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6" r:id="rId7"/>
    <p:sldId id="262" r:id="rId8"/>
    <p:sldId id="263" r:id="rId9"/>
    <p:sldId id="264" r:id="rId10"/>
    <p:sldId id="265" r:id="rId11"/>
  </p:sldIdLst>
  <p:sldSz cx="18288000" cy="10287000"/>
  <p:notesSz cx="6858000" cy="9144000"/>
  <p:embeddedFontLst>
    <p:embeddedFont>
      <p:font typeface="Archivo Black" panose="020B0604020202020204" charset="0"/>
      <p:regular r:id="rId13"/>
    </p:embeddedFont>
    <p:embeddedFont>
      <p:font typeface="Garet" panose="020B0604020202020204" charset="0"/>
      <p:regular r:id="rId14"/>
    </p:embeddedFont>
    <p:embeddedFont>
      <p:font typeface="Garet 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138"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1023C-C91D-427C-83D3-D304B978CC3C}" type="datetimeFigureOut">
              <a:rPr lang="en-IN" smtClean="0"/>
              <a:t>27-04-2025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AD755-7C64-4C51-AA91-F893C6331710}" type="slidenum">
              <a:rPr lang="en-IN" smtClean="0"/>
              <a:t>‹#›</a:t>
            </a:fld>
            <a:endParaRPr lang="en-IN"/>
          </a:p>
        </p:txBody>
      </p:sp>
    </p:spTree>
    <p:extLst>
      <p:ext uri="{BB962C8B-B14F-4D97-AF65-F5344CB8AC3E}">
        <p14:creationId xmlns:p14="http://schemas.microsoft.com/office/powerpoint/2010/main" val="421533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9AD755-7C64-4C51-AA91-F893C6331710}" type="slidenum">
              <a:rPr lang="en-IN" smtClean="0"/>
              <a:t>1</a:t>
            </a:fld>
            <a:endParaRPr lang="en-IN"/>
          </a:p>
        </p:txBody>
      </p:sp>
    </p:spTree>
    <p:extLst>
      <p:ext uri="{BB962C8B-B14F-4D97-AF65-F5344CB8AC3E}">
        <p14:creationId xmlns:p14="http://schemas.microsoft.com/office/powerpoint/2010/main" val="2426767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3364" b="-3364"/>
            </a:stretch>
          </a:blipFill>
        </p:spPr>
      </p:sp>
      <p:sp>
        <p:nvSpPr>
          <p:cNvPr id="3" name="TextBox 3"/>
          <p:cNvSpPr txBox="1"/>
          <p:nvPr/>
        </p:nvSpPr>
        <p:spPr>
          <a:xfrm>
            <a:off x="7885470" y="6844276"/>
            <a:ext cx="9373830" cy="370917"/>
          </a:xfrm>
          <a:prstGeom prst="rect">
            <a:avLst/>
          </a:prstGeom>
        </p:spPr>
        <p:txBody>
          <a:bodyPr lIns="0" tIns="0" rIns="0" bIns="0" rtlCol="0" anchor="t">
            <a:spAutoFit/>
          </a:bodyPr>
          <a:lstStyle/>
          <a:p>
            <a:pPr marL="0" lvl="0" indent="0" algn="r">
              <a:lnSpc>
                <a:spcPts val="2748"/>
              </a:lnSpc>
              <a:spcBef>
                <a:spcPct val="0"/>
              </a:spcBef>
            </a:pPr>
            <a:r>
              <a:rPr lang="en-US" sz="2748" spc="-217" dirty="0">
                <a:solidFill>
                  <a:srgbClr val="000000"/>
                </a:solidFill>
                <a:latin typeface="Archivo Black"/>
                <a:ea typeface="Archivo Black"/>
                <a:cs typeface="Archivo Black"/>
                <a:sym typeface="Archivo Black"/>
              </a:rPr>
              <a:t>in partial </a:t>
            </a:r>
            <a:r>
              <a:rPr lang="en-US" sz="2748" spc="-217" dirty="0" err="1">
                <a:solidFill>
                  <a:srgbClr val="000000"/>
                </a:solidFill>
                <a:latin typeface="Archivo Black"/>
                <a:ea typeface="Archivo Black"/>
                <a:cs typeface="Archivo Black"/>
                <a:sym typeface="Archivo Black"/>
              </a:rPr>
              <a:t>fullfillment</a:t>
            </a:r>
            <a:r>
              <a:rPr lang="en-US" sz="2748" spc="-217" dirty="0">
                <a:solidFill>
                  <a:srgbClr val="000000"/>
                </a:solidFill>
                <a:latin typeface="Archivo Black"/>
                <a:ea typeface="Archivo Black"/>
                <a:cs typeface="Archivo Black"/>
                <a:sym typeface="Archivo Black"/>
              </a:rPr>
              <a:t> of CSF231 by group 10 </a:t>
            </a:r>
          </a:p>
        </p:txBody>
      </p:sp>
      <p:sp>
        <p:nvSpPr>
          <p:cNvPr id="4" name="Freeform 4"/>
          <p:cNvSpPr/>
          <p:nvPr/>
        </p:nvSpPr>
        <p:spPr>
          <a:xfrm>
            <a:off x="1028700" y="7215193"/>
            <a:ext cx="338117" cy="338117"/>
          </a:xfrm>
          <a:custGeom>
            <a:avLst/>
            <a:gdLst/>
            <a:ahLst/>
            <a:cxnLst/>
            <a:rect l="l" t="t" r="r" b="b"/>
            <a:pathLst>
              <a:path w="338117" h="338117">
                <a:moveTo>
                  <a:pt x="0" y="0"/>
                </a:moveTo>
                <a:lnTo>
                  <a:pt x="338117" y="0"/>
                </a:lnTo>
                <a:lnTo>
                  <a:pt x="338117" y="338117"/>
                </a:lnTo>
                <a:lnTo>
                  <a:pt x="0" y="33811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6485854" y="1457325"/>
            <a:ext cx="10773446" cy="4457288"/>
          </a:xfrm>
          <a:prstGeom prst="rect">
            <a:avLst/>
          </a:prstGeom>
        </p:spPr>
        <p:txBody>
          <a:bodyPr lIns="0" tIns="0" rIns="0" bIns="0" rtlCol="0" anchor="t">
            <a:spAutoFit/>
          </a:bodyPr>
          <a:lstStyle/>
          <a:p>
            <a:pPr marL="0" lvl="0" indent="0" algn="r">
              <a:lnSpc>
                <a:spcPts val="8490"/>
              </a:lnSpc>
              <a:spcBef>
                <a:spcPct val="0"/>
              </a:spcBef>
            </a:pPr>
            <a:r>
              <a:rPr lang="en-US" sz="10885" u="none" spc="-859" dirty="0">
                <a:solidFill>
                  <a:srgbClr val="000000"/>
                </a:solidFill>
                <a:latin typeface="Archivo Black"/>
                <a:ea typeface="Archivo Black"/>
                <a:cs typeface="Archivo Black"/>
                <a:sym typeface="Archivo Black"/>
              </a:rPr>
              <a:t>PERSONAL FINANCE MANAGEMENT SYSTEM</a:t>
            </a:r>
          </a:p>
        </p:txBody>
      </p:sp>
      <p:sp>
        <p:nvSpPr>
          <p:cNvPr id="6" name="TextBox 6"/>
          <p:cNvSpPr txBox="1"/>
          <p:nvPr/>
        </p:nvSpPr>
        <p:spPr>
          <a:xfrm>
            <a:off x="1028700" y="7167568"/>
            <a:ext cx="5295900" cy="2673617"/>
          </a:xfrm>
          <a:prstGeom prst="rect">
            <a:avLst/>
          </a:prstGeom>
        </p:spPr>
        <p:txBody>
          <a:bodyPr wrap="square" lIns="0" tIns="0" rIns="0" bIns="0" rtlCol="0" anchor="t">
            <a:spAutoFit/>
          </a:bodyPr>
          <a:lstStyle/>
          <a:p>
            <a:pPr algn="l">
              <a:lnSpc>
                <a:spcPts val="4192"/>
              </a:lnSpc>
            </a:pPr>
            <a:endParaRPr lang="en-US" sz="2994" dirty="0">
              <a:solidFill>
                <a:srgbClr val="000000"/>
              </a:solidFill>
              <a:latin typeface="Garet"/>
              <a:ea typeface="Garet"/>
              <a:cs typeface="Garet"/>
              <a:sym typeface="Garet"/>
            </a:endParaRPr>
          </a:p>
          <a:p>
            <a:pPr algn="l">
              <a:lnSpc>
                <a:spcPts val="4192"/>
              </a:lnSpc>
            </a:pPr>
            <a:r>
              <a:rPr lang="en-US" sz="2994" dirty="0">
                <a:solidFill>
                  <a:srgbClr val="000000"/>
                </a:solidFill>
                <a:latin typeface="Garet"/>
                <a:ea typeface="Garet"/>
                <a:cs typeface="Garet"/>
                <a:sym typeface="Garet"/>
              </a:rPr>
              <a:t>PRANAY CHAKRAVARTY</a:t>
            </a:r>
          </a:p>
          <a:p>
            <a:pPr algn="l">
              <a:lnSpc>
                <a:spcPts val="4192"/>
              </a:lnSpc>
            </a:pPr>
            <a:r>
              <a:rPr lang="en-US" sz="2994" dirty="0">
                <a:solidFill>
                  <a:srgbClr val="000000"/>
                </a:solidFill>
                <a:latin typeface="Garet"/>
                <a:ea typeface="Garet"/>
                <a:cs typeface="Garet"/>
                <a:sym typeface="Garet"/>
              </a:rPr>
              <a:t>ADITYA KHEMKA </a:t>
            </a:r>
          </a:p>
          <a:p>
            <a:pPr algn="l">
              <a:lnSpc>
                <a:spcPts val="4192"/>
              </a:lnSpc>
            </a:pPr>
            <a:r>
              <a:rPr lang="en-US" sz="2994" dirty="0">
                <a:solidFill>
                  <a:srgbClr val="000000"/>
                </a:solidFill>
                <a:latin typeface="Garet"/>
                <a:ea typeface="Garet"/>
                <a:cs typeface="Garet"/>
                <a:sym typeface="Garet"/>
              </a:rPr>
              <a:t>AMAN DASH</a:t>
            </a:r>
          </a:p>
          <a:p>
            <a:pPr algn="l">
              <a:lnSpc>
                <a:spcPts val="4192"/>
              </a:lnSpc>
            </a:pPr>
            <a:r>
              <a:rPr lang="en-US" sz="2994" dirty="0">
                <a:solidFill>
                  <a:srgbClr val="000000"/>
                </a:solidFill>
                <a:latin typeface="Garet"/>
                <a:ea typeface="Garet"/>
                <a:cs typeface="Garet"/>
                <a:sym typeface="Garet"/>
              </a:rPr>
              <a:t>RAGHAVAN TOSHNIWAL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18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txBody>
          <a:bodyPr/>
          <a:lstStyle/>
          <a:p>
            <a:endParaRPr lang="en-IN" dirty="0"/>
          </a:p>
        </p:txBody>
      </p:sp>
      <p:sp>
        <p:nvSpPr>
          <p:cNvPr id="3" name="TextBox 3"/>
          <p:cNvSpPr txBox="1"/>
          <p:nvPr/>
        </p:nvSpPr>
        <p:spPr>
          <a:xfrm>
            <a:off x="1028700" y="1247775"/>
            <a:ext cx="12992100" cy="4237442"/>
          </a:xfrm>
          <a:prstGeom prst="rect">
            <a:avLst/>
          </a:prstGeom>
        </p:spPr>
        <p:txBody>
          <a:bodyPr wrap="square" lIns="0" tIns="0" rIns="0" bIns="0" rtlCol="0" anchor="t">
            <a:spAutoFit/>
          </a:bodyPr>
          <a:lstStyle/>
          <a:p>
            <a:pPr algn="ctr">
              <a:lnSpc>
                <a:spcPts val="4530"/>
              </a:lnSpc>
            </a:pPr>
            <a:endParaRPr lang="en-US" sz="9600" spc="-458" dirty="0">
              <a:solidFill>
                <a:srgbClr val="000000"/>
              </a:solidFill>
              <a:latin typeface="Archivo Black"/>
              <a:ea typeface="Archivo Black"/>
              <a:cs typeface="Archivo Black"/>
              <a:sym typeface="Archivo Black"/>
            </a:endParaRPr>
          </a:p>
          <a:p>
            <a:pPr algn="ctr">
              <a:lnSpc>
                <a:spcPts val="4530"/>
              </a:lnSpc>
            </a:pPr>
            <a:endParaRPr lang="en-US" sz="9600" spc="-458" dirty="0">
              <a:solidFill>
                <a:srgbClr val="000000"/>
              </a:solidFill>
              <a:latin typeface="Archivo Black"/>
              <a:ea typeface="Archivo Black"/>
              <a:cs typeface="Archivo Black"/>
              <a:sym typeface="Archivo Black"/>
            </a:endParaRPr>
          </a:p>
          <a:p>
            <a:pPr algn="ctr">
              <a:lnSpc>
                <a:spcPts val="4530"/>
              </a:lnSpc>
            </a:pPr>
            <a:endParaRPr lang="en-US" sz="9600" spc="-458" dirty="0">
              <a:solidFill>
                <a:srgbClr val="000000"/>
              </a:solidFill>
              <a:latin typeface="Archivo Black"/>
              <a:ea typeface="Archivo Black"/>
              <a:cs typeface="Archivo Black"/>
              <a:sym typeface="Archivo Black"/>
            </a:endParaRPr>
          </a:p>
          <a:p>
            <a:pPr algn="ctr">
              <a:lnSpc>
                <a:spcPts val="4530"/>
              </a:lnSpc>
            </a:pPr>
            <a:endParaRPr lang="en-US" sz="9600" spc="-458" dirty="0">
              <a:solidFill>
                <a:srgbClr val="000000"/>
              </a:solidFill>
              <a:latin typeface="Archivo Black"/>
              <a:ea typeface="Archivo Black"/>
              <a:cs typeface="Archivo Black"/>
              <a:sym typeface="Archivo Black"/>
            </a:endParaRPr>
          </a:p>
          <a:p>
            <a:pPr algn="ctr">
              <a:lnSpc>
                <a:spcPts val="4530"/>
              </a:lnSpc>
            </a:pPr>
            <a:endParaRPr lang="en-US" sz="9600" spc="-458" dirty="0">
              <a:solidFill>
                <a:srgbClr val="000000"/>
              </a:solidFill>
              <a:latin typeface="Archivo Black"/>
              <a:ea typeface="Archivo Black"/>
              <a:cs typeface="Archivo Black"/>
              <a:sym typeface="Archivo Black"/>
            </a:endParaRPr>
          </a:p>
          <a:p>
            <a:pPr algn="ctr">
              <a:lnSpc>
                <a:spcPts val="4530"/>
              </a:lnSpc>
            </a:pPr>
            <a:r>
              <a:rPr lang="en-US" sz="9600" spc="-458" dirty="0">
                <a:solidFill>
                  <a:srgbClr val="000000"/>
                </a:solidFill>
                <a:latin typeface="Archivo Black"/>
                <a:ea typeface="Archivo Black"/>
                <a:cs typeface="Archivo Black"/>
                <a:sym typeface="Archivo Black"/>
              </a:rPr>
              <a:t>         </a:t>
            </a:r>
          </a:p>
          <a:p>
            <a:pPr algn="ctr">
              <a:lnSpc>
                <a:spcPts val="4530"/>
              </a:lnSpc>
            </a:pPr>
            <a:r>
              <a:rPr lang="en-US" sz="9600" spc="-458" dirty="0">
                <a:solidFill>
                  <a:srgbClr val="000000"/>
                </a:solidFill>
                <a:latin typeface="Archivo Black"/>
                <a:ea typeface="Archivo Black"/>
                <a:cs typeface="Archivo Black"/>
                <a:sym typeface="Archivo Black"/>
              </a:rPr>
              <a:t>         Thank You</a:t>
            </a:r>
          </a:p>
        </p:txBody>
      </p:sp>
      <p:sp>
        <p:nvSpPr>
          <p:cNvPr id="5" name="TextBox 5"/>
          <p:cNvSpPr txBox="1"/>
          <p:nvPr/>
        </p:nvSpPr>
        <p:spPr>
          <a:xfrm>
            <a:off x="1028700" y="5700585"/>
            <a:ext cx="13699710" cy="1596399"/>
          </a:xfrm>
          <a:prstGeom prst="rect">
            <a:avLst/>
          </a:prstGeom>
        </p:spPr>
        <p:txBody>
          <a:bodyPr lIns="0" tIns="0" rIns="0" bIns="0" rtlCol="0" anchor="t">
            <a:spAutoFit/>
          </a:bodyPr>
          <a:lstStyle/>
          <a:p>
            <a:pPr algn="l">
              <a:lnSpc>
                <a:spcPts val="4192"/>
              </a:lnSpc>
            </a:pPr>
            <a:endParaRPr dirty="0"/>
          </a:p>
          <a:p>
            <a:pPr algn="l">
              <a:lnSpc>
                <a:spcPts val="4192"/>
              </a:lnSpc>
            </a:pPr>
            <a:endParaRPr lang="en-US" sz="2994" dirty="0">
              <a:solidFill>
                <a:srgbClr val="000000"/>
              </a:solidFill>
              <a:latin typeface="Garet"/>
              <a:ea typeface="Garet"/>
              <a:cs typeface="Garet"/>
              <a:sym typeface="Garet"/>
            </a:endParaRPr>
          </a:p>
          <a:p>
            <a:pPr algn="l">
              <a:lnSpc>
                <a:spcPts val="4192"/>
              </a:lnSpc>
              <a:spcBef>
                <a:spcPct val="0"/>
              </a:spcBef>
            </a:pPr>
            <a:endParaRPr lang="en-US" sz="2994" dirty="0">
              <a:solidFill>
                <a:srgbClr val="000000"/>
              </a:solidFill>
              <a:latin typeface="Garet"/>
              <a:ea typeface="Garet"/>
              <a:cs typeface="Garet"/>
              <a:sym typeface="Gare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sp>
      <p:sp>
        <p:nvSpPr>
          <p:cNvPr id="3" name="TextBox 3"/>
          <p:cNvSpPr txBox="1"/>
          <p:nvPr/>
        </p:nvSpPr>
        <p:spPr>
          <a:xfrm>
            <a:off x="1028700" y="1123950"/>
            <a:ext cx="7203393" cy="785704"/>
          </a:xfrm>
          <a:prstGeom prst="rect">
            <a:avLst/>
          </a:prstGeom>
        </p:spPr>
        <p:txBody>
          <a:bodyPr lIns="0" tIns="0" rIns="0" bIns="0" rtlCol="0" anchor="t">
            <a:spAutoFit/>
          </a:bodyPr>
          <a:lstStyle/>
          <a:p>
            <a:pPr marL="0" lvl="0" indent="0" algn="just">
              <a:lnSpc>
                <a:spcPts val="5808"/>
              </a:lnSpc>
              <a:spcBef>
                <a:spcPct val="0"/>
              </a:spcBef>
            </a:pPr>
            <a:r>
              <a:rPr lang="en-US" sz="5808" spc="-458">
                <a:solidFill>
                  <a:srgbClr val="000000"/>
                </a:solidFill>
                <a:latin typeface="Archivo Black"/>
                <a:ea typeface="Archivo Black"/>
                <a:cs typeface="Archivo Black"/>
                <a:sym typeface="Archivo Black"/>
              </a:rPr>
              <a:t>Overview</a:t>
            </a:r>
          </a:p>
        </p:txBody>
      </p:sp>
      <p:sp>
        <p:nvSpPr>
          <p:cNvPr id="4" name="TextBox 4"/>
          <p:cNvSpPr txBox="1"/>
          <p:nvPr/>
        </p:nvSpPr>
        <p:spPr>
          <a:xfrm>
            <a:off x="1099061" y="2181058"/>
            <a:ext cx="14979139" cy="2647950"/>
          </a:xfrm>
          <a:prstGeom prst="rect">
            <a:avLst/>
          </a:prstGeom>
        </p:spPr>
        <p:txBody>
          <a:bodyPr lIns="0" tIns="0" rIns="0" bIns="0" rtlCol="0" anchor="t">
            <a:spAutoFit/>
          </a:bodyPr>
          <a:lstStyle/>
          <a:p>
            <a:pPr>
              <a:lnSpc>
                <a:spcPts val="4200"/>
              </a:lnSpc>
              <a:spcBef>
                <a:spcPct val="0"/>
              </a:spcBef>
            </a:pPr>
            <a:r>
              <a:rPr lang="en-US" sz="3000" dirty="0">
                <a:solidFill>
                  <a:srgbClr val="000000"/>
                </a:solidFill>
                <a:latin typeface="Garet"/>
                <a:ea typeface="Garet"/>
                <a:cs typeface="Garet"/>
                <a:sym typeface="Garet"/>
              </a:rPr>
              <a:t>A console-based Personal Finance Management System developed in Java that helps users track their income, expenses, and budgets efficiently. The system provides comprehensive financial tracking capabilities with features for managing multiple income sources, categorizing expenses, setting budgets, and generating reports.</a:t>
            </a:r>
          </a:p>
        </p:txBody>
      </p:sp>
      <p:sp>
        <p:nvSpPr>
          <p:cNvPr id="5" name="TextBox 5"/>
          <p:cNvSpPr txBox="1"/>
          <p:nvPr/>
        </p:nvSpPr>
        <p:spPr>
          <a:xfrm>
            <a:off x="1028700" y="5913418"/>
            <a:ext cx="7203393" cy="785704"/>
          </a:xfrm>
          <a:prstGeom prst="rect">
            <a:avLst/>
          </a:prstGeom>
        </p:spPr>
        <p:txBody>
          <a:bodyPr lIns="0" tIns="0" rIns="0" bIns="0" rtlCol="0" anchor="t">
            <a:spAutoFit/>
          </a:bodyPr>
          <a:lstStyle/>
          <a:p>
            <a:pPr marL="0" lvl="0" indent="0" algn="just">
              <a:lnSpc>
                <a:spcPts val="5808"/>
              </a:lnSpc>
              <a:spcBef>
                <a:spcPct val="0"/>
              </a:spcBef>
            </a:pPr>
            <a:r>
              <a:rPr lang="en-US" sz="5808" spc="-458" dirty="0">
                <a:solidFill>
                  <a:srgbClr val="000000"/>
                </a:solidFill>
                <a:latin typeface="Archivo Black"/>
                <a:ea typeface="Archivo Black"/>
                <a:cs typeface="Archivo Black"/>
                <a:sym typeface="Archivo Black"/>
              </a:rPr>
              <a:t>Key Features</a:t>
            </a:r>
          </a:p>
        </p:txBody>
      </p:sp>
      <p:sp>
        <p:nvSpPr>
          <p:cNvPr id="6" name="TextBox 6"/>
          <p:cNvSpPr txBox="1"/>
          <p:nvPr/>
        </p:nvSpPr>
        <p:spPr>
          <a:xfrm>
            <a:off x="1028700" y="6965823"/>
            <a:ext cx="7124700" cy="1596591"/>
          </a:xfrm>
          <a:prstGeom prst="rect">
            <a:avLst/>
          </a:prstGeom>
        </p:spPr>
        <p:txBody>
          <a:bodyPr wrap="square" lIns="0" tIns="0" rIns="0" bIns="0" rtlCol="0" anchor="t">
            <a:spAutoFit/>
          </a:bodyPr>
          <a:lstStyle/>
          <a:p>
            <a:pPr marL="647700" lvl="1" indent="-323850" algn="just">
              <a:lnSpc>
                <a:spcPts val="4200"/>
              </a:lnSpc>
              <a:buFont typeface="Arial"/>
              <a:buChar char="•"/>
            </a:pPr>
            <a:r>
              <a:rPr lang="en-US" sz="3000" dirty="0">
                <a:solidFill>
                  <a:srgbClr val="000000"/>
                </a:solidFill>
                <a:latin typeface="Garet"/>
                <a:ea typeface="Garet"/>
                <a:cs typeface="Garet"/>
                <a:sym typeface="Garet"/>
              </a:rPr>
              <a:t> Income and expense  tracking</a:t>
            </a:r>
          </a:p>
          <a:p>
            <a:pPr marL="647700" lvl="1" indent="-323850" algn="just">
              <a:lnSpc>
                <a:spcPts val="4200"/>
              </a:lnSpc>
              <a:buFont typeface="Arial"/>
              <a:buChar char="•"/>
            </a:pPr>
            <a:r>
              <a:rPr lang="en-US" sz="3000" dirty="0">
                <a:solidFill>
                  <a:srgbClr val="000000"/>
                </a:solidFill>
                <a:latin typeface="Garet"/>
                <a:ea typeface="Garet"/>
                <a:cs typeface="Garet"/>
                <a:sym typeface="Garet"/>
              </a:rPr>
              <a:t> Budget management</a:t>
            </a:r>
          </a:p>
          <a:p>
            <a:pPr marL="647700" lvl="1" indent="-323850" algn="just">
              <a:lnSpc>
                <a:spcPts val="4200"/>
              </a:lnSpc>
              <a:buFont typeface="Arial"/>
              <a:buChar char="•"/>
            </a:pPr>
            <a:r>
              <a:rPr lang="en-US" sz="3000" dirty="0">
                <a:solidFill>
                  <a:srgbClr val="000000"/>
                </a:solidFill>
                <a:latin typeface="Garet"/>
                <a:ea typeface="Garet"/>
                <a:cs typeface="Garet"/>
                <a:sym typeface="Garet"/>
              </a:rPr>
              <a:t> Financial reporting </a:t>
            </a:r>
          </a:p>
        </p:txBody>
      </p:sp>
      <p:sp>
        <p:nvSpPr>
          <p:cNvPr id="7" name="TextBox 7"/>
          <p:cNvSpPr txBox="1"/>
          <p:nvPr/>
        </p:nvSpPr>
        <p:spPr>
          <a:xfrm>
            <a:off x="9144000" y="6965823"/>
            <a:ext cx="6248400" cy="1581150"/>
          </a:xfrm>
          <a:prstGeom prst="rect">
            <a:avLst/>
          </a:prstGeom>
        </p:spPr>
        <p:txBody>
          <a:bodyPr wrap="square" lIns="0" tIns="0" rIns="0" bIns="0" rtlCol="0" anchor="t">
            <a:spAutoFit/>
          </a:bodyPr>
          <a:lstStyle/>
          <a:p>
            <a:pPr marL="647700" lvl="1" indent="-323850" algn="just">
              <a:lnSpc>
                <a:spcPts val="4200"/>
              </a:lnSpc>
              <a:buFont typeface="Arial"/>
              <a:buChar char="•"/>
            </a:pPr>
            <a:r>
              <a:rPr lang="en-US" sz="3000" dirty="0">
                <a:solidFill>
                  <a:srgbClr val="000000"/>
                </a:solidFill>
                <a:latin typeface="Garet"/>
                <a:ea typeface="Garet"/>
                <a:cs typeface="Garet"/>
                <a:sym typeface="Garet"/>
              </a:rPr>
              <a:t> Data visualization</a:t>
            </a:r>
          </a:p>
          <a:p>
            <a:pPr marL="647700" lvl="1" indent="-323850" algn="just">
              <a:lnSpc>
                <a:spcPts val="4200"/>
              </a:lnSpc>
              <a:buFont typeface="Arial"/>
              <a:buChar char="•"/>
            </a:pPr>
            <a:r>
              <a:rPr lang="en-US" sz="3000" dirty="0">
                <a:solidFill>
                  <a:srgbClr val="000000"/>
                </a:solidFill>
                <a:latin typeface="Garet"/>
                <a:ea typeface="Garet"/>
                <a:cs typeface="Garet"/>
                <a:sym typeface="Garet"/>
              </a:rPr>
              <a:t> Automated notifications</a:t>
            </a:r>
          </a:p>
          <a:p>
            <a:pPr marL="647700" lvl="1" indent="-323850" algn="just">
              <a:lnSpc>
                <a:spcPts val="4200"/>
              </a:lnSpc>
              <a:buFont typeface="Arial"/>
              <a:buChar char="•"/>
            </a:pPr>
            <a:r>
              <a:rPr lang="en-US" sz="3000" dirty="0">
                <a:solidFill>
                  <a:srgbClr val="000000"/>
                </a:solidFill>
                <a:latin typeface="Garet"/>
                <a:ea typeface="Garet"/>
                <a:cs typeface="Garet"/>
                <a:sym typeface="Garet"/>
              </a:rPr>
              <a:t> Data export capabilities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sp>
      <p:sp>
        <p:nvSpPr>
          <p:cNvPr id="3" name="TextBox 3"/>
          <p:cNvSpPr txBox="1"/>
          <p:nvPr/>
        </p:nvSpPr>
        <p:spPr>
          <a:xfrm>
            <a:off x="1028700" y="1123950"/>
            <a:ext cx="7203393" cy="785704"/>
          </a:xfrm>
          <a:prstGeom prst="rect">
            <a:avLst/>
          </a:prstGeom>
        </p:spPr>
        <p:txBody>
          <a:bodyPr lIns="0" tIns="0" rIns="0" bIns="0" rtlCol="0" anchor="t">
            <a:spAutoFit/>
          </a:bodyPr>
          <a:lstStyle/>
          <a:p>
            <a:pPr marL="0" lvl="0" indent="0" algn="just">
              <a:lnSpc>
                <a:spcPts val="5808"/>
              </a:lnSpc>
              <a:spcBef>
                <a:spcPct val="0"/>
              </a:spcBef>
            </a:pPr>
            <a:r>
              <a:rPr lang="en-US" sz="5808" spc="-458" dirty="0">
                <a:solidFill>
                  <a:srgbClr val="000000"/>
                </a:solidFill>
                <a:latin typeface="Archivo Black"/>
                <a:ea typeface="Archivo Black"/>
                <a:cs typeface="Archivo Black"/>
                <a:sym typeface="Archivo Black"/>
              </a:rPr>
              <a:t>Technical Stack</a:t>
            </a:r>
          </a:p>
        </p:txBody>
      </p:sp>
      <p:sp>
        <p:nvSpPr>
          <p:cNvPr id="4" name="TextBox 4"/>
          <p:cNvSpPr txBox="1"/>
          <p:nvPr/>
        </p:nvSpPr>
        <p:spPr>
          <a:xfrm>
            <a:off x="1028700" y="3329070"/>
            <a:ext cx="4229100" cy="2673809"/>
          </a:xfrm>
          <a:prstGeom prst="rect">
            <a:avLst/>
          </a:prstGeom>
        </p:spPr>
        <p:txBody>
          <a:bodyPr wrap="square" lIns="0" tIns="0" rIns="0" bIns="0" rtlCol="0" anchor="t">
            <a:spAutoFit/>
          </a:bodyPr>
          <a:lstStyle/>
          <a:p>
            <a:pPr algn="just">
              <a:lnSpc>
                <a:spcPts val="4200"/>
              </a:lnSpc>
            </a:pPr>
            <a:r>
              <a:rPr lang="en-US" sz="3000" b="1" dirty="0">
                <a:solidFill>
                  <a:srgbClr val="000000"/>
                </a:solidFill>
                <a:latin typeface="Garet Bold"/>
                <a:ea typeface="Garet Bold"/>
                <a:cs typeface="Garet Bold"/>
                <a:sym typeface="Garet Bold"/>
              </a:rPr>
              <a:t>OOP principles</a:t>
            </a:r>
            <a:r>
              <a:rPr lang="en-US" sz="3000" dirty="0">
                <a:solidFill>
                  <a:srgbClr val="000000"/>
                </a:solidFill>
                <a:latin typeface="Garet"/>
                <a:ea typeface="Garet"/>
                <a:cs typeface="Garet"/>
                <a:sym typeface="Garet"/>
              </a:rPr>
              <a:t>:</a:t>
            </a:r>
          </a:p>
          <a:p>
            <a:pPr marL="457200" indent="-457200" algn="just">
              <a:lnSpc>
                <a:spcPts val="4200"/>
              </a:lnSpc>
              <a:buFont typeface="Arial" panose="020B0604020202020204" pitchFamily="34" charset="0"/>
              <a:buChar char="•"/>
            </a:pPr>
            <a:r>
              <a:rPr lang="en-US" sz="3000" dirty="0">
                <a:solidFill>
                  <a:srgbClr val="000000"/>
                </a:solidFill>
                <a:latin typeface="Garet"/>
                <a:ea typeface="Garet"/>
                <a:cs typeface="Garet"/>
                <a:sym typeface="Garet"/>
              </a:rPr>
              <a:t>Encapsulation</a:t>
            </a:r>
          </a:p>
          <a:p>
            <a:pPr marL="457200" indent="-457200" algn="just">
              <a:lnSpc>
                <a:spcPts val="4200"/>
              </a:lnSpc>
              <a:buFont typeface="Arial" panose="020B0604020202020204" pitchFamily="34" charset="0"/>
              <a:buChar char="•"/>
            </a:pPr>
            <a:r>
              <a:rPr lang="en-US" sz="3000" dirty="0">
                <a:solidFill>
                  <a:srgbClr val="000000"/>
                </a:solidFill>
                <a:latin typeface="Garet"/>
                <a:ea typeface="Garet"/>
                <a:cs typeface="Garet"/>
                <a:sym typeface="Garet"/>
              </a:rPr>
              <a:t>Inheritance</a:t>
            </a:r>
          </a:p>
          <a:p>
            <a:pPr marL="457200" indent="-457200" algn="just">
              <a:lnSpc>
                <a:spcPts val="4200"/>
              </a:lnSpc>
              <a:buFont typeface="Arial" panose="020B0604020202020204" pitchFamily="34" charset="0"/>
              <a:buChar char="•"/>
            </a:pPr>
            <a:r>
              <a:rPr lang="en-US" sz="3000" dirty="0">
                <a:solidFill>
                  <a:srgbClr val="000000"/>
                </a:solidFill>
                <a:latin typeface="Garet"/>
                <a:ea typeface="Garet"/>
                <a:cs typeface="Garet"/>
                <a:sym typeface="Garet"/>
              </a:rPr>
              <a:t>Polymorphism</a:t>
            </a:r>
          </a:p>
          <a:p>
            <a:pPr marL="457200" indent="-457200" algn="just">
              <a:lnSpc>
                <a:spcPts val="4200"/>
              </a:lnSpc>
              <a:buFont typeface="Arial" panose="020B0604020202020204" pitchFamily="34" charset="0"/>
              <a:buChar char="•"/>
            </a:pPr>
            <a:r>
              <a:rPr lang="en-US" sz="3000" dirty="0">
                <a:solidFill>
                  <a:srgbClr val="000000"/>
                </a:solidFill>
                <a:latin typeface="Garet"/>
                <a:ea typeface="Garet"/>
                <a:cs typeface="Garet"/>
                <a:sym typeface="Garet"/>
              </a:rPr>
              <a:t>Abstraction</a:t>
            </a:r>
          </a:p>
        </p:txBody>
      </p:sp>
      <p:sp>
        <p:nvSpPr>
          <p:cNvPr id="6" name="TextBox 6"/>
          <p:cNvSpPr txBox="1"/>
          <p:nvPr/>
        </p:nvSpPr>
        <p:spPr>
          <a:xfrm>
            <a:off x="1028700" y="7705542"/>
            <a:ext cx="7704177" cy="781624"/>
          </a:xfrm>
          <a:prstGeom prst="rect">
            <a:avLst/>
          </a:prstGeom>
        </p:spPr>
        <p:txBody>
          <a:bodyPr lIns="0" tIns="0" rIns="0" bIns="0" rtlCol="0" anchor="t">
            <a:spAutoFit/>
          </a:bodyPr>
          <a:lstStyle/>
          <a:p>
            <a:pPr algn="ctr">
              <a:lnSpc>
                <a:spcPts val="2939"/>
              </a:lnSpc>
              <a:spcBef>
                <a:spcPct val="0"/>
              </a:spcBef>
            </a:pPr>
            <a:r>
              <a:rPr lang="en-US" sz="3400" b="1" dirty="0">
                <a:solidFill>
                  <a:srgbClr val="000000"/>
                </a:solidFill>
                <a:latin typeface="Garet Bold"/>
                <a:ea typeface="Garet Bold"/>
                <a:cs typeface="Garet Bold"/>
                <a:sym typeface="Garet Bold"/>
              </a:rPr>
              <a:t>User input → Processing → Storage → Analysis → Output</a:t>
            </a:r>
          </a:p>
        </p:txBody>
      </p:sp>
      <p:sp>
        <p:nvSpPr>
          <p:cNvPr id="7" name="Freeform 7"/>
          <p:cNvSpPr/>
          <p:nvPr/>
        </p:nvSpPr>
        <p:spPr>
          <a:xfrm>
            <a:off x="6568720" y="4116939"/>
            <a:ext cx="2611028" cy="1428944"/>
          </a:xfrm>
          <a:custGeom>
            <a:avLst/>
            <a:gdLst/>
            <a:ahLst/>
            <a:cxnLst/>
            <a:rect l="l" t="t" r="r" b="b"/>
            <a:pathLst>
              <a:path w="2611028" h="1428944">
                <a:moveTo>
                  <a:pt x="0" y="0"/>
                </a:moveTo>
                <a:lnTo>
                  <a:pt x="2611028" y="0"/>
                </a:lnTo>
                <a:lnTo>
                  <a:pt x="2611028" y="1428944"/>
                </a:lnTo>
                <a:lnTo>
                  <a:pt x="0" y="14289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9" name="Picture 8">
            <a:extLst>
              <a:ext uri="{FF2B5EF4-FFF2-40B4-BE49-F238E27FC236}">
                <a16:creationId xmlns:a16="http://schemas.microsoft.com/office/drawing/2014/main" id="{685356B2-FCFB-3A53-336E-3A35A0BE9D94}"/>
              </a:ext>
            </a:extLst>
          </p:cNvPr>
          <p:cNvPicPr>
            <a:picLocks noChangeAspect="1"/>
          </p:cNvPicPr>
          <p:nvPr/>
        </p:nvPicPr>
        <p:blipFill>
          <a:blip r:embed="rId5"/>
          <a:stretch>
            <a:fillRect/>
          </a:stretch>
        </p:blipFill>
        <p:spPr>
          <a:xfrm>
            <a:off x="12192000" y="2014372"/>
            <a:ext cx="4791744" cy="67732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sp>
      <p:sp>
        <p:nvSpPr>
          <p:cNvPr id="3" name="Freeform 3"/>
          <p:cNvSpPr/>
          <p:nvPr/>
        </p:nvSpPr>
        <p:spPr>
          <a:xfrm>
            <a:off x="10058400" y="1869725"/>
            <a:ext cx="8229601" cy="7921976"/>
          </a:xfrm>
          <a:custGeom>
            <a:avLst/>
            <a:gdLst/>
            <a:ahLst/>
            <a:cxnLst/>
            <a:rect l="l" t="t" r="r" b="b"/>
            <a:pathLst>
              <a:path w="6358450" h="6227195">
                <a:moveTo>
                  <a:pt x="0" y="0"/>
                </a:moveTo>
                <a:lnTo>
                  <a:pt x="6358450" y="0"/>
                </a:lnTo>
                <a:lnTo>
                  <a:pt x="6358450" y="6227196"/>
                </a:lnTo>
                <a:lnTo>
                  <a:pt x="0" y="6227196"/>
                </a:lnTo>
                <a:lnTo>
                  <a:pt x="0" y="0"/>
                </a:lnTo>
                <a:close/>
              </a:path>
            </a:pathLst>
          </a:custGeom>
          <a:blipFill>
            <a:blip r:embed="rId3"/>
            <a:stretch>
              <a:fillRect l="-920" r="-920"/>
            </a:stretch>
          </a:blipFill>
        </p:spPr>
      </p:sp>
      <p:sp>
        <p:nvSpPr>
          <p:cNvPr id="4" name="TextBox 4"/>
          <p:cNvSpPr txBox="1"/>
          <p:nvPr/>
        </p:nvSpPr>
        <p:spPr>
          <a:xfrm>
            <a:off x="1028700" y="1104900"/>
            <a:ext cx="12077700" cy="764825"/>
          </a:xfrm>
          <a:prstGeom prst="rect">
            <a:avLst/>
          </a:prstGeom>
        </p:spPr>
        <p:txBody>
          <a:bodyPr wrap="square" lIns="0" tIns="0" rIns="0" bIns="0" rtlCol="0" anchor="t">
            <a:spAutoFit/>
          </a:bodyPr>
          <a:lstStyle/>
          <a:p>
            <a:pPr marL="0" lvl="0" indent="0" algn="just">
              <a:lnSpc>
                <a:spcPts val="5808"/>
              </a:lnSpc>
              <a:spcBef>
                <a:spcPct val="0"/>
              </a:spcBef>
            </a:pPr>
            <a:r>
              <a:rPr lang="en-US" sz="5808" spc="-458" dirty="0">
                <a:solidFill>
                  <a:srgbClr val="000000"/>
                </a:solidFill>
                <a:latin typeface="Archivo Black"/>
                <a:ea typeface="Archivo Black"/>
                <a:cs typeface="Archivo Black"/>
                <a:sym typeface="Archivo Black"/>
              </a:rPr>
              <a:t>OOPS Features Implementation</a:t>
            </a:r>
          </a:p>
        </p:txBody>
      </p:sp>
      <p:sp>
        <p:nvSpPr>
          <p:cNvPr id="5" name="TextBox 5"/>
          <p:cNvSpPr txBox="1"/>
          <p:nvPr/>
        </p:nvSpPr>
        <p:spPr>
          <a:xfrm>
            <a:off x="1061740" y="2288826"/>
            <a:ext cx="7744358" cy="1854995"/>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1) Overloaded Methods:</a:t>
            </a:r>
          </a:p>
          <a:p>
            <a:pPr algn="l">
              <a:lnSpc>
                <a:spcPts val="2940"/>
              </a:lnSpc>
            </a:pPr>
            <a:r>
              <a:rPr lang="en-US" sz="2100" dirty="0">
                <a:solidFill>
                  <a:srgbClr val="000000"/>
                </a:solidFill>
                <a:latin typeface="Garet"/>
                <a:ea typeface="Garet"/>
                <a:cs typeface="Garet"/>
                <a:sym typeface="Garet"/>
              </a:rPr>
              <a:t>  </a:t>
            </a:r>
            <a:r>
              <a:rPr lang="en-US" sz="2300" dirty="0">
                <a:solidFill>
                  <a:srgbClr val="000000"/>
                </a:solidFill>
                <a:latin typeface="Garet"/>
                <a:ea typeface="Garet"/>
                <a:cs typeface="Garet"/>
                <a:sym typeface="Garet"/>
              </a:rPr>
              <a:t>Examples: </a:t>
            </a:r>
            <a:r>
              <a:rPr lang="en-IN" sz="2400" b="0" i="0" dirty="0" err="1">
                <a:effectLst/>
                <a:latin typeface="Garet" panose="020B0604020202020204" charset="0"/>
              </a:rPr>
              <a:t>User.addTransaction</a:t>
            </a:r>
            <a:r>
              <a:rPr lang="en-IN" sz="2400" b="0" i="0" dirty="0">
                <a:effectLst/>
                <a:latin typeface="Garet" panose="020B0604020202020204" charset="0"/>
              </a:rPr>
              <a:t>, </a:t>
            </a:r>
            <a:r>
              <a:rPr lang="en-IN" sz="2400" b="0" i="0" dirty="0" err="1">
                <a:effectLst/>
                <a:latin typeface="Garet" panose="020B0604020202020204" charset="0"/>
              </a:rPr>
              <a:t>FinancialManager.addTransaction</a:t>
            </a:r>
            <a:r>
              <a:rPr lang="en-IN" sz="2400" b="0" i="0" dirty="0">
                <a:effectLst/>
                <a:latin typeface="Garet" panose="020B0604020202020204" charset="0"/>
              </a:rPr>
              <a:t>, etc.</a:t>
            </a:r>
            <a:endParaRPr lang="en-US" sz="2300" dirty="0">
              <a:solidFill>
                <a:srgbClr val="000000"/>
              </a:solidFill>
              <a:latin typeface="Garet" panose="020B0604020202020204" charset="0"/>
              <a:ea typeface="Garet"/>
              <a:cs typeface="Garet"/>
              <a:sym typeface="Garet"/>
            </a:endParaRPr>
          </a:p>
          <a:p>
            <a:pPr algn="l">
              <a:lnSpc>
                <a:spcPts val="2940"/>
              </a:lnSpc>
            </a:pPr>
            <a:r>
              <a:rPr lang="en-US" sz="2300" dirty="0">
                <a:solidFill>
                  <a:srgbClr val="000000"/>
                </a:solidFill>
                <a:latin typeface="Garet"/>
                <a:ea typeface="Garet"/>
                <a:cs typeface="Garet"/>
                <a:sym typeface="Garet"/>
              </a:rPr>
              <a:t>  Implementation: Different parameter types</a:t>
            </a:r>
          </a:p>
          <a:p>
            <a:pPr algn="l">
              <a:lnSpc>
                <a:spcPts val="2940"/>
              </a:lnSpc>
              <a:spcBef>
                <a:spcPct val="0"/>
              </a:spcBef>
            </a:pPr>
            <a:r>
              <a:rPr lang="en-US" sz="2300" dirty="0">
                <a:solidFill>
                  <a:srgbClr val="000000"/>
                </a:solidFill>
                <a:latin typeface="Garet"/>
                <a:ea typeface="Garet"/>
                <a:cs typeface="Garet"/>
                <a:sym typeface="Garet"/>
              </a:rPr>
              <a:t>  Benefits: Code reusability, flexibility </a:t>
            </a:r>
          </a:p>
        </p:txBody>
      </p:sp>
      <p:sp>
        <p:nvSpPr>
          <p:cNvPr id="6" name="TextBox 6"/>
          <p:cNvSpPr txBox="1"/>
          <p:nvPr/>
        </p:nvSpPr>
        <p:spPr>
          <a:xfrm>
            <a:off x="1028700" y="4381501"/>
            <a:ext cx="7505700" cy="1483098"/>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2) Overloaded Constructors:</a:t>
            </a:r>
          </a:p>
          <a:p>
            <a:pPr algn="l">
              <a:lnSpc>
                <a:spcPts val="2940"/>
              </a:lnSpc>
            </a:pPr>
            <a:r>
              <a:rPr lang="en-US" sz="2100" dirty="0">
                <a:solidFill>
                  <a:srgbClr val="000000"/>
                </a:solidFill>
                <a:latin typeface="Garet"/>
                <a:ea typeface="Garet"/>
                <a:cs typeface="Garet"/>
                <a:sym typeface="Garet"/>
              </a:rPr>
              <a:t> </a:t>
            </a:r>
            <a:r>
              <a:rPr lang="en-US" sz="2300" dirty="0">
                <a:solidFill>
                  <a:srgbClr val="000000"/>
                </a:solidFill>
                <a:latin typeface="Garet"/>
                <a:ea typeface="Garet"/>
                <a:cs typeface="Garet"/>
                <a:sym typeface="Garet"/>
              </a:rPr>
              <a:t>Examples: </a:t>
            </a:r>
            <a:r>
              <a:rPr lang="en-IN" sz="2400" b="0" i="0" dirty="0">
                <a:effectLst/>
                <a:latin typeface="Garet" panose="020B0604020202020204" charset="0"/>
              </a:rPr>
              <a:t>Budget, User, Income, Expense</a:t>
            </a:r>
            <a:endParaRPr lang="en-US" sz="2300" dirty="0">
              <a:solidFill>
                <a:srgbClr val="000000"/>
              </a:solidFill>
              <a:latin typeface="Garet" panose="020B0604020202020204" charset="0"/>
              <a:ea typeface="Garet"/>
              <a:cs typeface="Garet"/>
              <a:sym typeface="Garet"/>
            </a:endParaRPr>
          </a:p>
          <a:p>
            <a:pPr algn="l">
              <a:lnSpc>
                <a:spcPts val="2940"/>
              </a:lnSpc>
            </a:pPr>
            <a:r>
              <a:rPr lang="en-US" sz="2300" dirty="0">
                <a:solidFill>
                  <a:srgbClr val="000000"/>
                </a:solidFill>
                <a:latin typeface="Garet"/>
                <a:ea typeface="Garet"/>
                <a:cs typeface="Garet"/>
                <a:sym typeface="Garet"/>
              </a:rPr>
              <a:t> Implementation: Different parameter types</a:t>
            </a:r>
          </a:p>
          <a:p>
            <a:pPr algn="l">
              <a:lnSpc>
                <a:spcPts val="2940"/>
              </a:lnSpc>
              <a:spcBef>
                <a:spcPct val="0"/>
              </a:spcBef>
            </a:pPr>
            <a:r>
              <a:rPr lang="en-US" sz="2300" dirty="0">
                <a:solidFill>
                  <a:srgbClr val="000000"/>
                </a:solidFill>
                <a:latin typeface="Garet"/>
                <a:ea typeface="Garet"/>
                <a:cs typeface="Garet"/>
                <a:sym typeface="Garet"/>
              </a:rPr>
              <a:t> Benefits: Code reusability, flexibility </a:t>
            </a:r>
          </a:p>
        </p:txBody>
      </p:sp>
      <p:sp>
        <p:nvSpPr>
          <p:cNvPr id="7" name="TextBox 7"/>
          <p:cNvSpPr txBox="1"/>
          <p:nvPr/>
        </p:nvSpPr>
        <p:spPr>
          <a:xfrm>
            <a:off x="1061740" y="8232402"/>
            <a:ext cx="8920460" cy="1483098"/>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4) Nested Classes:</a:t>
            </a:r>
          </a:p>
          <a:p>
            <a:pPr algn="l">
              <a:lnSpc>
                <a:spcPts val="2940"/>
              </a:lnSpc>
            </a:pPr>
            <a:r>
              <a:rPr lang="en-US" sz="2300" dirty="0">
                <a:solidFill>
                  <a:srgbClr val="000000"/>
                </a:solidFill>
                <a:latin typeface="Garet"/>
                <a:ea typeface="Garet"/>
                <a:cs typeface="Garet"/>
                <a:sym typeface="Garet"/>
              </a:rPr>
              <a:t>Structure: Inner classes for specific functionality</a:t>
            </a:r>
          </a:p>
          <a:p>
            <a:pPr algn="l">
              <a:lnSpc>
                <a:spcPts val="2940"/>
              </a:lnSpc>
            </a:pPr>
            <a:r>
              <a:rPr lang="en-US" sz="2300" dirty="0">
                <a:solidFill>
                  <a:srgbClr val="000000"/>
                </a:solidFill>
                <a:latin typeface="Garet"/>
                <a:ea typeface="Garet"/>
                <a:cs typeface="Garet"/>
                <a:sym typeface="Garet"/>
              </a:rPr>
              <a:t>Implementation: </a:t>
            </a:r>
            <a:r>
              <a:rPr lang="en-IN" sz="2400" b="0" i="0" dirty="0" err="1">
                <a:effectLst/>
                <a:latin typeface="Garet" panose="020B0604020202020204" charset="0"/>
              </a:rPr>
              <a:t>Budget.BudgetCalculator</a:t>
            </a:r>
            <a:endParaRPr lang="en-US" sz="2300" dirty="0">
              <a:solidFill>
                <a:srgbClr val="000000"/>
              </a:solidFill>
              <a:latin typeface="Garet" panose="020B0604020202020204" charset="0"/>
              <a:ea typeface="Garet"/>
              <a:cs typeface="Garet"/>
              <a:sym typeface="Garet"/>
            </a:endParaRPr>
          </a:p>
          <a:p>
            <a:pPr algn="l">
              <a:lnSpc>
                <a:spcPts val="2940"/>
              </a:lnSpc>
              <a:spcBef>
                <a:spcPct val="0"/>
              </a:spcBef>
            </a:pPr>
            <a:r>
              <a:rPr lang="en-US" sz="2300" dirty="0">
                <a:solidFill>
                  <a:srgbClr val="000000"/>
                </a:solidFill>
                <a:latin typeface="Garet"/>
                <a:ea typeface="Garet"/>
                <a:cs typeface="Garet"/>
                <a:sym typeface="Garet"/>
              </a:rPr>
              <a:t>Use cases: calculations</a:t>
            </a:r>
          </a:p>
        </p:txBody>
      </p:sp>
      <p:sp>
        <p:nvSpPr>
          <p:cNvPr id="8" name="TextBox 7">
            <a:extLst>
              <a:ext uri="{FF2B5EF4-FFF2-40B4-BE49-F238E27FC236}">
                <a16:creationId xmlns:a16="http://schemas.microsoft.com/office/drawing/2014/main" id="{8404AD49-6AA5-85E8-AE4E-2F7141256C18}"/>
              </a:ext>
            </a:extLst>
          </p:cNvPr>
          <p:cNvSpPr txBox="1"/>
          <p:nvPr/>
        </p:nvSpPr>
        <p:spPr>
          <a:xfrm>
            <a:off x="1066800" y="6134100"/>
            <a:ext cx="8920460" cy="1854995"/>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3) </a:t>
            </a:r>
            <a:r>
              <a:rPr lang="en-US" sz="2600" b="1" dirty="0" err="1">
                <a:solidFill>
                  <a:srgbClr val="000000"/>
                </a:solidFill>
                <a:latin typeface="Garet Bold"/>
                <a:ea typeface="Garet Bold"/>
                <a:cs typeface="Garet Bold"/>
                <a:sym typeface="Garet Bold"/>
              </a:rPr>
              <a:t>Vararg</a:t>
            </a:r>
            <a:r>
              <a:rPr lang="en-US" sz="2600" b="1" dirty="0">
                <a:solidFill>
                  <a:srgbClr val="000000"/>
                </a:solidFill>
                <a:latin typeface="Garet Bold"/>
                <a:ea typeface="Garet Bold"/>
                <a:cs typeface="Garet Bold"/>
                <a:sym typeface="Garet Bold"/>
              </a:rPr>
              <a:t> overloading:</a:t>
            </a:r>
          </a:p>
          <a:p>
            <a:pPr algn="l">
              <a:lnSpc>
                <a:spcPts val="2940"/>
              </a:lnSpc>
            </a:pPr>
            <a:r>
              <a:rPr lang="en-US" sz="2300" dirty="0">
                <a:solidFill>
                  <a:srgbClr val="000000"/>
                </a:solidFill>
                <a:latin typeface="Garet"/>
                <a:ea typeface="Garet"/>
                <a:cs typeface="Garet"/>
                <a:sym typeface="Garet"/>
              </a:rPr>
              <a:t>Structure: Inner classes for specific functionality</a:t>
            </a:r>
          </a:p>
          <a:p>
            <a:pPr algn="l">
              <a:lnSpc>
                <a:spcPts val="2940"/>
              </a:lnSpc>
            </a:pPr>
            <a:r>
              <a:rPr lang="en-US" sz="2300" dirty="0">
                <a:solidFill>
                  <a:srgbClr val="000000"/>
                </a:solidFill>
                <a:latin typeface="Garet"/>
                <a:ea typeface="Garet"/>
                <a:cs typeface="Garet"/>
                <a:sym typeface="Garet"/>
              </a:rPr>
              <a:t>Implementation: </a:t>
            </a:r>
            <a:r>
              <a:rPr lang="en-IN" sz="2300" b="0" i="0" dirty="0">
                <a:effectLst/>
                <a:latin typeface="Garet" panose="020B0604020202020204" charset="0"/>
              </a:rPr>
              <a:t>User &amp; </a:t>
            </a:r>
            <a:r>
              <a:rPr lang="en-IN" sz="2300" b="0" i="0" dirty="0" err="1">
                <a:effectLst/>
                <a:latin typeface="Garet" panose="020B0604020202020204" charset="0"/>
              </a:rPr>
              <a:t>FinancialManage</a:t>
            </a:r>
            <a:r>
              <a:rPr lang="en-IN" sz="2300" dirty="0" err="1">
                <a:latin typeface="Garet" panose="020B0604020202020204" charset="0"/>
              </a:rPr>
              <a:t>r</a:t>
            </a:r>
            <a:r>
              <a:rPr lang="en-IN" sz="2300" b="0" i="0" dirty="0">
                <a:effectLst/>
                <a:latin typeface="Garet" panose="020B0604020202020204" charset="0"/>
              </a:rPr>
              <a:t> </a:t>
            </a:r>
            <a:r>
              <a:rPr lang="en-IN" sz="2300" b="0" i="0" dirty="0" err="1">
                <a:effectLst/>
                <a:latin typeface="Garet" panose="020B0604020202020204" charset="0"/>
              </a:rPr>
              <a:t>addTransaction</a:t>
            </a:r>
            <a:r>
              <a:rPr lang="en-IN" sz="2300" b="0" i="0" dirty="0">
                <a:effectLst/>
                <a:latin typeface="Garet" panose="020B0604020202020204" charset="0"/>
              </a:rPr>
              <a:t>(Transaction...)</a:t>
            </a:r>
            <a:endParaRPr lang="en-US" sz="2300" dirty="0">
              <a:solidFill>
                <a:srgbClr val="000000"/>
              </a:solidFill>
              <a:latin typeface="Garet" panose="020B0604020202020204" charset="0"/>
              <a:ea typeface="Garet"/>
              <a:cs typeface="Garet"/>
              <a:sym typeface="Garet"/>
            </a:endParaRPr>
          </a:p>
          <a:p>
            <a:pPr algn="l">
              <a:lnSpc>
                <a:spcPts val="2940"/>
              </a:lnSpc>
              <a:spcBef>
                <a:spcPct val="0"/>
              </a:spcBef>
            </a:pPr>
            <a:r>
              <a:rPr lang="en-US" sz="2300" dirty="0">
                <a:solidFill>
                  <a:srgbClr val="000000"/>
                </a:solidFill>
                <a:latin typeface="Garet"/>
                <a:ea typeface="Garet"/>
                <a:cs typeface="Garet"/>
                <a:sym typeface="Garet"/>
              </a:rPr>
              <a:t>Use cases: calculations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sp>
      <p:sp>
        <p:nvSpPr>
          <p:cNvPr id="3" name="Freeform 3"/>
          <p:cNvSpPr/>
          <p:nvPr/>
        </p:nvSpPr>
        <p:spPr>
          <a:xfrm>
            <a:off x="9982200" y="2857500"/>
            <a:ext cx="8305800" cy="6070264"/>
          </a:xfrm>
          <a:custGeom>
            <a:avLst/>
            <a:gdLst/>
            <a:ahLst/>
            <a:cxnLst/>
            <a:rect l="l" t="t" r="r" b="b"/>
            <a:pathLst>
              <a:path w="7652138" h="5481918">
                <a:moveTo>
                  <a:pt x="0" y="0"/>
                </a:moveTo>
                <a:lnTo>
                  <a:pt x="7652138" y="0"/>
                </a:lnTo>
                <a:lnTo>
                  <a:pt x="7652138" y="5481918"/>
                </a:lnTo>
                <a:lnTo>
                  <a:pt x="0" y="5481918"/>
                </a:lnTo>
                <a:lnTo>
                  <a:pt x="0" y="0"/>
                </a:lnTo>
                <a:close/>
              </a:path>
            </a:pathLst>
          </a:custGeom>
          <a:blipFill>
            <a:blip r:embed="rId3"/>
            <a:stretch>
              <a:fillRect/>
            </a:stretch>
          </a:blipFill>
        </p:spPr>
      </p:sp>
      <p:sp>
        <p:nvSpPr>
          <p:cNvPr id="4" name="TextBox 4"/>
          <p:cNvSpPr txBox="1"/>
          <p:nvPr/>
        </p:nvSpPr>
        <p:spPr>
          <a:xfrm>
            <a:off x="1061740" y="1074653"/>
            <a:ext cx="11300220" cy="785704"/>
          </a:xfrm>
          <a:prstGeom prst="rect">
            <a:avLst/>
          </a:prstGeom>
        </p:spPr>
        <p:txBody>
          <a:bodyPr lIns="0" tIns="0" rIns="0" bIns="0" rtlCol="0" anchor="t">
            <a:spAutoFit/>
          </a:bodyPr>
          <a:lstStyle/>
          <a:p>
            <a:pPr marL="0" lvl="0" indent="0" algn="just">
              <a:lnSpc>
                <a:spcPts val="5808"/>
              </a:lnSpc>
              <a:spcBef>
                <a:spcPct val="0"/>
              </a:spcBef>
            </a:pPr>
            <a:r>
              <a:rPr lang="en-US" sz="5808" spc="-458">
                <a:solidFill>
                  <a:srgbClr val="000000"/>
                </a:solidFill>
                <a:latin typeface="Archivo Black"/>
                <a:ea typeface="Archivo Black"/>
                <a:cs typeface="Archivo Black"/>
                <a:sym typeface="Archivo Black"/>
              </a:rPr>
              <a:t>OOPS Features Implementation</a:t>
            </a:r>
          </a:p>
        </p:txBody>
      </p:sp>
      <p:sp>
        <p:nvSpPr>
          <p:cNvPr id="5" name="TextBox 5"/>
          <p:cNvSpPr txBox="1"/>
          <p:nvPr/>
        </p:nvSpPr>
        <p:spPr>
          <a:xfrm>
            <a:off x="838200" y="2739390"/>
            <a:ext cx="9525000" cy="1483098"/>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5) Abstract Class:</a:t>
            </a:r>
          </a:p>
          <a:p>
            <a:pPr algn="l">
              <a:lnSpc>
                <a:spcPts val="2940"/>
              </a:lnSpc>
            </a:pPr>
            <a:r>
              <a:rPr lang="en-US" sz="2300" b="1" dirty="0">
                <a:solidFill>
                  <a:srgbClr val="000000"/>
                </a:solidFill>
                <a:latin typeface="Garet Bold"/>
                <a:ea typeface="Garet Bold"/>
                <a:cs typeface="Garet Bold"/>
                <a:sym typeface="Garet Bold"/>
              </a:rPr>
              <a:t>  </a:t>
            </a:r>
            <a:r>
              <a:rPr lang="en-US" sz="2300" dirty="0">
                <a:solidFill>
                  <a:srgbClr val="000000"/>
                </a:solidFill>
                <a:latin typeface="Garet"/>
                <a:ea typeface="Garet"/>
                <a:cs typeface="Garet"/>
                <a:sym typeface="Garet"/>
              </a:rPr>
              <a:t>Design: Base class for financial entities</a:t>
            </a:r>
          </a:p>
          <a:p>
            <a:pPr algn="l">
              <a:lnSpc>
                <a:spcPts val="2940"/>
              </a:lnSpc>
            </a:pPr>
            <a:r>
              <a:rPr lang="en-US" sz="2300" dirty="0">
                <a:solidFill>
                  <a:srgbClr val="000000"/>
                </a:solidFill>
                <a:latin typeface="Garet"/>
                <a:ea typeface="Garet"/>
                <a:cs typeface="Garet"/>
                <a:sym typeface="Garet"/>
              </a:rPr>
              <a:t>  Implementation: </a:t>
            </a:r>
            <a:r>
              <a:rPr lang="en-IN" sz="2400" b="0" i="0" dirty="0">
                <a:effectLst/>
                <a:latin typeface="Garet" panose="020B0604020202020204" charset="0"/>
              </a:rPr>
              <a:t>Transaction</a:t>
            </a:r>
            <a:endParaRPr lang="en-US" sz="2300" dirty="0">
              <a:solidFill>
                <a:srgbClr val="000000"/>
              </a:solidFill>
              <a:latin typeface="Garet" panose="020B0604020202020204" charset="0"/>
              <a:ea typeface="Garet"/>
              <a:cs typeface="Garet"/>
              <a:sym typeface="Garet"/>
            </a:endParaRPr>
          </a:p>
          <a:p>
            <a:pPr algn="l">
              <a:lnSpc>
                <a:spcPts val="2940"/>
              </a:lnSpc>
              <a:spcBef>
                <a:spcPct val="0"/>
              </a:spcBef>
            </a:pPr>
            <a:r>
              <a:rPr lang="en-US" sz="2300" dirty="0">
                <a:solidFill>
                  <a:srgbClr val="000000"/>
                </a:solidFill>
                <a:latin typeface="Garet"/>
                <a:ea typeface="Garet"/>
                <a:cs typeface="Garet"/>
                <a:sym typeface="Garet"/>
              </a:rPr>
              <a:t>  Benefits: Code organization, inheritance</a:t>
            </a:r>
          </a:p>
        </p:txBody>
      </p:sp>
      <p:sp>
        <p:nvSpPr>
          <p:cNvPr id="6" name="TextBox 6"/>
          <p:cNvSpPr txBox="1"/>
          <p:nvPr/>
        </p:nvSpPr>
        <p:spPr>
          <a:xfrm>
            <a:off x="838200" y="4610100"/>
            <a:ext cx="8305800" cy="1475404"/>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6) Interfaces:</a:t>
            </a:r>
          </a:p>
          <a:p>
            <a:pPr algn="l">
              <a:lnSpc>
                <a:spcPts val="2940"/>
              </a:lnSpc>
            </a:pPr>
            <a:r>
              <a:rPr lang="en-US" sz="2100" dirty="0">
                <a:solidFill>
                  <a:srgbClr val="000000"/>
                </a:solidFill>
                <a:latin typeface="Garet"/>
                <a:ea typeface="Garet"/>
                <a:cs typeface="Garet"/>
                <a:sym typeface="Garet"/>
              </a:rPr>
              <a:t>Design: </a:t>
            </a:r>
            <a:r>
              <a:rPr lang="en-US" sz="2100" dirty="0" err="1">
                <a:solidFill>
                  <a:srgbClr val="000000"/>
                </a:solidFill>
                <a:latin typeface="Garet"/>
                <a:ea typeface="Garet"/>
                <a:cs typeface="Garet"/>
                <a:sym typeface="Garet"/>
              </a:rPr>
              <a:t>FinancialOperation</a:t>
            </a:r>
            <a:r>
              <a:rPr lang="en-US" sz="2100" dirty="0">
                <a:solidFill>
                  <a:srgbClr val="000000"/>
                </a:solidFill>
                <a:latin typeface="Garet"/>
                <a:ea typeface="Garet"/>
                <a:cs typeface="Garet"/>
                <a:sym typeface="Garet"/>
              </a:rPr>
              <a:t>, Reportable</a:t>
            </a:r>
          </a:p>
          <a:p>
            <a:pPr algn="l">
              <a:lnSpc>
                <a:spcPts val="2940"/>
              </a:lnSpc>
            </a:pPr>
            <a:r>
              <a:rPr lang="en-US" sz="2100" dirty="0">
                <a:solidFill>
                  <a:srgbClr val="000000"/>
                </a:solidFill>
                <a:latin typeface="Garet"/>
                <a:ea typeface="Garet"/>
                <a:cs typeface="Garet"/>
                <a:sym typeface="Garet"/>
              </a:rPr>
              <a:t>Implementation: </a:t>
            </a:r>
            <a:r>
              <a:rPr lang="en-IN" sz="2100" b="0" i="0" dirty="0">
                <a:effectLst/>
                <a:latin typeface="Garet" panose="020B0604020202020204" charset="0"/>
              </a:rPr>
              <a:t>Exportable, Authentication</a:t>
            </a:r>
            <a:endParaRPr lang="en-US" sz="2100" dirty="0">
              <a:solidFill>
                <a:srgbClr val="000000"/>
              </a:solidFill>
              <a:latin typeface="Garet" panose="020B0604020202020204" charset="0"/>
              <a:ea typeface="Garet"/>
              <a:cs typeface="Garet"/>
              <a:sym typeface="Garet"/>
            </a:endParaRPr>
          </a:p>
          <a:p>
            <a:pPr algn="l">
              <a:lnSpc>
                <a:spcPts val="2940"/>
              </a:lnSpc>
              <a:spcBef>
                <a:spcPct val="0"/>
              </a:spcBef>
            </a:pPr>
            <a:r>
              <a:rPr lang="en-US" sz="2100" dirty="0">
                <a:solidFill>
                  <a:srgbClr val="000000"/>
                </a:solidFill>
                <a:latin typeface="Garet"/>
                <a:ea typeface="Garet"/>
                <a:cs typeface="Garet"/>
                <a:sym typeface="Garet"/>
              </a:rPr>
              <a:t>Multiple inheritance: Through interfaces</a:t>
            </a:r>
          </a:p>
        </p:txBody>
      </p:sp>
      <p:sp>
        <p:nvSpPr>
          <p:cNvPr id="7" name="TextBox 7"/>
          <p:cNvSpPr txBox="1"/>
          <p:nvPr/>
        </p:nvSpPr>
        <p:spPr>
          <a:xfrm>
            <a:off x="838200" y="6515100"/>
            <a:ext cx="7772400" cy="1475404"/>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7,8) Inheritance:</a:t>
            </a:r>
          </a:p>
          <a:p>
            <a:pPr algn="l">
              <a:lnSpc>
                <a:spcPts val="2940"/>
              </a:lnSpc>
            </a:pPr>
            <a:r>
              <a:rPr lang="en-US" sz="2100" dirty="0">
                <a:solidFill>
                  <a:srgbClr val="000000"/>
                </a:solidFill>
                <a:latin typeface="Garet"/>
                <a:ea typeface="Garet"/>
                <a:cs typeface="Garet"/>
                <a:sym typeface="Garet"/>
              </a:rPr>
              <a:t>Hierarchal: </a:t>
            </a:r>
            <a:r>
              <a:rPr lang="en-IN" sz="2100" b="0" i="0" dirty="0">
                <a:effectLst/>
                <a:latin typeface="Garet" panose="020B0604020202020204" charset="0"/>
              </a:rPr>
              <a:t>Income/Expense extends Transaction</a:t>
            </a:r>
            <a:endParaRPr lang="en-US" sz="2100" dirty="0">
              <a:solidFill>
                <a:srgbClr val="000000"/>
              </a:solidFill>
              <a:latin typeface="Garet" panose="020B0604020202020204" charset="0"/>
              <a:ea typeface="Garet"/>
              <a:cs typeface="Garet"/>
              <a:sym typeface="Garet"/>
            </a:endParaRPr>
          </a:p>
          <a:p>
            <a:pPr algn="l">
              <a:lnSpc>
                <a:spcPts val="2940"/>
              </a:lnSpc>
            </a:pPr>
            <a:r>
              <a:rPr lang="en-US" sz="2100" dirty="0">
                <a:solidFill>
                  <a:srgbClr val="000000"/>
                </a:solidFill>
                <a:latin typeface="Garet"/>
                <a:ea typeface="Garet"/>
                <a:cs typeface="Garet"/>
                <a:sym typeface="Garet"/>
              </a:rPr>
              <a:t>Multiple</a:t>
            </a:r>
            <a:r>
              <a:rPr lang="en-US" sz="2100" dirty="0">
                <a:solidFill>
                  <a:srgbClr val="000000"/>
                </a:solidFill>
                <a:latin typeface="Garet" panose="020B0604020202020204" charset="0"/>
                <a:ea typeface="Garet"/>
                <a:cs typeface="Garet"/>
                <a:sym typeface="Garet"/>
              </a:rPr>
              <a:t>: </a:t>
            </a:r>
            <a:r>
              <a:rPr lang="en-IN" sz="2100" b="0" i="0" dirty="0">
                <a:effectLst/>
                <a:latin typeface="Garet" panose="020B0604020202020204" charset="0"/>
              </a:rPr>
              <a:t>User/</a:t>
            </a:r>
            <a:r>
              <a:rPr lang="en-IN" sz="2100" b="0" i="0" dirty="0" err="1">
                <a:effectLst/>
                <a:latin typeface="Garet" panose="020B0604020202020204" charset="0"/>
              </a:rPr>
              <a:t>ReportGenerator</a:t>
            </a:r>
            <a:r>
              <a:rPr lang="en-IN" sz="2100" b="0" i="0" dirty="0">
                <a:effectLst/>
                <a:latin typeface="Garet" panose="020B0604020202020204" charset="0"/>
              </a:rPr>
              <a:t> implements interfaces</a:t>
            </a:r>
            <a:endParaRPr lang="en-US" sz="2100" dirty="0">
              <a:solidFill>
                <a:srgbClr val="000000"/>
              </a:solidFill>
              <a:latin typeface="Garet" panose="020B0604020202020204" charset="0"/>
              <a:ea typeface="Garet"/>
              <a:cs typeface="Garet"/>
              <a:sym typeface="Garet"/>
            </a:endParaRPr>
          </a:p>
          <a:p>
            <a:pPr algn="l">
              <a:lnSpc>
                <a:spcPts val="2940"/>
              </a:lnSpc>
              <a:spcBef>
                <a:spcPct val="0"/>
              </a:spcBef>
            </a:pPr>
            <a:r>
              <a:rPr lang="en-US" sz="2100" dirty="0">
                <a:solidFill>
                  <a:srgbClr val="000000"/>
                </a:solidFill>
                <a:latin typeface="Garet"/>
                <a:ea typeface="Garet"/>
                <a:cs typeface="Garet"/>
                <a:sym typeface="Garet"/>
              </a:rPr>
              <a:t>Benefits: Code reuse, polymorphism</a:t>
            </a:r>
          </a:p>
        </p:txBody>
      </p:sp>
      <p:sp>
        <p:nvSpPr>
          <p:cNvPr id="8" name="TextBox 7">
            <a:extLst>
              <a:ext uri="{FF2B5EF4-FFF2-40B4-BE49-F238E27FC236}">
                <a16:creationId xmlns:a16="http://schemas.microsoft.com/office/drawing/2014/main" id="{8526C4E7-07CA-09F2-EB4A-C635E14B2E04}"/>
              </a:ext>
            </a:extLst>
          </p:cNvPr>
          <p:cNvSpPr txBox="1"/>
          <p:nvPr/>
        </p:nvSpPr>
        <p:spPr>
          <a:xfrm>
            <a:off x="838200" y="8316296"/>
            <a:ext cx="7772400" cy="1475404"/>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9) Wrapper:</a:t>
            </a:r>
          </a:p>
          <a:p>
            <a:pPr algn="l">
              <a:lnSpc>
                <a:spcPts val="2940"/>
              </a:lnSpc>
            </a:pPr>
            <a:r>
              <a:rPr lang="en-US" sz="2100" dirty="0">
                <a:solidFill>
                  <a:srgbClr val="000000"/>
                </a:solidFill>
                <a:latin typeface="Garet" panose="020B0604020202020204" charset="0"/>
                <a:ea typeface="Garet"/>
                <a:cs typeface="Garet"/>
                <a:sym typeface="Garet Bold"/>
              </a:rPr>
              <a:t>Implementation: Double in User, Transaction and Budget</a:t>
            </a:r>
          </a:p>
          <a:p>
            <a:pPr algn="l">
              <a:lnSpc>
                <a:spcPts val="2940"/>
              </a:lnSpc>
            </a:pPr>
            <a:r>
              <a:rPr lang="en-US" sz="2100" dirty="0">
                <a:solidFill>
                  <a:srgbClr val="000000"/>
                </a:solidFill>
                <a:latin typeface="Garet"/>
                <a:ea typeface="Garet"/>
                <a:cs typeface="Garet"/>
                <a:sym typeface="Garet"/>
              </a:rPr>
              <a:t>Benefits: Code reuse, polymorphism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D7FF1-353E-94E5-B462-7E664A0DB1C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7D085AD-063A-0866-D4E5-30BE41A63BD1}"/>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sp>
      <p:sp>
        <p:nvSpPr>
          <p:cNvPr id="3" name="Freeform 3">
            <a:extLst>
              <a:ext uri="{FF2B5EF4-FFF2-40B4-BE49-F238E27FC236}">
                <a16:creationId xmlns:a16="http://schemas.microsoft.com/office/drawing/2014/main" id="{E67BC722-A621-14FF-3CD6-D94FECD7B780}"/>
              </a:ext>
            </a:extLst>
          </p:cNvPr>
          <p:cNvSpPr/>
          <p:nvPr/>
        </p:nvSpPr>
        <p:spPr>
          <a:xfrm>
            <a:off x="10287000" y="2171700"/>
            <a:ext cx="7543800" cy="6934199"/>
          </a:xfrm>
          <a:custGeom>
            <a:avLst/>
            <a:gdLst/>
            <a:ahLst/>
            <a:cxnLst/>
            <a:rect l="l" t="t" r="r" b="b"/>
            <a:pathLst>
              <a:path w="6653666" h="5659299">
                <a:moveTo>
                  <a:pt x="0" y="0"/>
                </a:moveTo>
                <a:lnTo>
                  <a:pt x="6653666" y="0"/>
                </a:lnTo>
                <a:lnTo>
                  <a:pt x="6653666" y="5659298"/>
                </a:lnTo>
                <a:lnTo>
                  <a:pt x="0" y="5659298"/>
                </a:lnTo>
                <a:lnTo>
                  <a:pt x="0" y="0"/>
                </a:lnTo>
                <a:close/>
              </a:path>
            </a:pathLst>
          </a:custGeom>
          <a:blipFill>
            <a:blip r:embed="rId3"/>
            <a:stretch>
              <a:fillRect/>
            </a:stretch>
          </a:blipFill>
        </p:spPr>
      </p:sp>
      <p:sp>
        <p:nvSpPr>
          <p:cNvPr id="4" name="TextBox 4">
            <a:extLst>
              <a:ext uri="{FF2B5EF4-FFF2-40B4-BE49-F238E27FC236}">
                <a16:creationId xmlns:a16="http://schemas.microsoft.com/office/drawing/2014/main" id="{3DA50E34-7E6D-8934-C832-B7AB6FEF31F7}"/>
              </a:ext>
            </a:extLst>
          </p:cNvPr>
          <p:cNvSpPr txBox="1"/>
          <p:nvPr/>
        </p:nvSpPr>
        <p:spPr>
          <a:xfrm>
            <a:off x="1061740" y="1074653"/>
            <a:ext cx="11300220" cy="785704"/>
          </a:xfrm>
          <a:prstGeom prst="rect">
            <a:avLst/>
          </a:prstGeom>
        </p:spPr>
        <p:txBody>
          <a:bodyPr lIns="0" tIns="0" rIns="0" bIns="0" rtlCol="0" anchor="t">
            <a:spAutoFit/>
          </a:bodyPr>
          <a:lstStyle/>
          <a:p>
            <a:pPr marL="0" lvl="0" indent="0" algn="just">
              <a:lnSpc>
                <a:spcPts val="5808"/>
              </a:lnSpc>
              <a:spcBef>
                <a:spcPct val="0"/>
              </a:spcBef>
            </a:pPr>
            <a:r>
              <a:rPr lang="en-US" sz="5808" spc="-458">
                <a:solidFill>
                  <a:srgbClr val="000000"/>
                </a:solidFill>
                <a:latin typeface="Archivo Black"/>
                <a:ea typeface="Archivo Black"/>
                <a:cs typeface="Archivo Black"/>
                <a:sym typeface="Archivo Black"/>
              </a:rPr>
              <a:t>OOPS Features Implementation</a:t>
            </a:r>
          </a:p>
        </p:txBody>
      </p:sp>
      <p:sp>
        <p:nvSpPr>
          <p:cNvPr id="5" name="TextBox 5">
            <a:extLst>
              <a:ext uri="{FF2B5EF4-FFF2-40B4-BE49-F238E27FC236}">
                <a16:creationId xmlns:a16="http://schemas.microsoft.com/office/drawing/2014/main" id="{1A6A5FF2-70FB-62D9-A615-08F31FC1CA5F}"/>
              </a:ext>
            </a:extLst>
          </p:cNvPr>
          <p:cNvSpPr txBox="1"/>
          <p:nvPr/>
        </p:nvSpPr>
        <p:spPr>
          <a:xfrm>
            <a:off x="1061740" y="4000500"/>
            <a:ext cx="7625060" cy="1483098"/>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11) Exception Handling:</a:t>
            </a:r>
          </a:p>
          <a:p>
            <a:pPr algn="l">
              <a:lnSpc>
                <a:spcPts val="2940"/>
              </a:lnSpc>
            </a:pPr>
            <a:r>
              <a:rPr lang="en-US" sz="2300" dirty="0">
                <a:solidFill>
                  <a:srgbClr val="000000"/>
                </a:solidFill>
                <a:latin typeface="Garet"/>
                <a:ea typeface="Garet"/>
                <a:cs typeface="Garet"/>
                <a:sym typeface="Garet"/>
              </a:rPr>
              <a:t>Custom exceptions:</a:t>
            </a:r>
            <a:r>
              <a:rPr lang="en-IN" sz="2300" b="0" i="0" dirty="0" err="1">
                <a:effectLst/>
                <a:latin typeface="Garet" panose="020B0604020202020204" charset="0"/>
              </a:rPr>
              <a:t>InvalidAmountException</a:t>
            </a:r>
            <a:r>
              <a:rPr lang="en-IN" sz="2300" b="0" i="0" dirty="0">
                <a:effectLst/>
                <a:latin typeface="Garet" panose="020B0604020202020204" charset="0"/>
              </a:rPr>
              <a:t> and Exception handling in File io.</a:t>
            </a:r>
            <a:endParaRPr lang="en-US" sz="2300" dirty="0">
              <a:solidFill>
                <a:srgbClr val="000000"/>
              </a:solidFill>
              <a:latin typeface="Garet" panose="020B0604020202020204" charset="0"/>
              <a:ea typeface="Garet"/>
              <a:cs typeface="Garet"/>
              <a:sym typeface="Garet"/>
            </a:endParaRPr>
          </a:p>
          <a:p>
            <a:pPr algn="l">
              <a:lnSpc>
                <a:spcPts val="2940"/>
              </a:lnSpc>
              <a:spcBef>
                <a:spcPct val="0"/>
              </a:spcBef>
            </a:pPr>
            <a:r>
              <a:rPr lang="en-US" sz="2300" dirty="0">
                <a:solidFill>
                  <a:srgbClr val="000000"/>
                </a:solidFill>
                <a:latin typeface="Garet"/>
                <a:ea typeface="Garet"/>
                <a:cs typeface="Garet"/>
                <a:sym typeface="Garet"/>
              </a:rPr>
              <a:t>Benefit: Graceful error handling</a:t>
            </a:r>
          </a:p>
        </p:txBody>
      </p:sp>
      <p:sp>
        <p:nvSpPr>
          <p:cNvPr id="6" name="TextBox 6">
            <a:extLst>
              <a:ext uri="{FF2B5EF4-FFF2-40B4-BE49-F238E27FC236}">
                <a16:creationId xmlns:a16="http://schemas.microsoft.com/office/drawing/2014/main" id="{B7255C42-1490-5C6C-EC3A-E3EDA37CC956}"/>
              </a:ext>
            </a:extLst>
          </p:cNvPr>
          <p:cNvSpPr txBox="1"/>
          <p:nvPr/>
        </p:nvSpPr>
        <p:spPr>
          <a:xfrm>
            <a:off x="1028700" y="6057900"/>
            <a:ext cx="7200900" cy="1111202"/>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12) I/O Operations:</a:t>
            </a:r>
          </a:p>
          <a:p>
            <a:pPr algn="l">
              <a:lnSpc>
                <a:spcPts val="2940"/>
              </a:lnSpc>
            </a:pPr>
            <a:r>
              <a:rPr lang="en-US" sz="2300" dirty="0">
                <a:solidFill>
                  <a:srgbClr val="000000"/>
                </a:solidFill>
                <a:latin typeface="Garet"/>
                <a:ea typeface="Garet"/>
                <a:cs typeface="Garet"/>
                <a:sym typeface="Garet"/>
              </a:rPr>
              <a:t>File handling: </a:t>
            </a:r>
            <a:r>
              <a:rPr lang="en-IN" sz="2300" b="0" i="0" dirty="0" err="1">
                <a:effectLst/>
                <a:latin typeface="Garet" panose="020B0604020202020204" charset="0"/>
              </a:rPr>
              <a:t>FinancialManager.saveData</a:t>
            </a:r>
            <a:endParaRPr lang="en-US" sz="2300" dirty="0">
              <a:solidFill>
                <a:srgbClr val="000000"/>
              </a:solidFill>
              <a:latin typeface="Garet" panose="020B0604020202020204" charset="0"/>
              <a:ea typeface="Garet"/>
              <a:cs typeface="Garet"/>
              <a:sym typeface="Garet"/>
            </a:endParaRPr>
          </a:p>
          <a:p>
            <a:pPr algn="l">
              <a:lnSpc>
                <a:spcPts val="2940"/>
              </a:lnSpc>
              <a:spcBef>
                <a:spcPct val="0"/>
              </a:spcBef>
            </a:pPr>
            <a:r>
              <a:rPr lang="en-US" sz="2300" dirty="0">
                <a:solidFill>
                  <a:srgbClr val="000000"/>
                </a:solidFill>
                <a:latin typeface="Garet"/>
                <a:ea typeface="Garet"/>
                <a:cs typeface="Garet"/>
                <a:sym typeface="Garet"/>
              </a:rPr>
              <a:t>User input: Validation and processing</a:t>
            </a:r>
          </a:p>
        </p:txBody>
      </p:sp>
      <p:sp>
        <p:nvSpPr>
          <p:cNvPr id="7" name="TextBox 7">
            <a:extLst>
              <a:ext uri="{FF2B5EF4-FFF2-40B4-BE49-F238E27FC236}">
                <a16:creationId xmlns:a16="http://schemas.microsoft.com/office/drawing/2014/main" id="{D992B0F8-BC86-3628-5615-5CD079356801}"/>
              </a:ext>
            </a:extLst>
          </p:cNvPr>
          <p:cNvSpPr txBox="1"/>
          <p:nvPr/>
        </p:nvSpPr>
        <p:spPr>
          <a:xfrm>
            <a:off x="1028700" y="7734300"/>
            <a:ext cx="6653666" cy="1483098"/>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13) Multithreading:</a:t>
            </a:r>
          </a:p>
          <a:p>
            <a:pPr algn="l">
              <a:lnSpc>
                <a:spcPts val="2940"/>
              </a:lnSpc>
            </a:pPr>
            <a:r>
              <a:rPr lang="en-US" sz="2300" dirty="0">
                <a:solidFill>
                  <a:srgbClr val="000000"/>
                </a:solidFill>
                <a:latin typeface="Garet"/>
                <a:ea typeface="Garet"/>
                <a:cs typeface="Garet"/>
                <a:sym typeface="Garet"/>
              </a:rPr>
              <a:t>Implementation: Concurrent operations in </a:t>
            </a:r>
            <a:r>
              <a:rPr lang="en-IN" sz="2300" b="0" i="0" dirty="0">
                <a:effectLst/>
                <a:latin typeface="Garet" panose="020B0604020202020204" charset="0"/>
              </a:rPr>
              <a:t>Notification.java</a:t>
            </a:r>
            <a:endParaRPr lang="en-US" sz="2300" dirty="0">
              <a:solidFill>
                <a:srgbClr val="000000"/>
              </a:solidFill>
              <a:latin typeface="Garet" panose="020B0604020202020204" charset="0"/>
              <a:ea typeface="Garet"/>
              <a:cs typeface="Garet"/>
              <a:sym typeface="Garet"/>
            </a:endParaRPr>
          </a:p>
          <a:p>
            <a:pPr algn="l">
              <a:lnSpc>
                <a:spcPts val="2940"/>
              </a:lnSpc>
              <a:spcBef>
                <a:spcPct val="0"/>
              </a:spcBef>
            </a:pPr>
            <a:r>
              <a:rPr lang="en-US" sz="2300" dirty="0">
                <a:solidFill>
                  <a:srgbClr val="000000"/>
                </a:solidFill>
                <a:latin typeface="Garet"/>
                <a:ea typeface="Garet"/>
                <a:cs typeface="Garet"/>
                <a:sym typeface="Garet"/>
              </a:rPr>
              <a:t>Benefits: Improved performance</a:t>
            </a:r>
          </a:p>
        </p:txBody>
      </p:sp>
      <p:sp>
        <p:nvSpPr>
          <p:cNvPr id="8" name="TextBox 5">
            <a:extLst>
              <a:ext uri="{FF2B5EF4-FFF2-40B4-BE49-F238E27FC236}">
                <a16:creationId xmlns:a16="http://schemas.microsoft.com/office/drawing/2014/main" id="{2021AC3C-BFBD-16AC-9E85-96CF3D12C2BA}"/>
              </a:ext>
            </a:extLst>
          </p:cNvPr>
          <p:cNvSpPr txBox="1"/>
          <p:nvPr/>
        </p:nvSpPr>
        <p:spPr>
          <a:xfrm>
            <a:off x="1066800" y="2705100"/>
            <a:ext cx="7625060" cy="1111202"/>
          </a:xfrm>
          <a:prstGeom prst="rect">
            <a:avLst/>
          </a:prstGeom>
        </p:spPr>
        <p:txBody>
          <a:bodyPr wrap="square" lIns="0" tIns="0" rIns="0" bIns="0" rtlCol="0" anchor="t">
            <a:spAutoFit/>
          </a:bodyPr>
          <a:lstStyle/>
          <a:p>
            <a:pPr algn="l">
              <a:lnSpc>
                <a:spcPts val="2940"/>
              </a:lnSpc>
            </a:pPr>
            <a:r>
              <a:rPr lang="en-US" sz="2600" b="1" dirty="0">
                <a:solidFill>
                  <a:srgbClr val="000000"/>
                </a:solidFill>
                <a:latin typeface="Garet Bold"/>
                <a:ea typeface="Garet Bold"/>
                <a:cs typeface="Garet Bold"/>
                <a:sym typeface="Garet Bold"/>
              </a:rPr>
              <a:t>10) Packages:</a:t>
            </a:r>
          </a:p>
          <a:p>
            <a:pPr algn="l">
              <a:lnSpc>
                <a:spcPts val="2940"/>
              </a:lnSpc>
            </a:pPr>
            <a:r>
              <a:rPr lang="en-US" sz="2300" dirty="0">
                <a:solidFill>
                  <a:srgbClr val="000000"/>
                </a:solidFill>
                <a:latin typeface="Garet"/>
                <a:ea typeface="Garet"/>
                <a:cs typeface="Garet"/>
                <a:sym typeface="Garet"/>
              </a:rPr>
              <a:t>Implementation: com.finance.*</a:t>
            </a:r>
            <a:endParaRPr lang="en-US" sz="2300" dirty="0">
              <a:solidFill>
                <a:srgbClr val="000000"/>
              </a:solidFill>
              <a:latin typeface="Garet" panose="020B0604020202020204" charset="0"/>
              <a:ea typeface="Garet"/>
              <a:cs typeface="Garet"/>
              <a:sym typeface="Garet"/>
            </a:endParaRPr>
          </a:p>
          <a:p>
            <a:pPr algn="l">
              <a:lnSpc>
                <a:spcPts val="2940"/>
              </a:lnSpc>
              <a:spcBef>
                <a:spcPct val="0"/>
              </a:spcBef>
            </a:pPr>
            <a:endParaRPr lang="en-US" sz="2300" dirty="0">
              <a:solidFill>
                <a:srgbClr val="000000"/>
              </a:solidFill>
              <a:latin typeface="Garet"/>
              <a:ea typeface="Garet"/>
              <a:cs typeface="Garet"/>
              <a:sym typeface="Garet"/>
            </a:endParaRPr>
          </a:p>
        </p:txBody>
      </p:sp>
    </p:spTree>
    <p:extLst>
      <p:ext uri="{BB962C8B-B14F-4D97-AF65-F5344CB8AC3E}">
        <p14:creationId xmlns:p14="http://schemas.microsoft.com/office/powerpoint/2010/main" val="1565832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sp>
      <p:sp>
        <p:nvSpPr>
          <p:cNvPr id="3" name="Freeform 3"/>
          <p:cNvSpPr/>
          <p:nvPr/>
        </p:nvSpPr>
        <p:spPr>
          <a:xfrm>
            <a:off x="9826507" y="2271651"/>
            <a:ext cx="7639002" cy="5743698"/>
          </a:xfrm>
          <a:custGeom>
            <a:avLst/>
            <a:gdLst/>
            <a:ahLst/>
            <a:cxnLst/>
            <a:rect l="l" t="t" r="r" b="b"/>
            <a:pathLst>
              <a:path w="7639002" h="5743698">
                <a:moveTo>
                  <a:pt x="0" y="0"/>
                </a:moveTo>
                <a:lnTo>
                  <a:pt x="7639002" y="0"/>
                </a:lnTo>
                <a:lnTo>
                  <a:pt x="7639002" y="5743698"/>
                </a:lnTo>
                <a:lnTo>
                  <a:pt x="0" y="5743698"/>
                </a:lnTo>
                <a:lnTo>
                  <a:pt x="0" y="0"/>
                </a:lnTo>
                <a:close/>
              </a:path>
            </a:pathLst>
          </a:custGeom>
          <a:blipFill>
            <a:blip r:embed="rId3"/>
            <a:stretch>
              <a:fillRect/>
            </a:stretch>
          </a:blipFill>
        </p:spPr>
      </p:sp>
      <p:sp>
        <p:nvSpPr>
          <p:cNvPr id="4" name="TextBox 4"/>
          <p:cNvSpPr txBox="1"/>
          <p:nvPr/>
        </p:nvSpPr>
        <p:spPr>
          <a:xfrm>
            <a:off x="1061740" y="1074653"/>
            <a:ext cx="11300220" cy="785704"/>
          </a:xfrm>
          <a:prstGeom prst="rect">
            <a:avLst/>
          </a:prstGeom>
        </p:spPr>
        <p:txBody>
          <a:bodyPr lIns="0" tIns="0" rIns="0" bIns="0" rtlCol="0" anchor="t">
            <a:spAutoFit/>
          </a:bodyPr>
          <a:lstStyle/>
          <a:p>
            <a:pPr marL="0" lvl="0" indent="0" algn="just">
              <a:lnSpc>
                <a:spcPts val="5808"/>
              </a:lnSpc>
              <a:spcBef>
                <a:spcPct val="0"/>
              </a:spcBef>
            </a:pPr>
            <a:r>
              <a:rPr lang="en-US" sz="5808" spc="-458">
                <a:solidFill>
                  <a:srgbClr val="000000"/>
                </a:solidFill>
                <a:latin typeface="Archivo Black"/>
                <a:ea typeface="Archivo Black"/>
                <a:cs typeface="Archivo Black"/>
                <a:sym typeface="Archivo Black"/>
              </a:rPr>
              <a:t>Usage </a:t>
            </a:r>
          </a:p>
        </p:txBody>
      </p:sp>
      <p:sp>
        <p:nvSpPr>
          <p:cNvPr id="5" name="TextBox 5"/>
          <p:cNvSpPr txBox="1"/>
          <p:nvPr/>
        </p:nvSpPr>
        <p:spPr>
          <a:xfrm>
            <a:off x="1061740" y="2448939"/>
            <a:ext cx="8387060" cy="5573962"/>
          </a:xfrm>
          <a:prstGeom prst="rect">
            <a:avLst/>
          </a:prstGeom>
        </p:spPr>
        <p:txBody>
          <a:bodyPr wrap="square" lIns="0" tIns="0" rIns="0" bIns="0" rtlCol="0" anchor="t">
            <a:spAutoFit/>
          </a:bodyPr>
          <a:lstStyle/>
          <a:p>
            <a:pPr algn="l">
              <a:lnSpc>
                <a:spcPts val="2939"/>
              </a:lnSpc>
              <a:spcBef>
                <a:spcPct val="0"/>
              </a:spcBef>
            </a:pPr>
            <a:r>
              <a:rPr lang="en-US" sz="2099" b="1" dirty="0">
                <a:solidFill>
                  <a:srgbClr val="000000"/>
                </a:solidFill>
                <a:latin typeface="Garet Bold"/>
                <a:ea typeface="Garet Bold"/>
                <a:cs typeface="Garet Bold"/>
                <a:sym typeface="Garet Bold"/>
              </a:rPr>
              <a:t> Managing Transactions</a:t>
            </a:r>
          </a:p>
          <a:p>
            <a:pPr algn="l">
              <a:lnSpc>
                <a:spcPts val="2939"/>
              </a:lnSpc>
              <a:spcBef>
                <a:spcPct val="0"/>
              </a:spcBef>
            </a:pPr>
            <a:endParaRPr lang="en-US" sz="2099" b="1" dirty="0">
              <a:solidFill>
                <a:srgbClr val="000000"/>
              </a:solidFill>
              <a:latin typeface="Garet Bold"/>
              <a:ea typeface="Garet Bold"/>
              <a:cs typeface="Garet Bold"/>
              <a:sym typeface="Garet Bold"/>
            </a:endParaRPr>
          </a:p>
          <a:p>
            <a:pPr algn="l">
              <a:lnSpc>
                <a:spcPts val="2939"/>
              </a:lnSpc>
              <a:spcBef>
                <a:spcPct val="0"/>
              </a:spcBef>
            </a:pPr>
            <a:r>
              <a:rPr lang="en-US" sz="2600" b="1" dirty="0">
                <a:solidFill>
                  <a:srgbClr val="000000"/>
                </a:solidFill>
                <a:latin typeface="Garet Bold"/>
                <a:ea typeface="Garet Bold"/>
                <a:cs typeface="Garet Bold"/>
                <a:sym typeface="Garet Bold"/>
              </a:rPr>
              <a:t>- Add Income:</a:t>
            </a:r>
          </a:p>
          <a:p>
            <a:pPr algn="l">
              <a:lnSpc>
                <a:spcPts val="2939"/>
              </a:lnSpc>
              <a:spcBef>
                <a:spcPct val="0"/>
              </a:spcBef>
            </a:pPr>
            <a:r>
              <a:rPr lang="en-US" sz="2099" b="1" dirty="0">
                <a:solidFill>
                  <a:srgbClr val="000000"/>
                </a:solidFill>
                <a:latin typeface="Garet Bold"/>
                <a:ea typeface="Garet Bold"/>
                <a:cs typeface="Garet Bold"/>
                <a:sym typeface="Garet Bold"/>
              </a:rPr>
              <a:t>  </a:t>
            </a:r>
            <a:r>
              <a:rPr lang="en-US" sz="2300" dirty="0">
                <a:solidFill>
                  <a:srgbClr val="000000"/>
                </a:solidFill>
                <a:latin typeface="Garet Bold"/>
                <a:ea typeface="Garet Bold"/>
                <a:cs typeface="Garet Bold"/>
                <a:sym typeface="Garet Bold"/>
              </a:rPr>
              <a:t>* Enter amount, category, and source</a:t>
            </a:r>
          </a:p>
          <a:p>
            <a:pPr algn="l">
              <a:lnSpc>
                <a:spcPts val="2939"/>
              </a:lnSpc>
              <a:spcBef>
                <a:spcPct val="0"/>
              </a:spcBef>
            </a:pPr>
            <a:r>
              <a:rPr lang="en-US" sz="2300" dirty="0">
                <a:solidFill>
                  <a:srgbClr val="000000"/>
                </a:solidFill>
                <a:latin typeface="Garet Bold"/>
                <a:ea typeface="Garet Bold"/>
                <a:cs typeface="Garet Bold"/>
                <a:sym typeface="Garet Bold"/>
              </a:rPr>
              <a:t>  * Example: Salary, Freelance work, Investments</a:t>
            </a:r>
          </a:p>
          <a:p>
            <a:pPr algn="l">
              <a:lnSpc>
                <a:spcPts val="2939"/>
              </a:lnSpc>
              <a:spcBef>
                <a:spcPct val="0"/>
              </a:spcBef>
            </a:pPr>
            <a:r>
              <a:rPr lang="en-US" sz="2099" b="1" dirty="0">
                <a:solidFill>
                  <a:srgbClr val="000000"/>
                </a:solidFill>
                <a:latin typeface="Garet Bold"/>
                <a:ea typeface="Garet Bold"/>
                <a:cs typeface="Garet Bold"/>
                <a:sym typeface="Garet Bold"/>
              </a:rPr>
              <a:t>  </a:t>
            </a:r>
          </a:p>
          <a:p>
            <a:pPr algn="l">
              <a:lnSpc>
                <a:spcPts val="2939"/>
              </a:lnSpc>
              <a:spcBef>
                <a:spcPct val="0"/>
              </a:spcBef>
            </a:pPr>
            <a:r>
              <a:rPr lang="en-US" sz="2099" b="1" dirty="0">
                <a:solidFill>
                  <a:srgbClr val="000000"/>
                </a:solidFill>
                <a:latin typeface="Garet Bold"/>
                <a:ea typeface="Garet Bold"/>
                <a:cs typeface="Garet Bold"/>
                <a:sym typeface="Garet Bold"/>
              </a:rPr>
              <a:t>- </a:t>
            </a:r>
            <a:r>
              <a:rPr lang="en-US" sz="2600" b="1" dirty="0">
                <a:solidFill>
                  <a:srgbClr val="000000"/>
                </a:solidFill>
                <a:latin typeface="Garet Bold"/>
                <a:ea typeface="Garet Bold"/>
                <a:cs typeface="Garet Bold"/>
                <a:sym typeface="Garet Bold"/>
              </a:rPr>
              <a:t>Add Expenses:</a:t>
            </a:r>
          </a:p>
          <a:p>
            <a:pPr algn="l">
              <a:lnSpc>
                <a:spcPts val="2939"/>
              </a:lnSpc>
              <a:spcBef>
                <a:spcPct val="0"/>
              </a:spcBef>
            </a:pPr>
            <a:r>
              <a:rPr lang="en-US" sz="2099" b="1" dirty="0">
                <a:solidFill>
                  <a:srgbClr val="000000"/>
                </a:solidFill>
                <a:latin typeface="Garet Bold"/>
                <a:ea typeface="Garet Bold"/>
                <a:cs typeface="Garet Bold"/>
                <a:sym typeface="Garet Bold"/>
              </a:rPr>
              <a:t>  </a:t>
            </a:r>
            <a:r>
              <a:rPr lang="en-US" sz="2300" dirty="0">
                <a:solidFill>
                  <a:srgbClr val="000000"/>
                </a:solidFill>
                <a:latin typeface="Garet Bold"/>
                <a:ea typeface="Garet Bold"/>
                <a:cs typeface="Garet Bold"/>
                <a:sym typeface="Garet Bold"/>
              </a:rPr>
              <a:t>* Enter amount and category</a:t>
            </a:r>
          </a:p>
          <a:p>
            <a:pPr algn="l">
              <a:lnSpc>
                <a:spcPts val="2939"/>
              </a:lnSpc>
              <a:spcBef>
                <a:spcPct val="0"/>
              </a:spcBef>
            </a:pPr>
            <a:r>
              <a:rPr lang="en-US" sz="2300" dirty="0">
                <a:solidFill>
                  <a:srgbClr val="000000"/>
                </a:solidFill>
                <a:latin typeface="Garet Bold"/>
                <a:ea typeface="Garet Bold"/>
                <a:cs typeface="Garet Bold"/>
                <a:sym typeface="Garet Bold"/>
              </a:rPr>
              <a:t>  * Example: Groceries, Rent, Utilities</a:t>
            </a:r>
          </a:p>
          <a:p>
            <a:pPr algn="l">
              <a:lnSpc>
                <a:spcPts val="2939"/>
              </a:lnSpc>
              <a:spcBef>
                <a:spcPct val="0"/>
              </a:spcBef>
            </a:pPr>
            <a:r>
              <a:rPr lang="en-US" sz="2099" b="1" dirty="0">
                <a:solidFill>
                  <a:srgbClr val="000000"/>
                </a:solidFill>
                <a:latin typeface="Garet Bold"/>
                <a:ea typeface="Garet Bold"/>
                <a:cs typeface="Garet Bold"/>
                <a:sym typeface="Garet Bold"/>
              </a:rPr>
              <a:t>  </a:t>
            </a:r>
          </a:p>
          <a:p>
            <a:pPr algn="l">
              <a:lnSpc>
                <a:spcPts val="2939"/>
              </a:lnSpc>
              <a:spcBef>
                <a:spcPct val="0"/>
              </a:spcBef>
            </a:pPr>
            <a:r>
              <a:rPr lang="en-US" sz="2099" b="1" dirty="0">
                <a:solidFill>
                  <a:srgbClr val="000000"/>
                </a:solidFill>
                <a:latin typeface="Garet Bold"/>
                <a:ea typeface="Garet Bold"/>
                <a:cs typeface="Garet Bold"/>
                <a:sym typeface="Garet Bold"/>
              </a:rPr>
              <a:t>- </a:t>
            </a:r>
            <a:r>
              <a:rPr lang="en-US" sz="2600" b="1" dirty="0">
                <a:solidFill>
                  <a:srgbClr val="000000"/>
                </a:solidFill>
                <a:latin typeface="Garet Bold"/>
                <a:ea typeface="Garet Bold"/>
                <a:cs typeface="Garet Bold"/>
                <a:sym typeface="Garet Bold"/>
              </a:rPr>
              <a:t>View Transactions:</a:t>
            </a:r>
          </a:p>
          <a:p>
            <a:pPr algn="l">
              <a:lnSpc>
                <a:spcPts val="2939"/>
              </a:lnSpc>
              <a:spcBef>
                <a:spcPct val="0"/>
              </a:spcBef>
            </a:pPr>
            <a:r>
              <a:rPr lang="en-US" sz="2300" b="1" dirty="0">
                <a:solidFill>
                  <a:srgbClr val="000000"/>
                </a:solidFill>
                <a:latin typeface="Garet Bold"/>
                <a:ea typeface="Garet Bold"/>
                <a:cs typeface="Garet Bold"/>
                <a:sym typeface="Garet Bold"/>
              </a:rPr>
              <a:t>  * See all your income and expenses</a:t>
            </a:r>
          </a:p>
          <a:p>
            <a:pPr algn="l">
              <a:lnSpc>
                <a:spcPts val="2939"/>
              </a:lnSpc>
              <a:spcBef>
                <a:spcPct val="0"/>
              </a:spcBef>
            </a:pPr>
            <a:r>
              <a:rPr lang="en-US" sz="2300" b="1" dirty="0">
                <a:solidFill>
                  <a:srgbClr val="000000"/>
                </a:solidFill>
                <a:latin typeface="Garet Bold"/>
                <a:ea typeface="Garet Bold"/>
                <a:cs typeface="Garet Bold"/>
                <a:sym typeface="Garet Bold"/>
              </a:rPr>
              <a:t>  * View transaction history- Add Income:</a:t>
            </a:r>
          </a:p>
          <a:p>
            <a:pPr algn="l">
              <a:lnSpc>
                <a:spcPts val="2939"/>
              </a:lnSpc>
              <a:spcBef>
                <a:spcPct val="0"/>
              </a:spcBef>
            </a:pPr>
            <a:r>
              <a:rPr lang="en-US" sz="2300" b="1" dirty="0">
                <a:solidFill>
                  <a:srgbClr val="000000"/>
                </a:solidFill>
                <a:latin typeface="Garet Bold"/>
                <a:ea typeface="Garet Bold"/>
                <a:cs typeface="Garet Bold"/>
                <a:sym typeface="Garet Bold"/>
              </a:rPr>
              <a:t>  * Enter amount, category, and source</a:t>
            </a:r>
          </a:p>
          <a:p>
            <a:pPr algn="l">
              <a:lnSpc>
                <a:spcPts val="2939"/>
              </a:lnSpc>
              <a:spcBef>
                <a:spcPct val="0"/>
              </a:spcBef>
            </a:pPr>
            <a:r>
              <a:rPr lang="en-US" sz="2300" b="1" dirty="0">
                <a:solidFill>
                  <a:srgbClr val="000000"/>
                </a:solidFill>
                <a:latin typeface="Garet Bold"/>
                <a:ea typeface="Garet Bold"/>
                <a:cs typeface="Garet Bold"/>
                <a:sym typeface="Garet Bold"/>
              </a:rPr>
              <a:t>  * Example: Salary, Freelance work, Investments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sp>
      <p:sp>
        <p:nvSpPr>
          <p:cNvPr id="3" name="Freeform 3"/>
          <p:cNvSpPr/>
          <p:nvPr/>
        </p:nvSpPr>
        <p:spPr>
          <a:xfrm>
            <a:off x="8153400" y="2177700"/>
            <a:ext cx="10134600" cy="5556600"/>
          </a:xfrm>
          <a:custGeom>
            <a:avLst/>
            <a:gdLst/>
            <a:ahLst/>
            <a:cxnLst/>
            <a:rect l="l" t="t" r="r" b="b"/>
            <a:pathLst>
              <a:path w="11074343" h="5931600">
                <a:moveTo>
                  <a:pt x="0" y="0"/>
                </a:moveTo>
                <a:lnTo>
                  <a:pt x="11074343" y="0"/>
                </a:lnTo>
                <a:lnTo>
                  <a:pt x="11074343" y="5931600"/>
                </a:lnTo>
                <a:lnTo>
                  <a:pt x="0" y="5931600"/>
                </a:lnTo>
                <a:lnTo>
                  <a:pt x="0" y="0"/>
                </a:lnTo>
                <a:close/>
              </a:path>
            </a:pathLst>
          </a:custGeom>
          <a:blipFill>
            <a:blip r:embed="rId3"/>
            <a:stretch>
              <a:fillRect/>
            </a:stretch>
          </a:blipFill>
        </p:spPr>
      </p:sp>
      <p:sp>
        <p:nvSpPr>
          <p:cNvPr id="4" name="TextBox 4"/>
          <p:cNvSpPr txBox="1"/>
          <p:nvPr/>
        </p:nvSpPr>
        <p:spPr>
          <a:xfrm>
            <a:off x="1061740" y="1074653"/>
            <a:ext cx="11300220" cy="785704"/>
          </a:xfrm>
          <a:prstGeom prst="rect">
            <a:avLst/>
          </a:prstGeom>
        </p:spPr>
        <p:txBody>
          <a:bodyPr lIns="0" tIns="0" rIns="0" bIns="0" rtlCol="0" anchor="t">
            <a:spAutoFit/>
          </a:bodyPr>
          <a:lstStyle/>
          <a:p>
            <a:pPr marL="0" lvl="0" indent="0" algn="just">
              <a:lnSpc>
                <a:spcPts val="5808"/>
              </a:lnSpc>
              <a:spcBef>
                <a:spcPct val="0"/>
              </a:spcBef>
            </a:pPr>
            <a:r>
              <a:rPr lang="en-US" sz="6400" spc="-458" dirty="0">
                <a:solidFill>
                  <a:srgbClr val="000000"/>
                </a:solidFill>
                <a:latin typeface="Archivo Black"/>
                <a:ea typeface="Archivo Black"/>
                <a:cs typeface="Archivo Black"/>
                <a:sym typeface="Archivo Black"/>
              </a:rPr>
              <a:t>Usage</a:t>
            </a:r>
            <a:r>
              <a:rPr lang="en-US" sz="5808" spc="-458" dirty="0">
                <a:solidFill>
                  <a:srgbClr val="000000"/>
                </a:solidFill>
                <a:latin typeface="Archivo Black"/>
                <a:ea typeface="Archivo Black"/>
                <a:cs typeface="Archivo Black"/>
                <a:sym typeface="Archivo Black"/>
              </a:rPr>
              <a:t> </a:t>
            </a:r>
          </a:p>
        </p:txBody>
      </p:sp>
      <p:sp>
        <p:nvSpPr>
          <p:cNvPr id="5" name="TextBox 5"/>
          <p:cNvSpPr txBox="1"/>
          <p:nvPr/>
        </p:nvSpPr>
        <p:spPr>
          <a:xfrm>
            <a:off x="381000" y="2820414"/>
            <a:ext cx="8229600" cy="4086375"/>
          </a:xfrm>
          <a:prstGeom prst="rect">
            <a:avLst/>
          </a:prstGeom>
        </p:spPr>
        <p:txBody>
          <a:bodyPr wrap="square" lIns="0" tIns="0" rIns="0" bIns="0" rtlCol="0" anchor="t">
            <a:spAutoFit/>
          </a:bodyPr>
          <a:lstStyle/>
          <a:p>
            <a:pPr algn="l">
              <a:lnSpc>
                <a:spcPts val="2939"/>
              </a:lnSpc>
            </a:pPr>
            <a:r>
              <a:rPr lang="en-US" sz="2800" b="1" dirty="0">
                <a:solidFill>
                  <a:srgbClr val="000000"/>
                </a:solidFill>
                <a:latin typeface="Garet Bold"/>
                <a:ea typeface="Garet Bold"/>
                <a:cs typeface="Garet Bold"/>
                <a:sym typeface="Garet Bold"/>
              </a:rPr>
              <a:t>Budget Management</a:t>
            </a:r>
          </a:p>
          <a:p>
            <a:pPr algn="l">
              <a:lnSpc>
                <a:spcPts val="2939"/>
              </a:lnSpc>
            </a:pPr>
            <a:endParaRPr lang="en-US" sz="2099" b="1" dirty="0">
              <a:solidFill>
                <a:srgbClr val="000000"/>
              </a:solidFill>
              <a:latin typeface="Garet Bold"/>
              <a:ea typeface="Garet Bold"/>
              <a:cs typeface="Garet Bold"/>
              <a:sym typeface="Garet Bold"/>
            </a:endParaRPr>
          </a:p>
          <a:p>
            <a:pPr algn="l">
              <a:lnSpc>
                <a:spcPts val="2939"/>
              </a:lnSpc>
              <a:spcBef>
                <a:spcPct val="0"/>
              </a:spcBef>
            </a:pPr>
            <a:r>
              <a:rPr lang="en-US" sz="2099" b="1" dirty="0">
                <a:solidFill>
                  <a:srgbClr val="000000"/>
                </a:solidFill>
                <a:latin typeface="Garet Bold"/>
                <a:ea typeface="Garet Bold"/>
                <a:cs typeface="Garet Bold"/>
                <a:sym typeface="Garet Bold"/>
              </a:rPr>
              <a:t>- </a:t>
            </a:r>
            <a:r>
              <a:rPr lang="en-US" sz="2600" b="1" dirty="0">
                <a:solidFill>
                  <a:srgbClr val="000000"/>
                </a:solidFill>
                <a:latin typeface="Garet Bold"/>
                <a:ea typeface="Garet Bold"/>
                <a:cs typeface="Garet Bold"/>
                <a:sym typeface="Garet Bold"/>
              </a:rPr>
              <a:t>Create Budgets:</a:t>
            </a:r>
            <a:endParaRPr lang="en-US" sz="2400" b="1" dirty="0">
              <a:solidFill>
                <a:srgbClr val="000000"/>
              </a:solidFill>
              <a:latin typeface="Garet Bold"/>
              <a:ea typeface="Garet Bold"/>
              <a:cs typeface="Garet Bold"/>
              <a:sym typeface="Garet Bold"/>
            </a:endParaRPr>
          </a:p>
          <a:p>
            <a:pPr algn="l">
              <a:lnSpc>
                <a:spcPts val="2939"/>
              </a:lnSpc>
              <a:spcBef>
                <a:spcPct val="0"/>
              </a:spcBef>
            </a:pPr>
            <a:r>
              <a:rPr lang="en-US" sz="2300" b="1" dirty="0">
                <a:solidFill>
                  <a:srgbClr val="000000"/>
                </a:solidFill>
                <a:latin typeface="Garet Bold"/>
                <a:ea typeface="Garet Bold"/>
                <a:cs typeface="Garet Bold"/>
                <a:sym typeface="Garet Bold"/>
              </a:rPr>
              <a:t>  * Set budget name and amount</a:t>
            </a:r>
          </a:p>
          <a:p>
            <a:pPr algn="l">
              <a:lnSpc>
                <a:spcPts val="2939"/>
              </a:lnSpc>
              <a:spcBef>
                <a:spcPct val="0"/>
              </a:spcBef>
            </a:pPr>
            <a:r>
              <a:rPr lang="en-US" sz="2300" b="1" dirty="0">
                <a:solidFill>
                  <a:srgbClr val="000000"/>
                </a:solidFill>
                <a:latin typeface="Garet Bold"/>
                <a:ea typeface="Garet Bold"/>
                <a:cs typeface="Garet Bold"/>
                <a:sym typeface="Garet Bold"/>
              </a:rPr>
              <a:t>  * Choose period (Monthly, Weekly, Daily)</a:t>
            </a:r>
          </a:p>
          <a:p>
            <a:pPr algn="l">
              <a:lnSpc>
                <a:spcPts val="2939"/>
              </a:lnSpc>
              <a:spcBef>
                <a:spcPct val="0"/>
              </a:spcBef>
            </a:pPr>
            <a:r>
              <a:rPr lang="en-US" sz="2300" b="1" dirty="0">
                <a:solidFill>
                  <a:srgbClr val="000000"/>
                </a:solidFill>
                <a:latin typeface="Garet Bold"/>
                <a:ea typeface="Garet Bold"/>
                <a:cs typeface="Garet Bold"/>
                <a:sym typeface="Garet Bold"/>
              </a:rPr>
              <a:t>  * Assign categories to budgets</a:t>
            </a:r>
          </a:p>
          <a:p>
            <a:pPr algn="l">
              <a:lnSpc>
                <a:spcPts val="2939"/>
              </a:lnSpc>
              <a:spcBef>
                <a:spcPct val="0"/>
              </a:spcBef>
            </a:pPr>
            <a:r>
              <a:rPr lang="en-US" sz="2099" b="1" dirty="0">
                <a:solidFill>
                  <a:srgbClr val="000000"/>
                </a:solidFill>
                <a:latin typeface="Garet Bold"/>
                <a:ea typeface="Garet Bold"/>
                <a:cs typeface="Garet Bold"/>
                <a:sym typeface="Garet Bold"/>
              </a:rPr>
              <a:t>  </a:t>
            </a:r>
          </a:p>
          <a:p>
            <a:pPr algn="l">
              <a:lnSpc>
                <a:spcPts val="2939"/>
              </a:lnSpc>
              <a:spcBef>
                <a:spcPct val="0"/>
              </a:spcBef>
            </a:pPr>
            <a:r>
              <a:rPr lang="en-US" sz="2400" b="1" dirty="0">
                <a:solidFill>
                  <a:srgbClr val="000000"/>
                </a:solidFill>
                <a:latin typeface="Garet Bold"/>
                <a:ea typeface="Garet Bold"/>
                <a:cs typeface="Garet Bold"/>
                <a:sym typeface="Garet Bold"/>
              </a:rPr>
              <a:t>- </a:t>
            </a:r>
            <a:r>
              <a:rPr lang="en-US" sz="2600" b="1" dirty="0">
                <a:solidFill>
                  <a:srgbClr val="000000"/>
                </a:solidFill>
                <a:latin typeface="Garet Bold"/>
                <a:ea typeface="Garet Bold"/>
                <a:cs typeface="Garet Bold"/>
                <a:sym typeface="Garet Bold"/>
              </a:rPr>
              <a:t>Monitor Budgets:</a:t>
            </a:r>
          </a:p>
          <a:p>
            <a:pPr algn="l">
              <a:lnSpc>
                <a:spcPts val="2939"/>
              </a:lnSpc>
              <a:spcBef>
                <a:spcPct val="0"/>
              </a:spcBef>
            </a:pPr>
            <a:r>
              <a:rPr lang="en-US" sz="2099" b="1" dirty="0">
                <a:solidFill>
                  <a:srgbClr val="000000"/>
                </a:solidFill>
                <a:latin typeface="Garet Bold"/>
                <a:ea typeface="Garet Bold"/>
                <a:cs typeface="Garet Bold"/>
                <a:sym typeface="Garet Bold"/>
              </a:rPr>
              <a:t>  </a:t>
            </a:r>
            <a:r>
              <a:rPr lang="en-US" sz="2300" b="1" dirty="0">
                <a:solidFill>
                  <a:srgbClr val="000000"/>
                </a:solidFill>
                <a:latin typeface="Garet Bold"/>
                <a:ea typeface="Garet Bold"/>
                <a:cs typeface="Garet Bold"/>
                <a:sym typeface="Garet Bold"/>
              </a:rPr>
              <a:t>* View budget progress</a:t>
            </a:r>
          </a:p>
          <a:p>
            <a:pPr algn="l">
              <a:lnSpc>
                <a:spcPts val="2939"/>
              </a:lnSpc>
              <a:spcBef>
                <a:spcPct val="0"/>
              </a:spcBef>
            </a:pPr>
            <a:r>
              <a:rPr lang="en-US" sz="2300" b="1" dirty="0">
                <a:solidFill>
                  <a:srgbClr val="000000"/>
                </a:solidFill>
                <a:latin typeface="Garet Bold"/>
                <a:ea typeface="Garet Bold"/>
                <a:cs typeface="Garet Bold"/>
                <a:sym typeface="Garet Bold"/>
              </a:rPr>
              <a:t>  * Receive notifications when approaching limits</a:t>
            </a:r>
          </a:p>
          <a:p>
            <a:pPr algn="l">
              <a:lnSpc>
                <a:spcPts val="2939"/>
              </a:lnSpc>
              <a:spcBef>
                <a:spcPct val="0"/>
              </a:spcBef>
            </a:pPr>
            <a:r>
              <a:rPr lang="en-US" sz="2300" b="1" dirty="0">
                <a:solidFill>
                  <a:srgbClr val="000000"/>
                </a:solidFill>
                <a:latin typeface="Garet Bold"/>
                <a:ea typeface="Garet Bold"/>
                <a:cs typeface="Garet Bold"/>
                <a:sym typeface="Garet Bold"/>
              </a:rPr>
              <a:t>  * Get alerts for overspending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3364" b="-3364"/>
            </a:stretch>
          </a:blipFill>
        </p:spPr>
      </p:sp>
      <p:sp>
        <p:nvSpPr>
          <p:cNvPr id="3" name="Freeform 3"/>
          <p:cNvSpPr/>
          <p:nvPr/>
        </p:nvSpPr>
        <p:spPr>
          <a:xfrm>
            <a:off x="7324620" y="2270498"/>
            <a:ext cx="10810980" cy="6428747"/>
          </a:xfrm>
          <a:custGeom>
            <a:avLst/>
            <a:gdLst/>
            <a:ahLst/>
            <a:cxnLst/>
            <a:rect l="l" t="t" r="r" b="b"/>
            <a:pathLst>
              <a:path w="9230527" h="5746003">
                <a:moveTo>
                  <a:pt x="0" y="0"/>
                </a:moveTo>
                <a:lnTo>
                  <a:pt x="9230528" y="0"/>
                </a:lnTo>
                <a:lnTo>
                  <a:pt x="9230528" y="5746004"/>
                </a:lnTo>
                <a:lnTo>
                  <a:pt x="0" y="5746004"/>
                </a:lnTo>
                <a:lnTo>
                  <a:pt x="0" y="0"/>
                </a:lnTo>
                <a:close/>
              </a:path>
            </a:pathLst>
          </a:custGeom>
          <a:blipFill>
            <a:blip r:embed="rId3"/>
            <a:stretch>
              <a:fillRect/>
            </a:stretch>
          </a:blipFill>
        </p:spPr>
      </p:sp>
      <p:sp>
        <p:nvSpPr>
          <p:cNvPr id="4" name="TextBox 4"/>
          <p:cNvSpPr txBox="1"/>
          <p:nvPr/>
        </p:nvSpPr>
        <p:spPr>
          <a:xfrm>
            <a:off x="1061740" y="1074653"/>
            <a:ext cx="11300220" cy="785704"/>
          </a:xfrm>
          <a:prstGeom prst="rect">
            <a:avLst/>
          </a:prstGeom>
        </p:spPr>
        <p:txBody>
          <a:bodyPr lIns="0" tIns="0" rIns="0" bIns="0" rtlCol="0" anchor="t">
            <a:spAutoFit/>
          </a:bodyPr>
          <a:lstStyle/>
          <a:p>
            <a:pPr marL="0" lvl="0" indent="0" algn="just">
              <a:lnSpc>
                <a:spcPts val="5808"/>
              </a:lnSpc>
              <a:spcBef>
                <a:spcPct val="0"/>
              </a:spcBef>
            </a:pPr>
            <a:r>
              <a:rPr lang="en-US" sz="5808" spc="-458">
                <a:solidFill>
                  <a:srgbClr val="000000"/>
                </a:solidFill>
                <a:latin typeface="Archivo Black"/>
                <a:ea typeface="Archivo Black"/>
                <a:cs typeface="Archivo Black"/>
                <a:sym typeface="Archivo Black"/>
              </a:rPr>
              <a:t>Usage </a:t>
            </a:r>
          </a:p>
        </p:txBody>
      </p:sp>
      <p:sp>
        <p:nvSpPr>
          <p:cNvPr id="5" name="TextBox 5"/>
          <p:cNvSpPr txBox="1"/>
          <p:nvPr/>
        </p:nvSpPr>
        <p:spPr>
          <a:xfrm>
            <a:off x="1061740" y="2623725"/>
            <a:ext cx="5201140" cy="3709035"/>
          </a:xfrm>
          <a:prstGeom prst="rect">
            <a:avLst/>
          </a:prstGeom>
        </p:spPr>
        <p:txBody>
          <a:bodyPr lIns="0" tIns="0" rIns="0" bIns="0" rtlCol="0" anchor="t">
            <a:spAutoFit/>
          </a:bodyPr>
          <a:lstStyle/>
          <a:p>
            <a:pPr algn="l">
              <a:lnSpc>
                <a:spcPts val="2939"/>
              </a:lnSpc>
            </a:pPr>
            <a:r>
              <a:rPr lang="en-US" sz="2600" b="1" dirty="0">
                <a:solidFill>
                  <a:srgbClr val="000000"/>
                </a:solidFill>
                <a:latin typeface="Garet Bold"/>
                <a:ea typeface="Garet Bold"/>
                <a:cs typeface="Garet Bold"/>
                <a:sym typeface="Garet Bold"/>
              </a:rPr>
              <a:t>Reports and Analytics</a:t>
            </a:r>
          </a:p>
          <a:p>
            <a:pPr algn="l">
              <a:lnSpc>
                <a:spcPts val="2939"/>
              </a:lnSpc>
            </a:pPr>
            <a:endParaRPr lang="en-US" sz="2099" b="1" dirty="0">
              <a:solidFill>
                <a:srgbClr val="000000"/>
              </a:solidFill>
              <a:latin typeface="Garet Bold"/>
              <a:ea typeface="Garet Bold"/>
              <a:cs typeface="Garet Bold"/>
              <a:sym typeface="Garet Bold"/>
            </a:endParaRPr>
          </a:p>
          <a:p>
            <a:pPr algn="l">
              <a:lnSpc>
                <a:spcPts val="2939"/>
              </a:lnSpc>
              <a:spcBef>
                <a:spcPct val="0"/>
              </a:spcBef>
            </a:pPr>
            <a:r>
              <a:rPr lang="en-US" sz="2099" b="1" dirty="0">
                <a:solidFill>
                  <a:srgbClr val="000000"/>
                </a:solidFill>
                <a:latin typeface="Garet Bold"/>
                <a:ea typeface="Garet Bold"/>
                <a:cs typeface="Garet Bold"/>
                <a:sym typeface="Garet Bold"/>
              </a:rPr>
              <a:t>- </a:t>
            </a:r>
            <a:r>
              <a:rPr lang="en-US" sz="2600" b="1" dirty="0">
                <a:solidFill>
                  <a:srgbClr val="000000"/>
                </a:solidFill>
                <a:latin typeface="Garet Bold"/>
                <a:ea typeface="Garet Bold"/>
                <a:cs typeface="Garet Bold"/>
                <a:sym typeface="Garet Bold"/>
              </a:rPr>
              <a:t>Generate Reports:</a:t>
            </a:r>
          </a:p>
          <a:p>
            <a:pPr algn="l">
              <a:lnSpc>
                <a:spcPts val="2939"/>
              </a:lnSpc>
              <a:spcBef>
                <a:spcPct val="0"/>
              </a:spcBef>
            </a:pPr>
            <a:r>
              <a:rPr lang="en-US" sz="2099" b="1" dirty="0">
                <a:solidFill>
                  <a:srgbClr val="000000"/>
                </a:solidFill>
                <a:latin typeface="Garet Bold"/>
                <a:ea typeface="Garet Bold"/>
                <a:cs typeface="Garet Bold"/>
                <a:sym typeface="Garet Bold"/>
              </a:rPr>
              <a:t>  </a:t>
            </a:r>
            <a:r>
              <a:rPr lang="en-US" sz="2300" b="1" dirty="0">
                <a:solidFill>
                  <a:srgbClr val="000000"/>
                </a:solidFill>
                <a:latin typeface="Garet Bold"/>
                <a:ea typeface="Garet Bold"/>
                <a:cs typeface="Garet Bold"/>
                <a:sym typeface="Garet Bold"/>
              </a:rPr>
              <a:t>* Income vs Expenses</a:t>
            </a:r>
          </a:p>
          <a:p>
            <a:pPr algn="l">
              <a:lnSpc>
                <a:spcPts val="2939"/>
              </a:lnSpc>
              <a:spcBef>
                <a:spcPct val="0"/>
              </a:spcBef>
            </a:pPr>
            <a:r>
              <a:rPr lang="en-US" sz="2300" b="1" dirty="0">
                <a:solidFill>
                  <a:srgbClr val="000000"/>
                </a:solidFill>
                <a:latin typeface="Garet Bold"/>
                <a:ea typeface="Garet Bold"/>
                <a:cs typeface="Garet Bold"/>
                <a:sym typeface="Garet Bold"/>
              </a:rPr>
              <a:t>  * Category-wise spending</a:t>
            </a:r>
          </a:p>
          <a:p>
            <a:pPr algn="l">
              <a:lnSpc>
                <a:spcPts val="2939"/>
              </a:lnSpc>
              <a:spcBef>
                <a:spcPct val="0"/>
              </a:spcBef>
            </a:pPr>
            <a:r>
              <a:rPr lang="en-US" sz="2300" b="1" dirty="0">
                <a:solidFill>
                  <a:srgbClr val="000000"/>
                </a:solidFill>
                <a:latin typeface="Garet Bold"/>
                <a:ea typeface="Garet Bold"/>
                <a:cs typeface="Garet Bold"/>
                <a:sym typeface="Garet Bold"/>
              </a:rPr>
              <a:t>  * Monthly/Weekly summaries</a:t>
            </a:r>
          </a:p>
          <a:p>
            <a:pPr algn="l">
              <a:lnSpc>
                <a:spcPts val="2939"/>
              </a:lnSpc>
              <a:spcBef>
                <a:spcPct val="0"/>
              </a:spcBef>
            </a:pPr>
            <a:r>
              <a:rPr lang="en-US" sz="2099" b="1" dirty="0">
                <a:solidFill>
                  <a:srgbClr val="000000"/>
                </a:solidFill>
                <a:latin typeface="Garet Bold"/>
                <a:ea typeface="Garet Bold"/>
                <a:cs typeface="Garet Bold"/>
                <a:sym typeface="Garet Bold"/>
              </a:rPr>
              <a:t>  </a:t>
            </a:r>
          </a:p>
          <a:p>
            <a:pPr algn="l">
              <a:lnSpc>
                <a:spcPts val="2939"/>
              </a:lnSpc>
              <a:spcBef>
                <a:spcPct val="0"/>
              </a:spcBef>
            </a:pPr>
            <a:r>
              <a:rPr lang="en-US" sz="2099" b="1" dirty="0">
                <a:solidFill>
                  <a:srgbClr val="000000"/>
                </a:solidFill>
                <a:latin typeface="Garet Bold"/>
                <a:ea typeface="Garet Bold"/>
                <a:cs typeface="Garet Bold"/>
                <a:sym typeface="Garet Bold"/>
              </a:rPr>
              <a:t>- </a:t>
            </a:r>
            <a:r>
              <a:rPr lang="en-US" sz="2600" b="1" dirty="0">
                <a:solidFill>
                  <a:srgbClr val="000000"/>
                </a:solidFill>
                <a:latin typeface="Garet Bold"/>
                <a:ea typeface="Garet Bold"/>
                <a:cs typeface="Garet Bold"/>
                <a:sym typeface="Garet Bold"/>
              </a:rPr>
              <a:t>Export Data:</a:t>
            </a:r>
          </a:p>
          <a:p>
            <a:pPr algn="l">
              <a:lnSpc>
                <a:spcPts val="2939"/>
              </a:lnSpc>
              <a:spcBef>
                <a:spcPct val="0"/>
              </a:spcBef>
            </a:pPr>
            <a:r>
              <a:rPr lang="en-US" sz="2300" b="1" dirty="0">
                <a:solidFill>
                  <a:srgbClr val="000000"/>
                </a:solidFill>
                <a:latin typeface="Garet Bold"/>
                <a:ea typeface="Garet Bold"/>
                <a:cs typeface="Garet Bold"/>
                <a:sym typeface="Garet Bold"/>
              </a:rPr>
              <a:t>  * Save reports to files</a:t>
            </a:r>
          </a:p>
          <a:p>
            <a:pPr algn="l">
              <a:lnSpc>
                <a:spcPts val="2939"/>
              </a:lnSpc>
              <a:spcBef>
                <a:spcPct val="0"/>
              </a:spcBef>
            </a:pPr>
            <a:r>
              <a:rPr lang="en-US" sz="2300" b="1" dirty="0">
                <a:solidFill>
                  <a:srgbClr val="000000"/>
                </a:solidFill>
                <a:latin typeface="Garet Bold"/>
                <a:ea typeface="Garet Bold"/>
                <a:cs typeface="Garet Bold"/>
                <a:sym typeface="Garet Bold"/>
              </a:rPr>
              <a:t>  * Export transaction history</a:t>
            </a:r>
          </a:p>
        </p:txBody>
      </p:sp>
      <p:sp>
        <p:nvSpPr>
          <p:cNvPr id="6" name="TextBox 6"/>
          <p:cNvSpPr txBox="1"/>
          <p:nvPr/>
        </p:nvSpPr>
        <p:spPr>
          <a:xfrm>
            <a:off x="1061740" y="7590535"/>
            <a:ext cx="5201140" cy="1108710"/>
          </a:xfrm>
          <a:prstGeom prst="rect">
            <a:avLst/>
          </a:prstGeom>
        </p:spPr>
        <p:txBody>
          <a:bodyPr lIns="0" tIns="0" rIns="0" bIns="0" rtlCol="0" anchor="t">
            <a:spAutoFit/>
          </a:bodyPr>
          <a:lstStyle/>
          <a:p>
            <a:pPr algn="l">
              <a:lnSpc>
                <a:spcPts val="2939"/>
              </a:lnSpc>
            </a:pPr>
            <a:r>
              <a:rPr lang="en-US" sz="2500" b="1" dirty="0">
                <a:solidFill>
                  <a:srgbClr val="000000"/>
                </a:solidFill>
                <a:latin typeface="Garet Bold"/>
                <a:ea typeface="Garet Bold"/>
                <a:cs typeface="Garet Bold"/>
                <a:sym typeface="Garet Bold"/>
              </a:rPr>
              <a:t>Notifications</a:t>
            </a:r>
          </a:p>
          <a:p>
            <a:pPr algn="l">
              <a:lnSpc>
                <a:spcPts val="2939"/>
              </a:lnSpc>
              <a:spcBef>
                <a:spcPct val="0"/>
              </a:spcBef>
            </a:pPr>
            <a:r>
              <a:rPr lang="en-US" sz="2300" b="1" dirty="0">
                <a:solidFill>
                  <a:srgbClr val="000000"/>
                </a:solidFill>
                <a:latin typeface="Garet Bold"/>
                <a:ea typeface="Garet Bold"/>
                <a:cs typeface="Garet Bold"/>
                <a:sym typeface="Garet Bold"/>
              </a:rPr>
              <a:t>Receive alerts for Budget limits approaching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TotalTime>
  <Words>568</Words>
  <Application>Microsoft Office PowerPoint</Application>
  <PresentationFormat>Custom</PresentationFormat>
  <Paragraphs>118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Garet Bold</vt:lpstr>
      <vt:lpstr>Archivo Black</vt:lpstr>
      <vt:lpstr>Calibri</vt:lpstr>
      <vt:lpstr>Garet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Black Minimalist Project Deck Presentation</dc:title>
  <dc:creator>Aman Dash</dc:creator>
  <cp:lastModifiedBy>Pranay Chakravarty</cp:lastModifiedBy>
  <cp:revision>7</cp:revision>
  <dcterms:created xsi:type="dcterms:W3CDTF">2006-08-16T00:00:00Z</dcterms:created>
  <dcterms:modified xsi:type="dcterms:W3CDTF">2025-04-27T01:22:04Z</dcterms:modified>
  <dc:identifier>DAGltQUjJuM</dc:identifier>
</cp:coreProperties>
</file>