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5"/>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60" r:id="rId3"/>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ditya-Nath-Deepak/Aicte_Stego_Project.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a:t>
            </a:r>
            <a:r>
              <a:rPr lang="en-US" b="1" dirty="0"/>
              <a:t>Secure Data Hiding in Images Using Steganography</a:t>
            </a:r>
            <a:br>
              <a:rPr lang="en-US"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1933128" y="635772"/>
            <a:ext cx="8248010"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2000548"/>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IN" sz="2400" dirty="0">
                <a:solidFill>
                  <a:srgbClr val="FF0000"/>
                </a:solidFill>
              </a:rPr>
              <a:t>Aditya Nath Deepak</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rgbClr val="FF0000"/>
                </a:solidFill>
                <a:latin typeface="Arial"/>
                <a:cs typeface="Arial"/>
              </a:rPr>
              <a:t>Vishwakarma Institute Of Technology , Pune       </a:t>
            </a:r>
            <a:r>
              <a:rPr lang="en-US" sz="2000" b="1">
                <a:solidFill>
                  <a:srgbClr val="FF0000"/>
                </a:solidFill>
                <a:latin typeface="Arial"/>
                <a:cs typeface="Arial"/>
              </a:rPr>
              <a:t>-   Computer </a:t>
            </a:r>
            <a:r>
              <a:rPr lang="en-US" sz="2000" b="1" dirty="0">
                <a:solidFill>
                  <a:srgbClr val="FF0000"/>
                </a:solidFill>
                <a:latin typeface="Arial"/>
                <a:cs typeface="Arial"/>
              </a:rPr>
              <a:t>Engineering  (Dept.)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 </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https://github.com/Aditya-Nath-Deepak/Aicte_Stego_Project.git</a:t>
            </a:r>
            <a:endParaRPr lang="en-IN" dirty="0"/>
          </a:p>
          <a:p>
            <a:endParaRPr lang="en-IN" dirty="0"/>
          </a:p>
          <a:p>
            <a:endParaRPr lang="en-IN" dirty="0"/>
          </a:p>
          <a:p>
            <a:r>
              <a:rPr lang="en-IN" dirty="0"/>
              <a:t>A README file has been created too.</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Arial" panose="020B0604020202020204" pitchFamily="34" charset="0"/>
              <a:buChar char="•"/>
            </a:pPr>
            <a:r>
              <a:rPr lang="en-US" dirty="0"/>
              <a:t>Expanding support for various image formats (PNG, BMP, GIF).</a:t>
            </a:r>
          </a:p>
          <a:p>
            <a:pPr>
              <a:buFont typeface="Arial" panose="020B0604020202020204" pitchFamily="34" charset="0"/>
              <a:buChar char="•"/>
            </a:pPr>
            <a:r>
              <a:rPr lang="en-US" dirty="0"/>
              <a:t>Implementing advanced encryption techniques for added security.</a:t>
            </a:r>
          </a:p>
          <a:p>
            <a:pPr>
              <a:buFont typeface="Arial" panose="020B0604020202020204" pitchFamily="34" charset="0"/>
              <a:buChar char="•"/>
            </a:pPr>
            <a:r>
              <a:rPr lang="en-US" dirty="0"/>
              <a:t>Developing a </a:t>
            </a:r>
            <a:r>
              <a:rPr lang="en-US" b="1" dirty="0"/>
              <a:t>user-friendly graphical interface</a:t>
            </a:r>
            <a:r>
              <a:rPr lang="en-US" dirty="0"/>
              <a:t> for non-technical users.</a:t>
            </a:r>
          </a:p>
          <a:p>
            <a:pPr>
              <a:buFont typeface="Arial" panose="020B0604020202020204" pitchFamily="34" charset="0"/>
              <a:buChar char="•"/>
            </a:pPr>
            <a:r>
              <a:rPr lang="en-US" dirty="0"/>
              <a:t>Extending the project for use in </a:t>
            </a:r>
            <a:r>
              <a:rPr lang="en-US" b="1" dirty="0"/>
              <a:t>mobile and cloud-based applications</a:t>
            </a:r>
            <a:r>
              <a:rPr lang="en-US" dirty="0"/>
              <a:t>.</a:t>
            </a:r>
          </a:p>
          <a:p>
            <a:pPr>
              <a:buFont typeface="Arial" panose="020B0604020202020204" pitchFamily="34" charset="0"/>
              <a:buChar char="•"/>
            </a:pPr>
            <a:r>
              <a:rPr lang="en-US" dirty="0"/>
              <a:t>Expanding support to multiple image formats (PNG, BMP, etc.)</a:t>
            </a:r>
          </a:p>
          <a:p>
            <a:pPr>
              <a:buFont typeface="Arial" panose="020B0604020202020204" pitchFamily="34" charset="0"/>
              <a:buChar char="•"/>
            </a:pPr>
            <a:r>
              <a:rPr lang="en-US" dirty="0"/>
              <a:t>Implementing advanced encryption techniques for added security</a:t>
            </a:r>
          </a:p>
          <a:p>
            <a:pPr>
              <a:buFont typeface="Arial" panose="020B0604020202020204" pitchFamily="34" charset="0"/>
              <a:buChar char="•"/>
            </a:pPr>
            <a:r>
              <a:rPr lang="en-US" dirty="0"/>
              <a:t>Developing a user-friendly GUI for broader adoption</a:t>
            </a:r>
          </a:p>
          <a:p>
            <a:pPr>
              <a:buFont typeface="Arial" panose="020B0604020202020204" pitchFamily="34" charset="0"/>
              <a:buChar char="•"/>
            </a:pPr>
            <a:r>
              <a:rPr lang="en-US" dirty="0"/>
              <a:t>Extending functionality for mobile applications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400" dirty="0"/>
              <a:t>With the increasing need for secure digital communication, traditional encryption methods can attract unwanted attention and become susceptible to attacks. This project introduces a steganography-based approach that embeds secret messages within images, ensuring secure and covert data transmission. By leveraging image processing techniques, the hidden message remains undetectable to unauthorized users while preserving the image's visual integrity.</a:t>
            </a:r>
            <a:br>
              <a:rPr lang="en-US" sz="2400" dirty="0"/>
            </a:br>
            <a:r>
              <a:rPr lang="en-US" sz="2400" b="1" dirty="0"/>
              <a:t>This project aims to provide a steganography-based approach to hide secret messages inside images, ensuring secure and undetectable communication.</a:t>
            </a:r>
            <a:endParaRPr lang="en-US"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dirty="0"/>
              <a:t>This project is developed using </a:t>
            </a:r>
            <a:r>
              <a:rPr lang="en-US" b="1" dirty="0"/>
              <a:t>Python</a:t>
            </a:r>
            <a:r>
              <a:rPr lang="en-US" dirty="0"/>
              <a:t> and utilizes the </a:t>
            </a:r>
            <a:r>
              <a:rPr lang="en-US" b="1" dirty="0"/>
              <a:t>OpenCV</a:t>
            </a:r>
            <a:r>
              <a:rPr lang="en-US" dirty="0"/>
              <a:t> library for image processing. OpenCV allows efficient reading, modifying, and writing of image files, enabling the seamless embedding and extraction of hidden messages. The project runs on </a:t>
            </a:r>
            <a:r>
              <a:rPr lang="en-US" b="1" dirty="0"/>
              <a:t>Windows/Linux</a:t>
            </a:r>
            <a:r>
              <a:rPr lang="en-US" dirty="0"/>
              <a:t> platforms and requires minimal computational resources.</a:t>
            </a:r>
          </a:p>
          <a:p>
            <a:pPr>
              <a:buFont typeface="Arial" panose="020B0604020202020204" pitchFamily="34" charset="0"/>
              <a:buChar char="•"/>
            </a:pPr>
            <a:r>
              <a:rPr lang="en-US" b="1" dirty="0"/>
              <a:t>Programming Language:</a:t>
            </a:r>
            <a:r>
              <a:rPr lang="en-US" dirty="0"/>
              <a:t> Python</a:t>
            </a:r>
          </a:p>
          <a:p>
            <a:pPr>
              <a:buFont typeface="Arial" panose="020B0604020202020204" pitchFamily="34" charset="0"/>
              <a:buChar char="•"/>
            </a:pPr>
            <a:r>
              <a:rPr lang="en-US" b="1" dirty="0"/>
              <a:t>Libraries:</a:t>
            </a:r>
            <a:r>
              <a:rPr lang="en-US" dirty="0"/>
              <a:t> OpenCV (for image processing)  , OS , String .</a:t>
            </a:r>
          </a:p>
          <a:p>
            <a:pPr>
              <a:buFont typeface="Arial" panose="020B0604020202020204" pitchFamily="34" charset="0"/>
              <a:buChar char="•"/>
            </a:pPr>
            <a:r>
              <a:rPr lang="en-US" b="1" dirty="0"/>
              <a:t>Platform:</a:t>
            </a:r>
            <a:r>
              <a:rPr lang="en-US" dirty="0"/>
              <a:t> Windows/Linux</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Arial" panose="020B0604020202020204" pitchFamily="34" charset="0"/>
              <a:buChar char="•"/>
            </a:pPr>
            <a:r>
              <a:rPr lang="en-US" sz="2000" b="1" dirty="0"/>
              <a:t>Undetectable Communication:</a:t>
            </a:r>
            <a:r>
              <a:rPr lang="en-US" sz="2000" dirty="0"/>
              <a:t> Unlike traditional encryption, steganography ensures messages remain hidden within images without raising suspicion.</a:t>
            </a:r>
          </a:p>
          <a:p>
            <a:pPr>
              <a:buFont typeface="Arial" panose="020B0604020202020204" pitchFamily="34" charset="0"/>
              <a:buChar char="•"/>
            </a:pPr>
            <a:r>
              <a:rPr lang="en-US" sz="2000" b="1" dirty="0"/>
              <a:t>Secure Passcode Protection:</a:t>
            </a:r>
            <a:r>
              <a:rPr lang="en-US" sz="2000" dirty="0"/>
              <a:t> The embedded message can only be retrieved using the correct passcode, adding an extra layer of security.</a:t>
            </a:r>
          </a:p>
          <a:p>
            <a:pPr>
              <a:buFont typeface="Arial" panose="020B0604020202020204" pitchFamily="34" charset="0"/>
              <a:buChar char="•"/>
            </a:pPr>
            <a:r>
              <a:rPr lang="en-US" sz="2000" b="1" dirty="0"/>
              <a:t>No Noticeable Distortion:</a:t>
            </a:r>
            <a:r>
              <a:rPr lang="en-US" sz="2000" dirty="0"/>
              <a:t> The original image appears unchanged to the human eye, maintaining its quality while carrying hidden data.</a:t>
            </a:r>
          </a:p>
          <a:p>
            <a:pPr>
              <a:buFont typeface="Arial" panose="020B0604020202020204" pitchFamily="34" charset="0"/>
              <a:buChar char="•"/>
            </a:pPr>
            <a:r>
              <a:rPr lang="en-US" sz="2000" b="1" dirty="0"/>
              <a:t>Stealthy Communication:</a:t>
            </a:r>
            <a:r>
              <a:rPr lang="en-US" sz="2000" dirty="0"/>
              <a:t> Hidden messages are seamlessly embedded within images, making them undetectable.</a:t>
            </a:r>
          </a:p>
          <a:p>
            <a:pPr>
              <a:buFont typeface="Arial" panose="020B0604020202020204" pitchFamily="34" charset="0"/>
              <a:buChar char="•"/>
            </a:pPr>
            <a:r>
              <a:rPr lang="en-US" sz="2000" b="1" dirty="0"/>
              <a:t>Passcode Protection:</a:t>
            </a:r>
            <a:r>
              <a:rPr lang="en-US" sz="2000" dirty="0"/>
              <a:t> Only users with the correct passcode can extract the hidden message.</a:t>
            </a:r>
          </a:p>
          <a:p>
            <a:pPr>
              <a:buFont typeface="Arial" panose="020B0604020202020204" pitchFamily="34" charset="0"/>
              <a:buChar char="•"/>
            </a:pPr>
            <a:r>
              <a:rPr lang="en-US" sz="2000" b="1" dirty="0"/>
              <a:t>Preserved Image Quality:</a:t>
            </a:r>
            <a:r>
              <a:rPr lang="en-US" sz="2000" dirty="0"/>
              <a:t> The encryption does not cause noticeable distortion in the image.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US" sz="1800" dirty="0"/>
              <a:t>This project benefits individuals and organizations requiring secure data transmission:</a:t>
            </a:r>
          </a:p>
          <a:p>
            <a:r>
              <a:rPr lang="en-US" sz="2000" b="1" dirty="0"/>
              <a:t>Cybersecurity Experts: </a:t>
            </a:r>
            <a:r>
              <a:rPr lang="en-US" sz="1800" dirty="0"/>
              <a:t>Professionals who need covert data communication.</a:t>
            </a:r>
          </a:p>
          <a:p>
            <a:r>
              <a:rPr lang="en-US" sz="2000" b="1" dirty="0"/>
              <a:t>Government &amp; Military Agencies</a:t>
            </a:r>
            <a:r>
              <a:rPr lang="en-US" sz="1600" dirty="0"/>
              <a:t>: </a:t>
            </a:r>
            <a:r>
              <a:rPr lang="en-US" sz="1800" dirty="0"/>
              <a:t>Secure exchange of classified information.</a:t>
            </a:r>
          </a:p>
          <a:p>
            <a:r>
              <a:rPr lang="en-US" sz="2000" b="1" dirty="0"/>
              <a:t>Journalists &amp; Activists: </a:t>
            </a:r>
            <a:r>
              <a:rPr lang="en-US" sz="1800" dirty="0"/>
              <a:t>Protection of sensitive communications.</a:t>
            </a:r>
          </a:p>
          <a:p>
            <a:r>
              <a:rPr lang="en-US" sz="2000" b="1" dirty="0"/>
              <a:t>General Users: </a:t>
            </a:r>
            <a:r>
              <a:rPr lang="en-US" sz="1800" dirty="0"/>
              <a:t>Anyone requiring private communication without detection.</a:t>
            </a:r>
          </a:p>
          <a:p>
            <a:r>
              <a:rPr lang="en-US" sz="2000" b="1" dirty="0"/>
              <a:t>Cybersecurity experts</a:t>
            </a:r>
          </a:p>
          <a:p>
            <a:r>
              <a:rPr lang="en-US" sz="2000" b="1" dirty="0"/>
              <a:t>Organizations dealing with confidential data</a:t>
            </a:r>
          </a:p>
          <a:p>
            <a:r>
              <a:rPr lang="en-US" sz="2000" b="1" dirty="0"/>
              <a:t>Individuals requiring private and secure communication</a:t>
            </a:r>
            <a:endParaRPr lang="en-IN" sz="2400" b="1"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 (screenshots)</a:t>
            </a:r>
          </a:p>
        </p:txBody>
      </p:sp>
      <p:pic>
        <p:nvPicPr>
          <p:cNvPr id="5" name="Content Placeholder 4">
            <a:extLst>
              <a:ext uri="{FF2B5EF4-FFF2-40B4-BE49-F238E27FC236}">
                <a16:creationId xmlns:a16="http://schemas.microsoft.com/office/drawing/2014/main" id="{9CDCFA62-6693-26C7-E9E1-70A9E7BBE76B}"/>
              </a:ext>
            </a:extLst>
          </p:cNvPr>
          <p:cNvPicPr>
            <a:picLocks noGrp="1" noChangeAspect="1"/>
          </p:cNvPicPr>
          <p:nvPr>
            <p:ph idx="1"/>
          </p:nvPr>
        </p:nvPicPr>
        <p:blipFill>
          <a:blip r:embed="rId2"/>
          <a:srcRect b="64345"/>
          <a:stretch/>
        </p:blipFill>
        <p:spPr>
          <a:xfrm>
            <a:off x="6026450" y="967304"/>
            <a:ext cx="5760512" cy="2776213"/>
          </a:xfrm>
        </p:spPr>
      </p:pic>
      <p:pic>
        <p:nvPicPr>
          <p:cNvPr id="9" name="Picture 8">
            <a:extLst>
              <a:ext uri="{FF2B5EF4-FFF2-40B4-BE49-F238E27FC236}">
                <a16:creationId xmlns:a16="http://schemas.microsoft.com/office/drawing/2014/main" id="{57960C07-01FC-08B0-DA27-0C47829D7CE5}"/>
              </a:ext>
            </a:extLst>
          </p:cNvPr>
          <p:cNvPicPr>
            <a:picLocks noChangeAspect="1"/>
          </p:cNvPicPr>
          <p:nvPr/>
        </p:nvPicPr>
        <p:blipFill>
          <a:blip r:embed="rId3"/>
          <a:srcRect b="4505"/>
          <a:stretch/>
        </p:blipFill>
        <p:spPr>
          <a:xfrm>
            <a:off x="6096000" y="4008665"/>
            <a:ext cx="4160828" cy="2070826"/>
          </a:xfrm>
          <a:prstGeom prst="rect">
            <a:avLst/>
          </a:prstGeom>
        </p:spPr>
      </p:pic>
      <p:pic>
        <p:nvPicPr>
          <p:cNvPr id="11" name="Picture 10">
            <a:extLst>
              <a:ext uri="{FF2B5EF4-FFF2-40B4-BE49-F238E27FC236}">
                <a16:creationId xmlns:a16="http://schemas.microsoft.com/office/drawing/2014/main" id="{31DAB85B-C532-6EE4-1EEC-887580EB83F5}"/>
              </a:ext>
            </a:extLst>
          </p:cNvPr>
          <p:cNvPicPr>
            <a:picLocks noChangeAspect="1"/>
          </p:cNvPicPr>
          <p:nvPr/>
        </p:nvPicPr>
        <p:blipFill>
          <a:blip r:embed="rId4"/>
          <a:srcRect r="42704" b="13082"/>
          <a:stretch/>
        </p:blipFill>
        <p:spPr>
          <a:xfrm>
            <a:off x="208658" y="1642639"/>
            <a:ext cx="5332975" cy="3845811"/>
          </a:xfrm>
          <a:prstGeom prst="rect">
            <a:avLst/>
          </a:prstGeom>
        </p:spPr>
      </p:pic>
      <p:sp>
        <p:nvSpPr>
          <p:cNvPr id="12" name="TextBox 11">
            <a:extLst>
              <a:ext uri="{FF2B5EF4-FFF2-40B4-BE49-F238E27FC236}">
                <a16:creationId xmlns:a16="http://schemas.microsoft.com/office/drawing/2014/main" id="{BE40A0BE-F491-1D00-6737-215C175B86AD}"/>
              </a:ext>
            </a:extLst>
          </p:cNvPr>
          <p:cNvSpPr txBox="1"/>
          <p:nvPr/>
        </p:nvSpPr>
        <p:spPr>
          <a:xfrm flipH="1">
            <a:off x="690095" y="5624788"/>
            <a:ext cx="2010147" cy="369332"/>
          </a:xfrm>
          <a:prstGeom prst="rect">
            <a:avLst/>
          </a:prstGeom>
          <a:noFill/>
        </p:spPr>
        <p:txBody>
          <a:bodyPr wrap="square" rtlCol="0">
            <a:spAutoFit/>
          </a:bodyPr>
          <a:lstStyle/>
          <a:p>
            <a:r>
              <a:rPr lang="en-IN" dirty="0"/>
              <a:t>Code image</a:t>
            </a:r>
          </a:p>
        </p:txBody>
      </p:sp>
      <p:sp>
        <p:nvSpPr>
          <p:cNvPr id="14" name="TextBox 13">
            <a:extLst>
              <a:ext uri="{FF2B5EF4-FFF2-40B4-BE49-F238E27FC236}">
                <a16:creationId xmlns:a16="http://schemas.microsoft.com/office/drawing/2014/main" id="{D77D490F-2DB6-96C7-AA66-32187732C684}"/>
              </a:ext>
            </a:extLst>
          </p:cNvPr>
          <p:cNvSpPr txBox="1"/>
          <p:nvPr/>
        </p:nvSpPr>
        <p:spPr>
          <a:xfrm>
            <a:off x="6307213" y="575972"/>
            <a:ext cx="6097022" cy="369332"/>
          </a:xfrm>
          <a:prstGeom prst="rect">
            <a:avLst/>
          </a:prstGeom>
          <a:noFill/>
        </p:spPr>
        <p:txBody>
          <a:bodyPr wrap="square">
            <a:spAutoFit/>
          </a:bodyPr>
          <a:lstStyle/>
          <a:p>
            <a:r>
              <a:rPr lang="en-IN"/>
              <a:t>Output image</a:t>
            </a:r>
            <a:endParaRPr lang="en-IN" dirty="0"/>
          </a:p>
        </p:txBody>
      </p:sp>
      <p:sp>
        <p:nvSpPr>
          <p:cNvPr id="16" name="TextBox 15">
            <a:extLst>
              <a:ext uri="{FF2B5EF4-FFF2-40B4-BE49-F238E27FC236}">
                <a16:creationId xmlns:a16="http://schemas.microsoft.com/office/drawing/2014/main" id="{2726850A-7B69-17E6-4AA8-AF52E655661B}"/>
              </a:ext>
            </a:extLst>
          </p:cNvPr>
          <p:cNvSpPr txBox="1"/>
          <p:nvPr/>
        </p:nvSpPr>
        <p:spPr>
          <a:xfrm>
            <a:off x="5990650" y="6282028"/>
            <a:ext cx="6201350" cy="369332"/>
          </a:xfrm>
          <a:prstGeom prst="rect">
            <a:avLst/>
          </a:prstGeom>
          <a:noFill/>
        </p:spPr>
        <p:txBody>
          <a:bodyPr wrap="square">
            <a:spAutoFit/>
          </a:bodyPr>
          <a:lstStyle/>
          <a:p>
            <a:r>
              <a:rPr lang="en-IN" dirty="0"/>
              <a:t>Output Encrypted Image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61B36-D7CF-2268-1621-F3CE331B0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597F3E-EC1D-633B-ED0C-CC7C7AF6B9F9}"/>
              </a:ext>
            </a:extLst>
          </p:cNvPr>
          <p:cNvSpPr>
            <a:spLocks noGrp="1"/>
          </p:cNvSpPr>
          <p:nvPr>
            <p:ph type="title"/>
          </p:nvPr>
        </p:nvSpPr>
        <p:spPr/>
        <p:txBody>
          <a:bodyPr/>
          <a:lstStyle/>
          <a:p>
            <a:r>
              <a:rPr lang="en-IN" dirty="0">
                <a:solidFill>
                  <a:schemeClr val="accent1"/>
                </a:solidFill>
              </a:rPr>
              <a:t>Results (screenshots)</a:t>
            </a:r>
          </a:p>
        </p:txBody>
      </p:sp>
      <p:pic>
        <p:nvPicPr>
          <p:cNvPr id="7" name="Content Placeholder 6">
            <a:extLst>
              <a:ext uri="{FF2B5EF4-FFF2-40B4-BE49-F238E27FC236}">
                <a16:creationId xmlns:a16="http://schemas.microsoft.com/office/drawing/2014/main" id="{2C2965C5-94AB-5F57-4A42-44C5522E8571}"/>
              </a:ext>
            </a:extLst>
          </p:cNvPr>
          <p:cNvPicPr>
            <a:picLocks noGrp="1" noChangeAspect="1"/>
          </p:cNvPicPr>
          <p:nvPr>
            <p:ph idx="1"/>
          </p:nvPr>
        </p:nvPicPr>
        <p:blipFill>
          <a:blip r:embed="rId2"/>
          <a:stretch>
            <a:fillRect/>
          </a:stretch>
        </p:blipFill>
        <p:spPr>
          <a:xfrm>
            <a:off x="638784" y="1482244"/>
            <a:ext cx="10162182" cy="4673600"/>
          </a:xfrm>
          <a:prstGeom prst="rect">
            <a:avLst/>
          </a:prstGeom>
        </p:spPr>
      </p:pic>
    </p:spTree>
    <p:extLst>
      <p:ext uri="{BB962C8B-B14F-4D97-AF65-F5344CB8AC3E}">
        <p14:creationId xmlns:p14="http://schemas.microsoft.com/office/powerpoint/2010/main" val="2703654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demonstrates how </a:t>
            </a:r>
            <a:r>
              <a:rPr lang="en-US" b="1" dirty="0"/>
              <a:t>steganography can be effectively used for secure data transmission</a:t>
            </a:r>
            <a:r>
              <a:rPr lang="en-US" dirty="0"/>
              <a:t>. By embedding text within image pixels, it allows covert communication without raising suspicion. The integration of OpenCV ensures seamless processing, making it a practical approach to modern cybersecurity challenges.</a:t>
            </a:r>
            <a:br>
              <a:rPr lang="en-US" dirty="0"/>
            </a:br>
            <a:r>
              <a:rPr lang="en-US" dirty="0"/>
              <a:t>This project demonstrates </a:t>
            </a:r>
            <a:r>
              <a:rPr lang="en-US" b="1" dirty="0"/>
              <a:t>how steganography can be effectively used for secure data transmission</a:t>
            </a:r>
            <a:r>
              <a:rPr lang="en-US" dirty="0"/>
              <a:t>. By embedding text within image pixels, it enables covert communication without raising suspicion. The integration of OpenCV ensures seamless processing and accessibility.</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596</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Secure Data Hiding in Images Using Steganography </vt:lpstr>
      <vt:lpstr>OUTLINE</vt:lpstr>
      <vt:lpstr>Problem Statement</vt:lpstr>
      <vt:lpstr>Technology  used</vt:lpstr>
      <vt:lpstr>Wow factors</vt:lpstr>
      <vt:lpstr>End users</vt:lpstr>
      <vt:lpstr>Results (screenshots)</vt:lpstr>
      <vt:lpstr>Results (screenshots)</vt:lpstr>
      <vt:lpstr>Conclusion</vt:lpstr>
      <vt:lpstr>GitHub Link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Aditya Nath Deepak</cp:lastModifiedBy>
  <cp:revision>29</cp:revision>
  <dcterms:created xsi:type="dcterms:W3CDTF">2021-05-26T16:50:10Z</dcterms:created>
  <dcterms:modified xsi:type="dcterms:W3CDTF">2025-02-24T22:58:53Z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