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</p:sldIdLst>
  <p:sldSz cx="18288000" cy="10287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b="1"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quarter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457200" y="1535112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4645025" y="1535112"/>
            <a:ext cx="4041775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457200" y="273050"/>
            <a:ext cx="3008314" cy="1162050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quarter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457199" y="1435100"/>
            <a:ext cx="300831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b="1" sz="20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quarter" idx="21"/>
          </p:nvPr>
        </p:nvSpPr>
        <p:spPr>
          <a:xfrm>
            <a:off x="1792288" y="612775"/>
            <a:ext cx="54864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14400" y="138112"/>
            <a:ext cx="16459200" cy="22621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14400" y="2400300"/>
            <a:ext cx="16459200" cy="7886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8428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783771" marR="0" indent="-326571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219200" marR="0" indent="-30480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7373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21945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6517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108960" marR="0" indent="-365760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5661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4023359" marR="0" indent="-365759" algn="l" defTabSz="9144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3200" u="none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eg"/><Relationship Id="rId3" Type="http://schemas.openxmlformats.org/officeDocument/2006/relationships/image" Target="../media/image1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eg"/><Relationship Id="rId3" Type="http://schemas.openxmlformats.org/officeDocument/2006/relationships/image" Target="../media/image2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eg"/><Relationship Id="rId3" Type="http://schemas.openxmlformats.org/officeDocument/2006/relationships/image" Target="../media/image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Freeform 2"/>
          <p:cNvSpPr/>
          <p:nvPr/>
        </p:nvSpPr>
        <p:spPr>
          <a:xfrm>
            <a:off x="0" y="1270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5" name="Freeform 3"/>
          <p:cNvSpPr/>
          <p:nvPr/>
        </p:nvSpPr>
        <p:spPr>
          <a:xfrm>
            <a:off x="9144000" y="5744095"/>
            <a:ext cx="6719320" cy="3514205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96" name="TextBox 4"/>
          <p:cNvSpPr txBox="1"/>
          <p:nvPr/>
        </p:nvSpPr>
        <p:spPr>
          <a:xfrm>
            <a:off x="9599015" y="6041592"/>
            <a:ext cx="4427812" cy="5101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>
              <a:defRPr b="1" cap="all" sz="4000"/>
            </a:lvl1pPr>
          </a:lstStyle>
          <a:p>
            <a:pPr/>
            <a:r>
              <a:t>By- Kaggle Master</a:t>
            </a:r>
          </a:p>
        </p:txBody>
      </p:sp>
      <p:sp>
        <p:nvSpPr>
          <p:cNvPr id="97" name="TextBox 5"/>
          <p:cNvSpPr txBox="1"/>
          <p:nvPr/>
        </p:nvSpPr>
        <p:spPr>
          <a:xfrm>
            <a:off x="10279173" y="6627727"/>
            <a:ext cx="3067497" cy="27118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300"/>
              </a:lnSpc>
              <a:defRPr sz="3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Aditya Prakash</a:t>
            </a:r>
          </a:p>
          <a:p>
            <a:pPr>
              <a:lnSpc>
                <a:spcPts val="4300"/>
              </a:lnSpc>
              <a:defRPr sz="3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Abhay Pratap Yadav</a:t>
            </a:r>
          </a:p>
          <a:p>
            <a:pPr>
              <a:lnSpc>
                <a:spcPts val="4300"/>
              </a:lnSpc>
              <a:defRPr sz="3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Yashveer Singh</a:t>
            </a:r>
          </a:p>
          <a:p>
            <a:pPr>
              <a:lnSpc>
                <a:spcPts val="4300"/>
              </a:lnSpc>
              <a:defRPr sz="3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Vipul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4" name="Freeform 3"/>
          <p:cNvSpPr/>
          <p:nvPr/>
        </p:nvSpPr>
        <p:spPr>
          <a:xfrm>
            <a:off x="1163775" y="2626816"/>
            <a:ext cx="16095525" cy="556027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5" name="TextBox 4"/>
          <p:cNvSpPr txBox="1"/>
          <p:nvPr/>
        </p:nvSpPr>
        <p:spPr>
          <a:xfrm>
            <a:off x="771525" y="2964814"/>
            <a:ext cx="16744950" cy="37587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30700"/>
              </a:lnSpc>
              <a:defRPr sz="21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Thank you!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0" name="Freeform 3"/>
          <p:cNvSpPr/>
          <p:nvPr/>
        </p:nvSpPr>
        <p:spPr>
          <a:xfrm>
            <a:off x="1028699" y="198003"/>
            <a:ext cx="16000140" cy="98909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1" name="TextBox 4"/>
          <p:cNvSpPr txBox="1"/>
          <p:nvPr/>
        </p:nvSpPr>
        <p:spPr>
          <a:xfrm>
            <a:off x="5029274" y="828674"/>
            <a:ext cx="8229452" cy="3315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Introduction</a:t>
            </a:r>
          </a:p>
        </p:txBody>
      </p:sp>
      <p:sp>
        <p:nvSpPr>
          <p:cNvPr id="102" name="TextBox 5"/>
          <p:cNvSpPr txBox="1"/>
          <p:nvPr/>
        </p:nvSpPr>
        <p:spPr>
          <a:xfrm>
            <a:off x="1515000" y="3758924"/>
            <a:ext cx="15257999" cy="36233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lvl1pPr>
          </a:lstStyle>
          <a:p>
            <a:pPr/>
            <a:r>
              <a:t>This project analyzes AQI data of Indian cities using Benford’s Law to detect any anomalies in digit distribution. The goal is to check if the AQI data follows a natural pattern or shows signs of manipulation.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advClick="1" p14:dur="1000">
        <p:push dir="l"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5" name="Freeform 3"/>
          <p:cNvSpPr/>
          <p:nvPr/>
        </p:nvSpPr>
        <p:spPr>
          <a:xfrm>
            <a:off x="1188527" y="225571"/>
            <a:ext cx="16070774" cy="9934661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06" name="TextBox 4"/>
          <p:cNvSpPr txBox="1"/>
          <p:nvPr/>
        </p:nvSpPr>
        <p:spPr>
          <a:xfrm>
            <a:off x="3159280" y="828675"/>
            <a:ext cx="11232879" cy="26250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Dataset Overview</a:t>
            </a:r>
          </a:p>
        </p:txBody>
      </p:sp>
      <p:sp>
        <p:nvSpPr>
          <p:cNvPr id="107" name="TextBox 5"/>
          <p:cNvSpPr txBox="1"/>
          <p:nvPr/>
        </p:nvSpPr>
        <p:spPr>
          <a:xfrm>
            <a:off x="2924642" y="3524886"/>
            <a:ext cx="12438716" cy="36131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Source: air_quality_index_of_indian_cities.csv</a:t>
            </a:r>
          </a:p>
          <a:p>
            <a:pPr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Contains AQI readings across different cities in India</a:t>
            </a:r>
          </a:p>
          <a:p>
            <a:pPr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Used for analyzing the first and second digit distribution of AQI values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0" name="Freeform 3"/>
          <p:cNvSpPr/>
          <p:nvPr/>
        </p:nvSpPr>
        <p:spPr>
          <a:xfrm>
            <a:off x="1559352" y="290788"/>
            <a:ext cx="15699948" cy="970542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1" name="TextBox 4"/>
          <p:cNvSpPr txBox="1"/>
          <p:nvPr/>
        </p:nvSpPr>
        <p:spPr>
          <a:xfrm>
            <a:off x="4789771" y="828674"/>
            <a:ext cx="8413554" cy="323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Methodology</a:t>
            </a:r>
          </a:p>
        </p:txBody>
      </p:sp>
      <p:sp>
        <p:nvSpPr>
          <p:cNvPr id="112" name="TextBox 5"/>
          <p:cNvSpPr txBox="1"/>
          <p:nvPr/>
        </p:nvSpPr>
        <p:spPr>
          <a:xfrm>
            <a:off x="3615664" y="3053788"/>
            <a:ext cx="14418688" cy="44310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algn="just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1. Clean and preprocess the AQI dataset</a:t>
            </a:r>
          </a:p>
          <a:p>
            <a:pPr algn="just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2. Extract first and second digits of AQI values</a:t>
            </a:r>
          </a:p>
          <a:p>
            <a:pPr algn="just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3. Compare distributions with Benford’s Law expectations</a:t>
            </a:r>
          </a:p>
          <a:p>
            <a:pPr algn="just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4. Perform Chi-Square test for statistical validation</a:t>
            </a:r>
          </a:p>
          <a:p>
            <a:pPr algn="just"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5. Visualize the data using Matplotlib/Seaborn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5" name="Freeform 3"/>
          <p:cNvSpPr/>
          <p:nvPr/>
        </p:nvSpPr>
        <p:spPr>
          <a:xfrm>
            <a:off x="599187" y="-1"/>
            <a:ext cx="16510484" cy="1020648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16" name="TextBox 4"/>
          <p:cNvSpPr txBox="1"/>
          <p:nvPr/>
        </p:nvSpPr>
        <p:spPr>
          <a:xfrm>
            <a:off x="1203570" y="2929957"/>
            <a:ext cx="15301719" cy="42887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4900"/>
              </a:lnSpc>
              <a:defRPr sz="35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Definition :</a:t>
            </a:r>
          </a:p>
          <a:p>
            <a:pPr>
              <a:lnSpc>
                <a:spcPts val="4900"/>
              </a:lnSpc>
              <a:defRPr sz="35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Benford's Law states that in many real-life collections of numbers, the first digit is more likely to be small. Specifically, the number 1 appears as the leading digit about 30% of the time, while larger digits occur less frequently. The probability 𝑃 ( 𝑑 ) P(d) that a digit 𝑑 d (from 1 to 9) is the first digit is:</a:t>
            </a:r>
          </a:p>
          <a:p>
            <a:pPr>
              <a:lnSpc>
                <a:spcPts val="4900"/>
              </a:lnSpc>
              <a:defRPr sz="35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                                     𝑃 ( 𝑑 ) = log ( 1 + 1 / 𝑑 ) </a:t>
            </a:r>
          </a:p>
        </p:txBody>
      </p:sp>
      <p:sp>
        <p:nvSpPr>
          <p:cNvPr id="117" name="TextBox 5"/>
          <p:cNvSpPr txBox="1"/>
          <p:nvPr/>
        </p:nvSpPr>
        <p:spPr>
          <a:xfrm>
            <a:off x="4613719" y="967274"/>
            <a:ext cx="9023154" cy="17013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Benford's Law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0" name="Freeform 3"/>
          <p:cNvSpPr/>
          <p:nvPr/>
        </p:nvSpPr>
        <p:spPr>
          <a:xfrm>
            <a:off x="836348" y="-1"/>
            <a:ext cx="16615304" cy="1027128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1" name="Freeform 4"/>
          <p:cNvSpPr/>
          <p:nvPr/>
        </p:nvSpPr>
        <p:spPr>
          <a:xfrm>
            <a:off x="4128244" y="4007769"/>
            <a:ext cx="10031512" cy="564016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2" name="TextBox 5"/>
          <p:cNvSpPr txBox="1"/>
          <p:nvPr/>
        </p:nvSpPr>
        <p:spPr>
          <a:xfrm>
            <a:off x="2981473" y="40923"/>
            <a:ext cx="12325054" cy="323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First Digit Analysis</a:t>
            </a:r>
          </a:p>
        </p:txBody>
      </p:sp>
      <p:sp>
        <p:nvSpPr>
          <p:cNvPr id="123" name="TextBox 6"/>
          <p:cNvSpPr txBox="1"/>
          <p:nvPr/>
        </p:nvSpPr>
        <p:spPr>
          <a:xfrm>
            <a:off x="1320067" y="1799874"/>
            <a:ext cx="15647865" cy="3592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800"/>
              </a:lnSpc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• Distribution of first digits compared with Benford's expected distribution</a:t>
            </a:r>
          </a:p>
          <a:p>
            <a:pPr>
              <a:lnSpc>
                <a:spcPts val="5800"/>
              </a:lnSpc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• Visualizations show close alignment, indicating natural data behavior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6" name="Freeform 3"/>
          <p:cNvSpPr/>
          <p:nvPr/>
        </p:nvSpPr>
        <p:spPr>
          <a:xfrm>
            <a:off x="740078" y="0"/>
            <a:ext cx="16640735" cy="10287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7" name="Freeform 4"/>
          <p:cNvSpPr/>
          <p:nvPr/>
        </p:nvSpPr>
        <p:spPr>
          <a:xfrm>
            <a:off x="4163721" y="4221251"/>
            <a:ext cx="9960558" cy="5640166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28" name="TextBox 5"/>
          <p:cNvSpPr txBox="1"/>
          <p:nvPr/>
        </p:nvSpPr>
        <p:spPr>
          <a:xfrm>
            <a:off x="1755736" y="78257"/>
            <a:ext cx="13766528" cy="323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Second Digit Analysis</a:t>
            </a:r>
          </a:p>
        </p:txBody>
      </p:sp>
      <p:sp>
        <p:nvSpPr>
          <p:cNvPr id="129" name="TextBox 6"/>
          <p:cNvSpPr txBox="1"/>
          <p:nvPr/>
        </p:nvSpPr>
        <p:spPr>
          <a:xfrm>
            <a:off x="2057400" y="2008440"/>
            <a:ext cx="16230600" cy="21822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• Distribution of second digits slightly deviates from Benford's</a:t>
            </a:r>
          </a:p>
          <a:p>
            <a:pPr>
              <a:lnSpc>
                <a:spcPts val="5800"/>
              </a:lnSpc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• Minor anomalies detected but not significant enough to suggest manipulation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2" name="Freeform 3"/>
          <p:cNvSpPr/>
          <p:nvPr/>
        </p:nvSpPr>
        <p:spPr>
          <a:xfrm>
            <a:off x="721349" y="-121998"/>
            <a:ext cx="17035430" cy="10530996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3" name="Freeform 4"/>
          <p:cNvSpPr/>
          <p:nvPr/>
        </p:nvSpPr>
        <p:spPr>
          <a:xfrm>
            <a:off x="9876048" y="5459626"/>
            <a:ext cx="7197761" cy="3553894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4" name="Freeform 5"/>
          <p:cNvSpPr/>
          <p:nvPr/>
        </p:nvSpPr>
        <p:spPr>
          <a:xfrm>
            <a:off x="1453648" y="5635354"/>
            <a:ext cx="7383679" cy="3622946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5" name="TextBox 6"/>
          <p:cNvSpPr txBox="1"/>
          <p:nvPr/>
        </p:nvSpPr>
        <p:spPr>
          <a:xfrm>
            <a:off x="1028700" y="311706"/>
            <a:ext cx="16420728" cy="323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Results and Observations</a:t>
            </a:r>
          </a:p>
        </p:txBody>
      </p:sp>
      <p:sp>
        <p:nvSpPr>
          <p:cNvPr id="136" name="TextBox 7"/>
          <p:cNvSpPr txBox="1"/>
          <p:nvPr/>
        </p:nvSpPr>
        <p:spPr>
          <a:xfrm>
            <a:off x="1028705" y="2070656"/>
            <a:ext cx="17259296" cy="29188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906774" indent="-453388">
              <a:lnSpc>
                <a:spcPts val="5800"/>
              </a:lnSpc>
              <a:buSzPct val="100000"/>
              <a:buFont typeface="Arial"/>
              <a:buChar char="•"/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AQI data largely follows Benford’s Law</a:t>
            </a:r>
          </a:p>
          <a:p>
            <a:pPr lvl="1" marL="906774" indent="-453388">
              <a:lnSpc>
                <a:spcPts val="5800"/>
              </a:lnSpc>
              <a:buSzPct val="100000"/>
              <a:buFont typeface="Arial"/>
              <a:buChar char="•"/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First digit distribution is statistically aligned with expected pattern</a:t>
            </a:r>
          </a:p>
          <a:p>
            <a:pPr lvl="1" marL="906774" indent="-453388">
              <a:lnSpc>
                <a:spcPts val="5800"/>
              </a:lnSpc>
              <a:buSzPct val="100000"/>
              <a:buFont typeface="Arial"/>
              <a:buChar char="•"/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Second digit shows acceptable variation</a:t>
            </a:r>
          </a:p>
          <a:p>
            <a:pPr lvl="1" marL="906774" indent="-453388">
              <a:lnSpc>
                <a:spcPts val="5800"/>
              </a:lnSpc>
              <a:buSzPct val="100000"/>
              <a:buFont typeface="Arial"/>
              <a:buChar char="•"/>
              <a:defRPr sz="41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No strong evidence of data tampering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Freeform 2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39" name="Freeform 3"/>
          <p:cNvSpPr/>
          <p:nvPr/>
        </p:nvSpPr>
        <p:spPr>
          <a:xfrm>
            <a:off x="891043" y="40044"/>
            <a:ext cx="16575959" cy="10246957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12700">
            <a:miter lim="400000"/>
          </a:ln>
        </p:spPr>
        <p:txBody>
          <a:bodyPr lIns="45719" rIns="45719"/>
          <a:lstStyle/>
          <a:p>
            <a:pPr/>
          </a:p>
        </p:txBody>
      </p:sp>
      <p:sp>
        <p:nvSpPr>
          <p:cNvPr id="140" name="TextBox 4"/>
          <p:cNvSpPr txBox="1"/>
          <p:nvPr/>
        </p:nvSpPr>
        <p:spPr>
          <a:xfrm>
            <a:off x="1222549" y="422528"/>
            <a:ext cx="15842903" cy="323469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>
            <a:lvl1pPr algn="ctr">
              <a:lnSpc>
                <a:spcPts val="13900"/>
              </a:lnSpc>
              <a:defRPr sz="9900">
                <a:latin typeface="Yeseva One"/>
                <a:ea typeface="Yeseva One"/>
                <a:cs typeface="Yeseva One"/>
                <a:sym typeface="Yeseva One"/>
              </a:defRPr>
            </a:lvl1pPr>
          </a:lstStyle>
          <a:p>
            <a:pPr/>
            <a:r>
              <a:t>Individual Contributions</a:t>
            </a:r>
          </a:p>
        </p:txBody>
      </p:sp>
      <p:sp>
        <p:nvSpPr>
          <p:cNvPr id="141" name="TextBox 5"/>
          <p:cNvSpPr txBox="1"/>
          <p:nvPr/>
        </p:nvSpPr>
        <p:spPr>
          <a:xfrm>
            <a:off x="1381952" y="2322397"/>
            <a:ext cx="15877348" cy="66408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lvl="1" marL="906780" indent="-453390">
              <a:lnSpc>
                <a:spcPts val="5800"/>
              </a:lnSpc>
              <a:buSzPct val="100000"/>
              <a:buFont typeface="Arial"/>
              <a:buChar char="•"/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Aditya Prakash : Helped in understanding the given dataset and prepared it for analysis in the ipython Notebook.</a:t>
            </a:r>
          </a:p>
          <a:p>
            <a:pPr lvl="1" marL="906780" indent="-453390">
              <a:lnSpc>
                <a:spcPts val="5800"/>
              </a:lnSpc>
              <a:buSzPct val="100000"/>
              <a:buFont typeface="Arial"/>
              <a:buChar char="•"/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Abhay Pratap Yadav : Contributed to writing the code in the ipython Notebook and helped interpret the results.</a:t>
            </a:r>
          </a:p>
          <a:p>
            <a:pPr lvl="1" marL="906780" indent="-453390">
              <a:lnSpc>
                <a:spcPts val="5800"/>
              </a:lnSpc>
              <a:buSzPct val="100000"/>
              <a:buFont typeface="Arial"/>
              <a:buChar char="•"/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Vipul : Focused on analyzing the dataset and created visualizations (graphs/charts) to represent the air quality data.</a:t>
            </a:r>
          </a:p>
          <a:p>
            <a:pPr lvl="1" marL="906780" indent="-453390">
              <a:lnSpc>
                <a:spcPts val="5800"/>
              </a:lnSpc>
              <a:buSzPct val="100000"/>
              <a:buFont typeface="Arial"/>
              <a:buChar char="•"/>
              <a:defRPr sz="4200">
                <a:latin typeface="Arapey Bold"/>
                <a:ea typeface="Arapey Bold"/>
                <a:cs typeface="Arapey Bold"/>
                <a:sym typeface="Arapey Bold"/>
              </a:defRPr>
            </a:pPr>
            <a:r>
              <a:t>Yashveer Singh : Compiled the overall project work and prepared the PowerPoint presentation for the final submission.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