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libri (MS) Bold" charset="1" panose="020F0702030404030204"/>
      <p:regular r:id="rId18"/>
    </p:embeddedFont>
    <p:embeddedFont>
      <p:font typeface="Lato Heavy" charset="1" panose="020F0502020204030203"/>
      <p:regular r:id="rId19"/>
    </p:embeddedFont>
    <p:embeddedFont>
      <p:font typeface="Lato Bold Italics" charset="1" panose="020F0502020204030203"/>
      <p:regular r:id="rId20"/>
    </p:embeddedFont>
    <p:embeddedFont>
      <p:font typeface="HK Grotesk Bold" charset="1" panose="00000800000000000000"/>
      <p:regular r:id="rId21"/>
    </p:embeddedFont>
    <p:embeddedFont>
      <p:font typeface="HK Grotesk Medium" charset="1" panose="000006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6000" y="811986"/>
            <a:ext cx="6364786" cy="2302422"/>
          </a:xfrm>
          <a:custGeom>
            <a:avLst/>
            <a:gdLst/>
            <a:ahLst/>
            <a:cxnLst/>
            <a:rect r="r" b="b" t="t" l="l"/>
            <a:pathLst>
              <a:path h="2302422" w="6364786">
                <a:moveTo>
                  <a:pt x="0" y="0"/>
                </a:moveTo>
                <a:lnTo>
                  <a:pt x="6364786" y="0"/>
                </a:lnTo>
                <a:lnTo>
                  <a:pt x="6364786" y="2302422"/>
                </a:lnTo>
                <a:lnTo>
                  <a:pt x="0" y="2302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837" t="-62734" r="-8920" b="-6349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32167" y="6760336"/>
            <a:ext cx="9344025" cy="1532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 b="true">
                <a:solidFill>
                  <a:srgbClr val="050A3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Team Name | Institution</a:t>
            </a:r>
          </a:p>
          <a:p>
            <a:pPr algn="ctr">
              <a:lnSpc>
                <a:spcPts val="5759"/>
              </a:lnSpc>
            </a:pPr>
            <a:r>
              <a:rPr lang="en-US" sz="4799" b="true">
                <a:solidFill>
                  <a:srgbClr val="050A3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Team Members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507620" y="3114408"/>
            <a:ext cx="8381649" cy="2464733"/>
            <a:chOff x="0" y="0"/>
            <a:chExt cx="11175532" cy="328631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2400"/>
              <a:ext cx="11175532" cy="22558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440"/>
                </a:lnSpc>
              </a:pPr>
              <a:r>
                <a:rPr lang="en-US" sz="8440" b="true">
                  <a:solidFill>
                    <a:srgbClr val="000000"/>
                  </a:solidFill>
                  <a:latin typeface="Lato Heavy"/>
                  <a:ea typeface="Lato Heavy"/>
                  <a:cs typeface="Lato Heavy"/>
                  <a:sym typeface="Lato Heavy"/>
                </a:rPr>
                <a:t>Unsolved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69297"/>
              <a:ext cx="11175532" cy="9170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79"/>
                </a:lnSpc>
              </a:pPr>
              <a:r>
                <a:rPr lang="en-US" b="true" sz="3344" i="true" spc="143">
                  <a:solidFill>
                    <a:srgbClr val="000000"/>
                  </a:solidFill>
                  <a:latin typeface="Lato Bold Italics"/>
                  <a:ea typeface="Lato Bold Italics"/>
                  <a:cs typeface="Lato Bold Italics"/>
                  <a:sym typeface="Lato Bold Italics"/>
                </a:rPr>
                <a:t>PROBLEM OF INDIA</a:t>
              </a:r>
            </a:p>
          </p:txBody>
        </p:sp>
      </p:grpSp>
      <p:sp>
        <p:nvSpPr>
          <p:cNvPr name="AutoShape 7" id="7"/>
          <p:cNvSpPr/>
          <p:nvPr/>
        </p:nvSpPr>
        <p:spPr>
          <a:xfrm>
            <a:off x="2286000" y="328166"/>
            <a:ext cx="13716000" cy="0"/>
          </a:xfrm>
          <a:prstGeom prst="line">
            <a:avLst/>
          </a:prstGeom>
          <a:ln cap="flat" w="657225">
            <a:solidFill>
              <a:srgbClr val="F4763A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2286000" y="9958834"/>
            <a:ext cx="13716000" cy="0"/>
          </a:xfrm>
          <a:prstGeom prst="line">
            <a:avLst/>
          </a:prstGeom>
          <a:ln cap="flat" w="657225">
            <a:solidFill>
              <a:srgbClr val="12229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50814" y="820032"/>
            <a:ext cx="11093750" cy="1428960"/>
            <a:chOff x="0" y="0"/>
            <a:chExt cx="10518519" cy="135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8518" cy="1354866"/>
            </a:xfrm>
            <a:custGeom>
              <a:avLst/>
              <a:gdLst/>
              <a:ahLst/>
              <a:cxnLst/>
              <a:rect r="r" b="b" t="t" l="l"/>
              <a:pathLst>
                <a:path h="1354866" w="10518518">
                  <a:moveTo>
                    <a:pt x="0" y="0"/>
                  </a:moveTo>
                  <a:lnTo>
                    <a:pt x="10518518" y="0"/>
                  </a:lnTo>
                  <a:lnTo>
                    <a:pt x="10518518" y="1354866"/>
                  </a:lnTo>
                  <a:lnTo>
                    <a:pt x="0" y="1354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0518519" cy="136439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19"/>
                </a:lnSpc>
              </a:pPr>
              <a:r>
                <a:rPr lang="en-US" b="true" sz="6599">
                  <a:solidFill>
                    <a:srgbClr val="1222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Scalability &amp; Feasibility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86000" y="0"/>
            <a:ext cx="2754303" cy="1136169"/>
          </a:xfrm>
          <a:custGeom>
            <a:avLst/>
            <a:gdLst/>
            <a:ahLst/>
            <a:cxnLst/>
            <a:rect r="r" b="b" t="t" l="l"/>
            <a:pathLst>
              <a:path h="1136169" w="2754303">
                <a:moveTo>
                  <a:pt x="0" y="0"/>
                </a:moveTo>
                <a:lnTo>
                  <a:pt x="2754303" y="0"/>
                </a:lnTo>
                <a:lnTo>
                  <a:pt x="2754303" y="1136169"/>
                </a:lnTo>
                <a:lnTo>
                  <a:pt x="0" y="113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45" t="-51313" r="0" b="-4156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14700" y="2678906"/>
            <a:ext cx="12087225" cy="12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Cost &amp; resource feasibility</a:t>
            </a: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Potential for large-scale adoption</a:t>
            </a:r>
          </a:p>
          <a:p>
            <a:pPr algn="l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50814" y="820032"/>
            <a:ext cx="11093750" cy="1428960"/>
            <a:chOff x="0" y="0"/>
            <a:chExt cx="10518519" cy="13548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18518" cy="1354866"/>
            </a:xfrm>
            <a:custGeom>
              <a:avLst/>
              <a:gdLst/>
              <a:ahLst/>
              <a:cxnLst/>
              <a:rect r="r" b="b" t="t" l="l"/>
              <a:pathLst>
                <a:path h="1354866" w="10518518">
                  <a:moveTo>
                    <a:pt x="0" y="0"/>
                  </a:moveTo>
                  <a:lnTo>
                    <a:pt x="10518518" y="0"/>
                  </a:lnTo>
                  <a:lnTo>
                    <a:pt x="10518518" y="1354866"/>
                  </a:lnTo>
                  <a:lnTo>
                    <a:pt x="0" y="13548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0518519" cy="136439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19"/>
                </a:lnSpc>
              </a:pPr>
              <a:r>
                <a:rPr lang="en-US" b="true" sz="6599">
                  <a:solidFill>
                    <a:srgbClr val="1222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Future Scope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86000" y="0"/>
            <a:ext cx="2754303" cy="1136169"/>
          </a:xfrm>
          <a:custGeom>
            <a:avLst/>
            <a:gdLst/>
            <a:ahLst/>
            <a:cxnLst/>
            <a:rect r="r" b="b" t="t" l="l"/>
            <a:pathLst>
              <a:path h="1136169" w="2754303">
                <a:moveTo>
                  <a:pt x="0" y="0"/>
                </a:moveTo>
                <a:lnTo>
                  <a:pt x="2754303" y="0"/>
                </a:lnTo>
                <a:lnTo>
                  <a:pt x="2754303" y="1136169"/>
                </a:lnTo>
                <a:lnTo>
                  <a:pt x="0" y="113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45" t="-51313" r="0" b="-4156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29013" y="2893219"/>
            <a:ext cx="12087225" cy="12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Improvements that can be added later</a:t>
            </a: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L</a:t>
            </a: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ong-term vision</a:t>
            </a:r>
          </a:p>
          <a:p>
            <a:pPr algn="l">
              <a:lnSpc>
                <a:spcPts val="32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800" y="411957"/>
            <a:ext cx="12344400" cy="17145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19"/>
                </a:lnSpc>
              </a:pPr>
              <a:r>
                <a:rPr lang="en-US" b="true" sz="6599">
                  <a:solidFill>
                    <a:srgbClr val="050A30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Thank You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0388" y="2464594"/>
            <a:ext cx="12087225" cy="803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</a:p>
          <a:p>
            <a:pPr algn="l" marL="347472" indent="-17373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12229D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Team Contact Details (optional)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86000" y="0"/>
            <a:ext cx="2754303" cy="1136169"/>
          </a:xfrm>
          <a:custGeom>
            <a:avLst/>
            <a:gdLst/>
            <a:ahLst/>
            <a:cxnLst/>
            <a:rect r="r" b="b" t="t" l="l"/>
            <a:pathLst>
              <a:path h="1136169" w="2754303">
                <a:moveTo>
                  <a:pt x="0" y="0"/>
                </a:moveTo>
                <a:lnTo>
                  <a:pt x="2754303" y="0"/>
                </a:lnTo>
                <a:lnTo>
                  <a:pt x="2754303" y="1136169"/>
                </a:lnTo>
                <a:lnTo>
                  <a:pt x="0" y="113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45" t="-51313" r="0" b="-41565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800" y="411957"/>
            <a:ext cx="12344400" cy="17145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19"/>
                </a:lnSpc>
              </a:pPr>
              <a:r>
                <a:rPr lang="en-US" b="true" sz="6599">
                  <a:solidFill>
                    <a:srgbClr val="1222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Problem Understanding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00984" y="0"/>
            <a:ext cx="2913679" cy="1097757"/>
          </a:xfrm>
          <a:custGeom>
            <a:avLst/>
            <a:gdLst/>
            <a:ahLst/>
            <a:cxnLst/>
            <a:rect r="r" b="b" t="t" l="l"/>
            <a:pathLst>
              <a:path h="1097757" w="2913679">
                <a:moveTo>
                  <a:pt x="0" y="0"/>
                </a:moveTo>
                <a:lnTo>
                  <a:pt x="2913679" y="0"/>
                </a:lnTo>
                <a:lnTo>
                  <a:pt x="2913679" y="1097757"/>
                </a:lnTo>
                <a:lnTo>
                  <a:pt x="0" y="10977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45" t="-56182" r="0" b="-54997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75987" y="2126457"/>
            <a:ext cx="12087225" cy="12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</a:p>
          <a:p>
            <a:pPr algn="l" marL="347472" indent="-17373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- Define the problem clearly (why it is important)</a:t>
            </a:r>
          </a:p>
          <a:p>
            <a:pPr algn="l" marL="347472" indent="-17373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- Current gaps/challenges in India related to this problem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800" y="411957"/>
            <a:ext cx="12344400" cy="17145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19"/>
                </a:lnSpc>
              </a:pPr>
              <a:r>
                <a:rPr lang="en-US" b="true" sz="6599">
                  <a:solidFill>
                    <a:srgbClr val="1222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Research &amp; Insights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593601" y="1936150"/>
            <a:ext cx="12087225" cy="12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</a:p>
          <a:p>
            <a:pPr algn="l" marL="347472" indent="-17373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- Facts, statistics, and data supporting the problem</a:t>
            </a:r>
          </a:p>
          <a:p>
            <a:pPr algn="l" marL="347472" indent="-17373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- Existing solutions (if any) and their limitations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86000" y="0"/>
            <a:ext cx="2754303" cy="1136169"/>
          </a:xfrm>
          <a:custGeom>
            <a:avLst/>
            <a:gdLst/>
            <a:ahLst/>
            <a:cxnLst/>
            <a:rect r="r" b="b" t="t" l="l"/>
            <a:pathLst>
              <a:path h="1136169" w="2754303">
                <a:moveTo>
                  <a:pt x="0" y="0"/>
                </a:moveTo>
                <a:lnTo>
                  <a:pt x="2754303" y="0"/>
                </a:lnTo>
                <a:lnTo>
                  <a:pt x="2754303" y="1136169"/>
                </a:lnTo>
                <a:lnTo>
                  <a:pt x="0" y="113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45" t="-51313" r="0" b="-41565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57600" y="568084"/>
            <a:ext cx="12344400" cy="17145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19"/>
                </a:lnSpc>
              </a:pPr>
              <a:r>
                <a:rPr lang="en-US" b="true" sz="6599">
                  <a:solidFill>
                    <a:srgbClr val="1222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Proposed Solution (Overview)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0388" y="2464594"/>
            <a:ext cx="12087225" cy="12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</a:p>
          <a:p>
            <a:pPr algn="l" marL="347472" indent="-17373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- Clear and concise description of your idea</a:t>
            </a:r>
          </a:p>
          <a:p>
            <a:pPr algn="l" marL="347472" indent="-17373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- How it addresses the problem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86000" y="0"/>
            <a:ext cx="2754303" cy="1136169"/>
          </a:xfrm>
          <a:custGeom>
            <a:avLst/>
            <a:gdLst/>
            <a:ahLst/>
            <a:cxnLst/>
            <a:rect r="r" b="b" t="t" l="l"/>
            <a:pathLst>
              <a:path h="1136169" w="2754303">
                <a:moveTo>
                  <a:pt x="0" y="0"/>
                </a:moveTo>
                <a:lnTo>
                  <a:pt x="2754303" y="0"/>
                </a:lnTo>
                <a:lnTo>
                  <a:pt x="2754303" y="1136169"/>
                </a:lnTo>
                <a:lnTo>
                  <a:pt x="0" y="113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45" t="-51313" r="0" b="-41565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14700" y="568084"/>
            <a:ext cx="12344400" cy="17145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19"/>
                </a:lnSpc>
              </a:pPr>
              <a:r>
                <a:rPr lang="en-US" b="true" sz="6599">
                  <a:solidFill>
                    <a:srgbClr val="1222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Solution Architecture / Flow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0388" y="2464594"/>
            <a:ext cx="12087225" cy="12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How your solution works (diagram/flowchart)</a:t>
            </a: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Technologies, tools, or methods used</a:t>
            </a: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86000" y="0"/>
            <a:ext cx="2754303" cy="1136169"/>
          </a:xfrm>
          <a:custGeom>
            <a:avLst/>
            <a:gdLst/>
            <a:ahLst/>
            <a:cxnLst/>
            <a:rect r="r" b="b" t="t" l="l"/>
            <a:pathLst>
              <a:path h="1136169" w="2754303">
                <a:moveTo>
                  <a:pt x="0" y="0"/>
                </a:moveTo>
                <a:lnTo>
                  <a:pt x="2754303" y="0"/>
                </a:lnTo>
                <a:lnTo>
                  <a:pt x="2754303" y="1136169"/>
                </a:lnTo>
                <a:lnTo>
                  <a:pt x="0" y="113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45" t="-51313" r="0" b="-41565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800" y="411957"/>
            <a:ext cx="12344400" cy="17145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19"/>
                </a:lnSpc>
              </a:pPr>
              <a:r>
                <a:rPr lang="en-US" b="true" sz="6599">
                  <a:solidFill>
                    <a:srgbClr val="1222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Key Features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0388" y="2464594"/>
            <a:ext cx="12087225" cy="12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Unique features of your solution</a:t>
            </a: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How it solves the identified gaps</a:t>
            </a: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86000" y="0"/>
            <a:ext cx="2754303" cy="1136169"/>
          </a:xfrm>
          <a:custGeom>
            <a:avLst/>
            <a:gdLst/>
            <a:ahLst/>
            <a:cxnLst/>
            <a:rect r="r" b="b" t="t" l="l"/>
            <a:pathLst>
              <a:path h="1136169" w="2754303">
                <a:moveTo>
                  <a:pt x="0" y="0"/>
                </a:moveTo>
                <a:lnTo>
                  <a:pt x="2754303" y="0"/>
                </a:lnTo>
                <a:lnTo>
                  <a:pt x="2754303" y="1136169"/>
                </a:lnTo>
                <a:lnTo>
                  <a:pt x="0" y="113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45" t="-51313" r="0" b="-41565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800" y="729023"/>
            <a:ext cx="12344400" cy="17145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19"/>
                </a:lnSpc>
              </a:pPr>
              <a:r>
                <a:rPr lang="en-US" b="true" sz="6599">
                  <a:solidFill>
                    <a:srgbClr val="1222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Innovation &amp; Uniqueness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0388" y="2904963"/>
            <a:ext cx="12087225" cy="12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What makes your idea stand out?</a:t>
            </a: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Any innovative aspects (AI, policy, inclusion, etc.)</a:t>
            </a: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86000" y="0"/>
            <a:ext cx="2754303" cy="1136169"/>
          </a:xfrm>
          <a:custGeom>
            <a:avLst/>
            <a:gdLst/>
            <a:ahLst/>
            <a:cxnLst/>
            <a:rect r="r" b="b" t="t" l="l"/>
            <a:pathLst>
              <a:path h="1136169" w="2754303">
                <a:moveTo>
                  <a:pt x="0" y="0"/>
                </a:moveTo>
                <a:lnTo>
                  <a:pt x="2754303" y="0"/>
                </a:lnTo>
                <a:lnTo>
                  <a:pt x="2754303" y="1136169"/>
                </a:lnTo>
                <a:lnTo>
                  <a:pt x="0" y="113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45" t="-51313" r="0" b="-41565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43213" y="1586071"/>
            <a:ext cx="12344400" cy="17145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19"/>
                </a:lnSpc>
              </a:pPr>
              <a:r>
                <a:rPr lang="en-US" b="true" sz="6599">
                  <a:solidFill>
                    <a:srgbClr val="1222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Implementation Plan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0388" y="3750473"/>
            <a:ext cx="12087225" cy="12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Development stages (prototype → pilot → scaling)</a:t>
            </a: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Resources needed</a:t>
            </a: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86000" y="0"/>
            <a:ext cx="2754303" cy="1136169"/>
          </a:xfrm>
          <a:custGeom>
            <a:avLst/>
            <a:gdLst/>
            <a:ahLst/>
            <a:cxnLst/>
            <a:rect r="r" b="b" t="t" l="l"/>
            <a:pathLst>
              <a:path h="1136169" w="2754303">
                <a:moveTo>
                  <a:pt x="0" y="0"/>
                </a:moveTo>
                <a:lnTo>
                  <a:pt x="2754303" y="0"/>
                </a:lnTo>
                <a:lnTo>
                  <a:pt x="2754303" y="1136169"/>
                </a:lnTo>
                <a:lnTo>
                  <a:pt x="0" y="113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45" t="-51313" r="0" b="-41565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6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71800" y="411957"/>
            <a:ext cx="12344400" cy="17145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919"/>
                </a:lnSpc>
              </a:pPr>
              <a:r>
                <a:rPr lang="en-US" b="true" sz="6599">
                  <a:solidFill>
                    <a:srgbClr val="12229D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Impact &amp; Benefits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00388" y="2464594"/>
            <a:ext cx="12087225" cy="120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Who will benefit (farmers, students, patients, artisans, etc.)</a:t>
            </a: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50A3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Social, economic, and national-level impact</a:t>
            </a:r>
          </a:p>
          <a:p>
            <a:pPr algn="l">
              <a:lnSpc>
                <a:spcPts val="3240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86000" y="0"/>
            <a:ext cx="2754303" cy="1136169"/>
          </a:xfrm>
          <a:custGeom>
            <a:avLst/>
            <a:gdLst/>
            <a:ahLst/>
            <a:cxnLst/>
            <a:rect r="r" b="b" t="t" l="l"/>
            <a:pathLst>
              <a:path h="1136169" w="2754303">
                <a:moveTo>
                  <a:pt x="0" y="0"/>
                </a:moveTo>
                <a:lnTo>
                  <a:pt x="2754303" y="0"/>
                </a:lnTo>
                <a:lnTo>
                  <a:pt x="2754303" y="1136169"/>
                </a:lnTo>
                <a:lnTo>
                  <a:pt x="0" y="1136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345" t="-51313" r="0" b="-41565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DAGw--Wh21s</dc:identifier>
  <dcterms:modified xsi:type="dcterms:W3CDTF">2011-08-01T06:04:30Z</dcterms:modified>
  <cp:revision>1</cp:revision>
  <dc:title>Team Name | Institution Team Members</dc:title>
</cp:coreProperties>
</file>