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Shankar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Shankar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Sarah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Thong -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Thong -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Thong - Next, Zhongqiao will talk about the UI progress we have made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Zhongqiao -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Zhongqiao -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1800"/>
              <a:buChar char="●"/>
              <a:defRPr/>
            </a:lvl1pPr>
            <a:lvl2pPr lvl="1" rtl="0" algn="ctr">
              <a:spcBef>
                <a:spcPts val="0"/>
              </a:spcBef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4200"/>
              <a:buNone/>
              <a:defRPr sz="4200"/>
            </a:lvl1pPr>
            <a:lvl2pPr lvl="1" rtl="0">
              <a:spcBef>
                <a:spcPts val="0"/>
              </a:spcBef>
              <a:buSzPts val="4200"/>
              <a:buNone/>
              <a:defRPr sz="4200"/>
            </a:lvl2pPr>
            <a:lvl3pPr lvl="2" rtl="0">
              <a:spcBef>
                <a:spcPts val="0"/>
              </a:spcBef>
              <a:buSzPts val="4200"/>
              <a:buNone/>
              <a:defRPr sz="4200"/>
            </a:lvl3pPr>
            <a:lvl4pPr lvl="3" rtl="0">
              <a:spcBef>
                <a:spcPts val="0"/>
              </a:spcBef>
              <a:buSzPts val="4200"/>
              <a:buNone/>
              <a:defRPr sz="4200"/>
            </a:lvl4pPr>
            <a:lvl5pPr lvl="4" rtl="0">
              <a:spcBef>
                <a:spcPts val="0"/>
              </a:spcBef>
              <a:buSzPts val="4200"/>
              <a:buNone/>
              <a:defRPr sz="4200"/>
            </a:lvl5pPr>
            <a:lvl6pPr lvl="5" rtl="0">
              <a:spcBef>
                <a:spcPts val="0"/>
              </a:spcBef>
              <a:buSzPts val="4200"/>
              <a:buNone/>
              <a:defRPr sz="4200"/>
            </a:lvl6pPr>
            <a:lvl7pPr lvl="6" rtl="0">
              <a:spcBef>
                <a:spcPts val="0"/>
              </a:spcBef>
              <a:buSzPts val="4200"/>
              <a:buNone/>
              <a:defRPr sz="4200"/>
            </a:lvl7pPr>
            <a:lvl8pPr lvl="7" rtl="0">
              <a:spcBef>
                <a:spcPts val="0"/>
              </a:spcBef>
              <a:buSzPts val="4200"/>
              <a:buNone/>
              <a:defRPr sz="4200"/>
            </a:lvl8pPr>
            <a:lvl9pPr lvl="8" rtl="0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683100"/>
            <a:ext cx="9144000" cy="446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683100"/>
            <a:ext cx="9144000" cy="11115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200"/>
              <a:buNone/>
              <a:defRPr/>
            </a:lvl1pPr>
            <a:lvl2pPr lvl="1" rtl="0">
              <a:spcBef>
                <a:spcPts val="0"/>
              </a:spcBef>
              <a:buSzPts val="3200"/>
              <a:buNone/>
              <a:defRPr/>
            </a:lvl2pPr>
            <a:lvl3pPr lvl="2" rtl="0">
              <a:spcBef>
                <a:spcPts val="0"/>
              </a:spcBef>
              <a:buSzPts val="3200"/>
              <a:buNone/>
              <a:defRPr/>
            </a:lvl3pPr>
            <a:lvl4pPr lvl="3" rtl="0">
              <a:spcBef>
                <a:spcPts val="0"/>
              </a:spcBef>
              <a:buSzPts val="3200"/>
              <a:buNone/>
              <a:defRPr/>
            </a:lvl4pPr>
            <a:lvl5pPr lvl="4" rtl="0">
              <a:spcBef>
                <a:spcPts val="0"/>
              </a:spcBef>
              <a:buSzPts val="3200"/>
              <a:buNone/>
              <a:defRPr/>
            </a:lvl5pPr>
            <a:lvl6pPr lvl="5" rtl="0">
              <a:spcBef>
                <a:spcPts val="0"/>
              </a:spcBef>
              <a:buSzPts val="3200"/>
              <a:buNone/>
              <a:defRPr/>
            </a:lvl6pPr>
            <a:lvl7pPr lvl="6" rtl="0">
              <a:spcBef>
                <a:spcPts val="0"/>
              </a:spcBef>
              <a:buSzPts val="3200"/>
              <a:buNone/>
              <a:defRPr/>
            </a:lvl7pPr>
            <a:lvl8pPr lvl="7" rtl="0">
              <a:spcBef>
                <a:spcPts val="0"/>
              </a:spcBef>
              <a:buSzPts val="3200"/>
              <a:buNone/>
              <a:defRPr/>
            </a:lvl8pPr>
            <a:lvl9pPr lvl="8" rtl="0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800"/>
              <a:buChar char="●"/>
              <a:defRPr/>
            </a:lvl1pPr>
            <a:lvl2pPr lvl="1" rtl="0">
              <a:spcBef>
                <a:spcPts val="0"/>
              </a:spcBef>
              <a:buSzPts val="14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804000"/>
            <a:ext cx="9144000" cy="433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79400" y="11250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3200"/>
              <a:buNone/>
              <a:defRPr/>
            </a:lvl1pPr>
            <a:lvl2pPr lvl="1" rtl="0">
              <a:spcBef>
                <a:spcPts val="0"/>
              </a:spcBef>
              <a:buSzPts val="3200"/>
              <a:buNone/>
              <a:defRPr/>
            </a:lvl2pPr>
            <a:lvl3pPr lvl="2" rtl="0">
              <a:spcBef>
                <a:spcPts val="0"/>
              </a:spcBef>
              <a:buSzPts val="3200"/>
              <a:buNone/>
              <a:defRPr/>
            </a:lvl3pPr>
            <a:lvl4pPr lvl="3" rtl="0">
              <a:spcBef>
                <a:spcPts val="0"/>
              </a:spcBef>
              <a:buSzPts val="3200"/>
              <a:buNone/>
              <a:defRPr/>
            </a:lvl4pPr>
            <a:lvl5pPr lvl="4" rtl="0">
              <a:spcBef>
                <a:spcPts val="0"/>
              </a:spcBef>
              <a:buSzPts val="3200"/>
              <a:buNone/>
              <a:defRPr/>
            </a:lvl5pPr>
            <a:lvl6pPr lvl="5" rtl="0">
              <a:spcBef>
                <a:spcPts val="0"/>
              </a:spcBef>
              <a:buSzPts val="3200"/>
              <a:buNone/>
              <a:defRPr/>
            </a:lvl6pPr>
            <a:lvl7pPr lvl="6" rtl="0">
              <a:spcBef>
                <a:spcPts val="0"/>
              </a:spcBef>
              <a:buSzPts val="3200"/>
              <a:buNone/>
              <a:defRPr/>
            </a:lvl7pPr>
            <a:lvl8pPr lvl="7" rtl="0">
              <a:spcBef>
                <a:spcPts val="0"/>
              </a:spcBef>
              <a:buSzPts val="3200"/>
              <a:buNone/>
              <a:defRPr/>
            </a:lvl8pPr>
            <a:lvl9pPr lvl="8" rtl="0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1800"/>
              <a:buNone/>
              <a:defRPr sz="1800"/>
            </a:lvl1pPr>
            <a:lvl2pPr lvl="1" rtl="0">
              <a:spcBef>
                <a:spcPts val="0"/>
              </a:spcBef>
              <a:buSzPts val="1800"/>
              <a:buNone/>
              <a:defRPr sz="1800"/>
            </a:lvl2pPr>
            <a:lvl3pPr lvl="2" rtl="0">
              <a:spcBef>
                <a:spcPts val="0"/>
              </a:spcBef>
              <a:buSzPts val="1800"/>
              <a:buNone/>
              <a:defRPr sz="1800"/>
            </a:lvl3pPr>
            <a:lvl4pPr lvl="3" rtl="0">
              <a:spcBef>
                <a:spcPts val="0"/>
              </a:spcBef>
              <a:buSzPts val="1800"/>
              <a:buNone/>
              <a:defRPr sz="1800"/>
            </a:lvl4pPr>
            <a:lvl5pPr lvl="4" rtl="0">
              <a:spcBef>
                <a:spcPts val="0"/>
              </a:spcBef>
              <a:buSzPts val="1800"/>
              <a:buNone/>
              <a:defRPr sz="1800"/>
            </a:lvl5pPr>
            <a:lvl6pPr lvl="5" rtl="0">
              <a:spcBef>
                <a:spcPts val="0"/>
              </a:spcBef>
              <a:buSzPts val="1800"/>
              <a:buNone/>
              <a:defRPr sz="1800"/>
            </a:lvl6pPr>
            <a:lvl7pPr lvl="6" rtl="0">
              <a:spcBef>
                <a:spcPts val="0"/>
              </a:spcBef>
              <a:buSzPts val="1800"/>
              <a:buNone/>
              <a:defRPr sz="1800"/>
            </a:lvl7pPr>
            <a:lvl8pPr lvl="7" rtl="0">
              <a:spcBef>
                <a:spcPts val="0"/>
              </a:spcBef>
              <a:buSzPts val="1800"/>
              <a:buNone/>
              <a:defRPr sz="1800"/>
            </a:lvl8pPr>
            <a:lvl9pPr lvl="8" rtl="0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1779000" y="25"/>
            <a:ext cx="7365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 rot="5400000">
            <a:off x="-796350" y="2568150"/>
            <a:ext cx="5143500" cy="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6000"/>
              <a:buNone/>
              <a:defRPr sz="6000"/>
            </a:lvl1pPr>
            <a:lvl2pPr lvl="1" rtl="0">
              <a:spcBef>
                <a:spcPts val="0"/>
              </a:spcBef>
              <a:buSzPts val="6000"/>
              <a:buNone/>
              <a:defRPr sz="6000"/>
            </a:lvl2pPr>
            <a:lvl3pPr lvl="2" rtl="0">
              <a:spcBef>
                <a:spcPts val="0"/>
              </a:spcBef>
              <a:buSzPts val="6000"/>
              <a:buNone/>
              <a:defRPr sz="6000"/>
            </a:lvl3pPr>
            <a:lvl4pPr lvl="3" rtl="0">
              <a:spcBef>
                <a:spcPts val="0"/>
              </a:spcBef>
              <a:buSzPts val="6000"/>
              <a:buNone/>
              <a:defRPr sz="6000"/>
            </a:lvl4pPr>
            <a:lvl5pPr lvl="4" rtl="0">
              <a:spcBef>
                <a:spcPts val="0"/>
              </a:spcBef>
              <a:buSzPts val="6000"/>
              <a:buNone/>
              <a:defRPr sz="6000"/>
            </a:lvl5pPr>
            <a:lvl6pPr lvl="5" rtl="0">
              <a:spcBef>
                <a:spcPts val="0"/>
              </a:spcBef>
              <a:buSzPts val="6000"/>
              <a:buNone/>
              <a:defRPr sz="6000"/>
            </a:lvl6pPr>
            <a:lvl7pPr lvl="6" rtl="0">
              <a:spcBef>
                <a:spcPts val="0"/>
              </a:spcBef>
              <a:buSzPts val="6000"/>
              <a:buNone/>
              <a:defRPr sz="6000"/>
            </a:lvl7pPr>
            <a:lvl8pPr lvl="7" rtl="0">
              <a:spcBef>
                <a:spcPts val="0"/>
              </a:spcBef>
              <a:buSzPts val="6000"/>
              <a:buNone/>
              <a:defRPr sz="6000"/>
            </a:lvl8pPr>
            <a:lvl9pPr lvl="8" rtl="0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-75" y="0"/>
            <a:ext cx="7016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4391475" y="2518650"/>
            <a:ext cx="5142900" cy="106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Status Report: ML-based Investment Advisor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Thong Bui, Sarah Kelley, Zhongqiao Jin, Natarajan Shankar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44250" y="206125"/>
            <a:ext cx="1815900" cy="432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Next steps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265500" y="206152"/>
            <a:ext cx="6556500" cy="47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UI: 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Implement display framework</a:t>
            </a: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Make the Flask and HTML foundation stable</a:t>
            </a: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Experiment with aesthetics, for visual impact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Integrate UI with the back end components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Improve quality of core data and derived data: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NLP data has gaps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Revenue data does not map to correct dates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Iteratively refine the predictive model: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Model quality depends upon data quality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Perform iterative tuning of the model for better predictions</a:t>
            </a: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Generate 30, 45, 60 day predictions for all of SP500</a:t>
            </a: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Iterations take multiple days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Integration, Model, Test, Refine: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Iterative work </a:t>
            </a: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Documentation:</a:t>
            </a: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Basic operational documentation</a:t>
            </a:r>
          </a:p>
          <a:p>
            <a:pPr indent="-317500" lvl="1" marL="914400" rtl="0" algn="l">
              <a:spcBef>
                <a:spcPts val="0"/>
              </a:spcBef>
              <a:buSzPts val="1400"/>
              <a:buChar char="-"/>
            </a:pPr>
            <a:r>
              <a:rPr lang="en" sz="1400"/>
              <a:t>Final presentation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44250" y="206125"/>
            <a:ext cx="1815900" cy="4327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Internal Milestones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Taskline to Final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50475" y="675450"/>
            <a:ext cx="6633300" cy="374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Nov 16			: Discuss Strengths/Weaknesses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Nov 19			: NLP and Revenue data in final form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	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Thanksgiving		: Ongoing refinement of data and model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week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Nov 27			: UI stabilized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Nov 27			: Refined Model available, data is stable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Dec 	1			: Final push, full training run started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Dec 1 - Dec 12	: Integration and iterative improvement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Dec 12			: Final presentation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 27			: 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26075" y="854025"/>
            <a:ext cx="1357200" cy="2614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l">
              <a:spcBef>
                <a:spcPts val="0"/>
              </a:spcBef>
              <a:buNone/>
            </a:pPr>
            <a:r>
              <a:rPr lang="en" sz="3000"/>
              <a:t>Thank you!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l">
              <a:spcBef>
                <a:spcPts val="0"/>
              </a:spcBef>
              <a:buNone/>
            </a:pPr>
            <a:r>
              <a:rPr lang="en" sz="3000"/>
              <a:t>Q&amp;A</a:t>
            </a:r>
          </a:p>
        </p:txBody>
      </p:sp>
      <p:pic>
        <p:nvPicPr>
          <p:cNvPr descr="Screen Shot 2017-11-09 at 12.20.09 A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22" y="0"/>
            <a:ext cx="7359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97900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changed?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25600" y="954500"/>
            <a:ext cx="8368200" cy="388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Data Provider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Paid service being used for Data, Data provider is Intrinio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Data:</a:t>
            </a:r>
            <a:r>
              <a:rPr lang="en" sz="1400"/>
              <a:t> Integrate historical stock prices, news and twitter data for the S&amp;P 500 companies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Stock price data starts from 2000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Revenue d</a:t>
            </a:r>
            <a:r>
              <a:rPr lang="en" sz="1400"/>
              <a:t>ata is now restricted to years 2009 - 2017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10-K and 10-Q in electronix XBRL format not available for prior years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News from 2015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Twitter data - not using because cannot get historical data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Prediction options changed: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Targeted long-term: </a:t>
            </a:r>
            <a:r>
              <a:rPr lang="en" sz="1400"/>
              <a:t>30, 45, 60 days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Mode</a:t>
            </a:r>
            <a:r>
              <a:rPr b="1" lang="en" sz="1400"/>
              <a:t>l</a:t>
            </a:r>
            <a:r>
              <a:rPr b="1" lang="en" sz="1400"/>
              <a:t>ing: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the same as we planned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 model uses time-series and LSTM to predict future stock prices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-"/>
            </a:pPr>
            <a:r>
              <a:rPr lang="en"/>
              <a:t>Use news and revenue data as supportive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5825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impact rationale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943650"/>
            <a:ext cx="8222100" cy="368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impact remains the same: prototype tool to help inventors without access to a financial planner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of changes on impact: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twitter/streaming data means it is less extensible to a real-time tool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Slightly less flexibility in time-frame selection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Somewhat more limited training data may limit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26076" y="357800"/>
            <a:ext cx="1558200" cy="953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24125" y="1453075"/>
            <a:ext cx="1558200" cy="31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in process?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have been done?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What’s left to do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2015000" y="244475"/>
            <a:ext cx="6985200" cy="46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What’s been done: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S&amp;P 500 stock prices and volumes are collected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News: 160 companies are collected from 2015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Revenue data: mostly done from 2010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analysis has been done based on the existing dataset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UI: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 but functional Flask App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Plug in points developed for final model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baseline using LSTM,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en"/>
              <a:t>main models using time-series and LSTM on small samples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To be done: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Data: remaining data issues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UI: graphic design, add features, user testing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Models: integrate with the remaining data, train and predict</a:t>
            </a:r>
          </a:p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en"/>
              <a:t>Integration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details are to be discussed later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274375" y="0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 in Predictive Model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067250"/>
            <a:ext cx="8368200" cy="331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Stock price and Volume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Revenue data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Basic EPs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Net Income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Operating Revenue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Total Gross Profit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Total Revenue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News Data: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</a:t>
            </a:r>
            <a:r>
              <a:rPr lang="en"/>
              <a:t>entiment analysis -&gt; scores (subjectivity, positivity)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Sell, buy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26075" y="357800"/>
            <a:ext cx="1351500" cy="2242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Highlights - Data Analysis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072575" y="299850"/>
            <a:ext cx="4586400" cy="4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Data Analysis:</a:t>
            </a:r>
          </a:p>
          <a:p>
            <a:pPr indent="-317500" lvl="0" marL="4572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Stock data starts from 2000: Adj Close, Volume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highlight>
                  <a:srgbClr val="FFFFFF"/>
                </a:highlight>
              </a:rPr>
              <a:t>Revenue data start from 2009:</a:t>
            </a:r>
          </a:p>
          <a:p>
            <a:pPr indent="-317500" lvl="1" marL="9144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Can we map Q1, Q2, Q3, Q4, FY to correct dates?</a:t>
            </a:r>
          </a:p>
          <a:p>
            <a:pPr indent="-317500" lvl="1" marL="9144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Keep totalgrossprofit, totalrevenue, netincome, basiceps</a:t>
            </a:r>
          </a:p>
          <a:p>
            <a:pPr indent="-317500" lvl="1" marL="9144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operatingrevenue is 0s so we decided to drop them</a:t>
            </a:r>
          </a:p>
          <a:p>
            <a:pPr indent="-317500" lvl="0" marL="4572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●"/>
            </a:pPr>
            <a:r>
              <a:rPr lang="en"/>
              <a:t>News data is only available for the last ~500 days</a:t>
            </a:r>
          </a:p>
          <a:p>
            <a:pPr indent="-317500" lvl="1" marL="9144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subjectivity, positivity, sell, buy</a:t>
            </a:r>
          </a:p>
          <a:p>
            <a:pPr indent="-317500" lvl="1" marL="9144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scandal, decline are consistently zero so we don’t use them</a:t>
            </a:r>
          </a:p>
          <a:p>
            <a:pPr indent="-317500" lvl="1" marL="9144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400"/>
              <a:buChar char="○"/>
            </a:pPr>
            <a:r>
              <a:rPr lang="en"/>
              <a:t>buy, sell are sparse. </a:t>
            </a:r>
          </a:p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050"/>
              <a:buChar char="●"/>
            </a:pPr>
            <a:r>
              <a:rPr lang="en"/>
              <a:t>Data quality concerns</a:t>
            </a:r>
          </a:p>
        </p:txBody>
      </p:sp>
      <p:pic>
        <p:nvPicPr>
          <p:cNvPr descr="Screen Shot 2017-11-12 at 12.06.58 PM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325" y="440250"/>
            <a:ext cx="2246275" cy="42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26075" y="357800"/>
            <a:ext cx="1233300" cy="150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Highlights - Models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005400" y="234875"/>
            <a:ext cx="49440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993175" y="186450"/>
            <a:ext cx="6940800" cy="47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Key Results - Models using time-series and LSTM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For each stock: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time-series dataset to predict different long-term prices: 30, 45, 60 days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en"/>
              <a:t>Use LSTM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12 at 10.58.10 AM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825" y="1443950"/>
            <a:ext cx="2302075" cy="343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FT.pn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863" y="1664738"/>
            <a:ext cx="39147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26075" y="357800"/>
            <a:ext cx="1519800" cy="139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UI so Far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26075" y="1904400"/>
            <a:ext cx="1519800" cy="272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Flask App working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Flask integrated with WTForms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Plug-in points developed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005400" y="234875"/>
            <a:ext cx="49440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993175" y="186450"/>
            <a:ext cx="6402000" cy="4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Existing UI Progress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Functioning Flask app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integration with Flask to display different pages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WTForms to power interactive features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UI currently allows user to input variables amount, time frame and risk tolerance and then returns mock answers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Functions built to plug-in actual model results after training is complete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Risk Disclosure Page helps user to ware of the risk they will take by using our recommendation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Alternative Recommendation Page will provide additional information which can help user to better integrate recommendations with their own investment decisions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/>
              <a:t>Supportive Stock Price Prediction chart. User can leverage those predicted price in their own analysis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26075" y="357800"/>
            <a:ext cx="1519800" cy="139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UI so Far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26075" y="1904400"/>
            <a:ext cx="1519800" cy="272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Draft UI sample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005400" y="234875"/>
            <a:ext cx="4944000" cy="4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14 at 6.33.53 PM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350" y="721350"/>
            <a:ext cx="5596823" cy="425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577650" y="366550"/>
            <a:ext cx="6810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993175" y="186450"/>
            <a:ext cx="4944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Draft UI sample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