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thongnbui/MIDS_capstone" TargetMode="External"/><Relationship Id="rId3" Type="http://schemas.openxmlformats.org/officeDocument/2006/relationships/hyperlink" Target="https://github.com/thongnbui/MIDS_capstone/blob/master/code/lstm2_create_models.py" TargetMode="External"/><Relationship Id="rId4" Type="http://schemas.openxmlformats.org/officeDocument/2006/relationships/hyperlink" Target="https://github.com/thongnbui/MIDS_capstone/blob/master/code/lstm2_create_models.py" TargetMode="External"/><Relationship Id="rId5" Type="http://schemas.openxmlformats.org/officeDocument/2006/relationships/hyperlink" Target="https://github.com/thongnbui/MIDS_capstone/blob/master/code/lstm2_create_models.py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Thong -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Zhongqiao -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Thong: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 github: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https://github.com/thongnbui/MIDS_capstone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Specific codes for: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</a:t>
            </a:r>
            <a:r>
              <a:rPr lang="en" u="sng">
                <a:solidFill>
                  <a:schemeClr val="hlink"/>
                </a:solidFill>
                <a:hlinkClick r:id="rId4"/>
              </a:rPr>
              <a:t>stm2_create_models.py</a:t>
            </a:r>
          </a:p>
          <a:p>
            <a:pPr indent="-317500" lvl="0" marL="914400" rtl="0">
              <a:spcBef>
                <a:spcPts val="0"/>
              </a:spcBef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lstm2_predict.py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 - More on LSTM: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 other words, the prediction of </a:t>
            </a:r>
            <a:r>
              <a:rPr i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nth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sample in a sequence of test samples can be influenced by an input that was given many time steps before.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Preserving the long term dependencies in the network is done by its </a:t>
            </a: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Gating 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mechanisms. The network can store or release memory on the go through the gating mechanism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Thong - More on LSTM: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 other words, the prediction of </a:t>
            </a:r>
            <a:r>
              <a:rPr i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nth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sample in a sequence of test samples can be influenced by an input that was given many time steps before.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Preserving the long term dependencies in the network is done by its </a:t>
            </a: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Gating 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mechanisms. The network can store or release memory on the go through the gating mechanism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Thong - More on LSTM: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 other words, the prediction of </a:t>
            </a:r>
            <a:r>
              <a:rPr i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nth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sample in a sequence of test samples can be influenced by an input that was given many time steps before.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Preserving the long term dependencies in the network is done by its </a:t>
            </a:r>
            <a:r>
              <a:rPr b="1"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Gating 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mechanisms. The network can store or release memory on the go through the gating mechanism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 sz="4200"/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683100"/>
            <a:ext cx="9144000" cy="44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83100"/>
            <a:ext cx="9144000" cy="1111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804000"/>
            <a:ext cx="9144000" cy="433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79400" y="11250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 sz="1800"/>
            </a:lvl1pPr>
            <a:lvl2pPr lvl="1" rtl="0">
              <a:spcBef>
                <a:spcPts val="0"/>
              </a:spcBef>
              <a:buSzPts val="1800"/>
              <a:buNone/>
              <a:defRPr sz="1800"/>
            </a:lvl2pPr>
            <a:lvl3pPr lvl="2" rtl="0">
              <a:spcBef>
                <a:spcPts val="0"/>
              </a:spcBef>
              <a:buSzPts val="1800"/>
              <a:buNone/>
              <a:defRPr sz="1800"/>
            </a:lvl3pPr>
            <a:lvl4pPr lvl="3" rtl="0">
              <a:spcBef>
                <a:spcPts val="0"/>
              </a:spcBef>
              <a:buSzPts val="1800"/>
              <a:buNone/>
              <a:defRPr sz="1800"/>
            </a:lvl4pPr>
            <a:lvl5pPr lvl="4" rtl="0">
              <a:spcBef>
                <a:spcPts val="0"/>
              </a:spcBef>
              <a:buSzPts val="1800"/>
              <a:buNone/>
              <a:defRPr sz="1800"/>
            </a:lvl5pPr>
            <a:lvl6pPr lvl="5" rtl="0">
              <a:spcBef>
                <a:spcPts val="0"/>
              </a:spcBef>
              <a:buSzPts val="1800"/>
              <a:buNone/>
              <a:defRPr sz="1800"/>
            </a:lvl6pPr>
            <a:lvl7pPr lvl="6" rtl="0">
              <a:spcBef>
                <a:spcPts val="0"/>
              </a:spcBef>
              <a:buSzPts val="1800"/>
              <a:buNone/>
              <a:defRPr sz="1800"/>
            </a:lvl7pPr>
            <a:lvl8pPr lvl="7" rtl="0">
              <a:spcBef>
                <a:spcPts val="0"/>
              </a:spcBef>
              <a:buSzPts val="1800"/>
              <a:buNone/>
              <a:defRPr sz="1800"/>
            </a:lvl8pPr>
            <a:lvl9pPr lvl="8" rtl="0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1779000" y="25"/>
            <a:ext cx="7365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5400000">
            <a:off x="-796350" y="2568150"/>
            <a:ext cx="5143500" cy="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6000"/>
              <a:buNone/>
              <a:defRPr sz="6000"/>
            </a:lvl1pPr>
            <a:lvl2pPr lvl="1" rtl="0">
              <a:spcBef>
                <a:spcPts val="0"/>
              </a:spcBef>
              <a:buSzPts val="6000"/>
              <a:buNone/>
              <a:defRPr sz="6000"/>
            </a:lvl2pPr>
            <a:lvl3pPr lvl="2" rtl="0">
              <a:spcBef>
                <a:spcPts val="0"/>
              </a:spcBef>
              <a:buSzPts val="6000"/>
              <a:buNone/>
              <a:defRPr sz="6000"/>
            </a:lvl3pPr>
            <a:lvl4pPr lvl="3" rtl="0">
              <a:spcBef>
                <a:spcPts val="0"/>
              </a:spcBef>
              <a:buSzPts val="6000"/>
              <a:buNone/>
              <a:defRPr sz="6000"/>
            </a:lvl4pPr>
            <a:lvl5pPr lvl="4" rtl="0">
              <a:spcBef>
                <a:spcPts val="0"/>
              </a:spcBef>
              <a:buSzPts val="6000"/>
              <a:buNone/>
              <a:defRPr sz="6000"/>
            </a:lvl5pPr>
            <a:lvl6pPr lvl="5" rtl="0">
              <a:spcBef>
                <a:spcPts val="0"/>
              </a:spcBef>
              <a:buSzPts val="6000"/>
              <a:buNone/>
              <a:defRPr sz="6000"/>
            </a:lvl6pPr>
            <a:lvl7pPr lvl="6" rtl="0">
              <a:spcBef>
                <a:spcPts val="0"/>
              </a:spcBef>
              <a:buSzPts val="6000"/>
              <a:buNone/>
              <a:defRPr sz="6000"/>
            </a:lvl7pPr>
            <a:lvl8pPr lvl="7" rtl="0">
              <a:spcBef>
                <a:spcPts val="0"/>
              </a:spcBef>
              <a:buSzPts val="6000"/>
              <a:buNone/>
              <a:defRPr sz="6000"/>
            </a:lvl8pPr>
            <a:lvl9pPr lvl="8" rtl="0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75" y="0"/>
            <a:ext cx="7016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4391475" y="2518650"/>
            <a:ext cx="5142900" cy="106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52.90.189.44:808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hongnbui/MIDS_capst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ongnbui/MIDS_capstone/blob/master/code/lstm2.py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hongnbui/MIDS_capstone/blob/master/code/multi_variate_lstm.ipynb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ML-based Investment Advisor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Thong Bui, Sarah Kelley, Zhongqiao Jin, Natarajan Shankar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7437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067250"/>
            <a:ext cx="8368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Meanings of RMSE and SD (standard deviation)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RMSE: how closely matched the prediction price is with actual price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SD: how much the prediction price is changed during this period (last 90 days)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risk: predicted SD &lt; 0.45 quantile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Medium risk:  </a:t>
            </a:r>
            <a:r>
              <a:rPr lang="en"/>
              <a:t>predicted SD is between [0.45, 0.75]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risk: </a:t>
            </a:r>
            <a:r>
              <a:rPr lang="en"/>
              <a:t>predicted SD &gt; 0.75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26075" y="357800"/>
            <a:ext cx="1351500" cy="2242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2072575" y="299850"/>
            <a:ext cx="45864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26075" y="357800"/>
            <a:ext cx="1519800" cy="139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Previous UI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26075" y="1904400"/>
            <a:ext cx="1519800" cy="272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14 at 6.33.53 PM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50" y="721350"/>
            <a:ext cx="5596823" cy="425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577650" y="366550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993175" y="186450"/>
            <a:ext cx="4944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Draft UI sample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7437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067250"/>
            <a:ext cx="8368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</a:t>
            </a:r>
            <a:r>
              <a:rPr lang="en" u="sng">
                <a:solidFill>
                  <a:schemeClr val="hlink"/>
                </a:solidFill>
                <a:hlinkClick r:id="rId3"/>
              </a:rPr>
              <a:t>webapp</a:t>
            </a:r>
            <a:r>
              <a:rPr lang="en"/>
              <a:t> ready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44250" y="206125"/>
            <a:ext cx="1815900" cy="432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65500" y="206152"/>
            <a:ext cx="6556500" cy="4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What questions are still open? Where might you go from here?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quality limitation:</a:t>
            </a: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From 2015: If we pay for some financial services (expensive) to get better quality of news and quarterly reports, we can use data before 2008 stock crash -&gt; better for training and predictions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Store data in some DB</a:t>
            </a:r>
          </a:p>
          <a:p>
            <a:pPr indent="-342900" lvl="0" marL="457200" algn="l">
              <a:spcBef>
                <a:spcPts val="0"/>
              </a:spcBef>
              <a:buSzPts val="1800"/>
              <a:buChar char="-"/>
            </a:pPr>
            <a:r>
              <a:rPr lang="en" sz="1800"/>
              <a:t>UI: we are not UI experts so there are still room to improve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26075" y="854025"/>
            <a:ext cx="1357200" cy="261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Thank you!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Q&amp;A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989450" y="234775"/>
            <a:ext cx="70062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https://github.com/thongnbui/MIDS_capstone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en"/>
              <a:t>documents: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9790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Framing the problem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25600" y="954500"/>
            <a:ext cx="8368200" cy="388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582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943650"/>
            <a:ext cx="8222100" cy="36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8582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Approaches and Methods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943650"/>
            <a:ext cx="8222100" cy="36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Suitability/effectiveness of approaches and methods given focal problem(s) (including appropriate handling of any ethical or legal considerations)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 collection: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current data limitations (start from 2015)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Modeling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Front-end tool to help pick top stocks from S&amp;P500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582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943650"/>
            <a:ext cx="8222100" cy="36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943650"/>
            <a:ext cx="8834475" cy="3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26075" y="357800"/>
            <a:ext cx="1233300" cy="150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Collection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993175" y="186450"/>
            <a:ext cx="6940800" cy="4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12 at 12.06.58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25" y="440250"/>
            <a:ext cx="2246275" cy="4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73000" y="357800"/>
            <a:ext cx="1371600" cy="244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Models &amp; Predictions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993175" y="186450"/>
            <a:ext cx="6940800" cy="4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Models using time-series and LSTM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For each stock: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Create time-series dataset to predict different long-term prices: 30, 45, 60 days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Train data: before the last 90 days. Test data: last 90 days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LSTM: </a:t>
            </a:r>
            <a:r>
              <a:rPr lang="en" sz="1200">
                <a:solidFill>
                  <a:srgbClr val="333333"/>
                </a:solidFill>
              </a:rPr>
              <a:t>Recurrent networks, of which LSTM is one of the most successful, are generally useful when you're dealing with a time series.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Very good at holding long term memories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Cross-validation against test data (last 90-day)</a:t>
            </a:r>
          </a:p>
          <a:p>
            <a:pPr indent="-304800" lvl="0" marL="457200" rtl="0">
              <a:spcBef>
                <a:spcPts val="0"/>
              </a:spcBef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</a:rPr>
              <a:t>Minimize overfitting: early stopping (see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details</a:t>
            </a:r>
            <a:r>
              <a:rPr lang="en" sz="1200">
                <a:solidFill>
                  <a:srgbClr val="333333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12 at 10.58.10 AM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825" y="2104575"/>
            <a:ext cx="2020275" cy="2774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.pn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075" y="2261275"/>
            <a:ext cx="3287350" cy="23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73000" y="357800"/>
            <a:ext cx="1371600" cy="244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Models &amp; Predictions (cont’d)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993175" y="186450"/>
            <a:ext cx="6940800" cy="4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Parameter</a:t>
            </a:r>
            <a:r>
              <a:rPr lang="en" sz="1800"/>
              <a:t> Tuning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We pick some parameters to tune for optimal RMSE and use them in config file for modeling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Ex: The optimal number of neurons for models to predict 30-day stock prices can be different from 45 or 60-day models (see the end of this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 sz="1200"/>
              <a:t> for more details)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999" y="3302700"/>
            <a:ext cx="2501200" cy="15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975" y="1406250"/>
            <a:ext cx="5702700" cy="18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058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6076" y="357800"/>
            <a:ext cx="15582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24125" y="1453075"/>
            <a:ext cx="15582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2015000" y="244475"/>
            <a:ext cx="69852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Level of impact/usefulness/insightfulness of results (in terms of both progress since last presentation and overall)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Pick the best stocks from a big pool of S&amp;P500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