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Thong - I am here to present the first part of the workshop on project management using the example of our Capstone project which is about Recommending Investment Portfolio. </a:t>
            </a:r>
          </a:p>
          <a:p>
            <a:pPr lvl="0">
              <a:spcBef>
                <a:spcPts val="0"/>
              </a:spcBef>
              <a:buNone/>
            </a:pPr>
            <a:r>
              <a:rPr lang="en"/>
              <a:t>Our team includes Sarah, Shankar, Zhongqiao and myself. </a:t>
            </a:r>
          </a:p>
          <a:p>
            <a:pPr lvl="0">
              <a:spcBef>
                <a:spcPts val="0"/>
              </a:spcBef>
              <a:buNone/>
            </a:pPr>
            <a:r>
              <a:rPr lang="en"/>
              <a:t>We will share with you the Scope and Schedule of our project and then ask for your thoughts and feedback at the end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Thong - Let’s take a quick look at what our project is all about. It is to answer the question that we usually ask ourselves: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Thong - With that summary in mind, we come up with the scope of our project given the 12/12 due date and our team skillsets</a:t>
            </a:r>
          </a:p>
          <a:p>
            <a:pPr lvl="0">
              <a:spcBef>
                <a:spcPts val="0"/>
              </a:spcBef>
              <a:buNone/>
            </a:pPr>
            <a:r>
              <a:rPr lang="en"/>
              <a:t>The first step is to determine what dataset we need, how to get them and their quality. We are trying to get dataset since 2000….</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Sarah -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Model and UI (lack of UI skillset): suggestions:</a:t>
            </a:r>
          </a:p>
          <a:p>
            <a:pPr indent="-298450" lvl="0" marL="457200" rtl="0">
              <a:spcBef>
                <a:spcPts val="0"/>
              </a:spcBef>
              <a:spcAft>
                <a:spcPts val="0"/>
              </a:spcAft>
              <a:buSzPts val="1100"/>
              <a:buChar char="-"/>
            </a:pPr>
            <a:r>
              <a:rPr lang="en"/>
              <a:t>balance both modeling and UI dev in parallel</a:t>
            </a:r>
          </a:p>
          <a:p>
            <a:pPr indent="-298450" lvl="0" marL="457200" rtl="0">
              <a:spcBef>
                <a:spcPts val="0"/>
              </a:spcBef>
              <a:buSzPts val="1100"/>
              <a:buChar char="-"/>
            </a:pPr>
            <a:r>
              <a:rPr lang="en"/>
              <a:t>Focus on model as the recommendation of good result is critical</a:t>
            </a:r>
          </a:p>
          <a:p>
            <a:pPr lvl="0" rtl="0">
              <a:spcBef>
                <a:spcPts val="0"/>
              </a:spcBef>
              <a:buNone/>
            </a:pPr>
            <a:r>
              <a:rPr lang="en"/>
              <a:t>Longer term investment (&gt; 1 month)</a:t>
            </a:r>
          </a:p>
          <a:p>
            <a:pPr lvl="0" rtl="0">
              <a:spcBef>
                <a:spcPts val="0"/>
              </a:spcBef>
              <a:buNone/>
            </a:pPr>
            <a:r>
              <a:rPr lang="en"/>
              <a:t>Stay on schedule:</a:t>
            </a:r>
          </a:p>
          <a:p>
            <a:pPr indent="-298450" lvl="0" marL="457200" rtl="0">
              <a:spcBef>
                <a:spcPts val="0"/>
              </a:spcBef>
              <a:spcAft>
                <a:spcPts val="0"/>
              </a:spcAft>
              <a:buSzPts val="1100"/>
              <a:buChar char="-"/>
            </a:pPr>
            <a:r>
              <a:rPr lang="en"/>
              <a:t>Communication timely and open</a:t>
            </a:r>
          </a:p>
          <a:p>
            <a:pPr indent="-298450" lvl="0" marL="457200" rtl="0">
              <a:spcBef>
                <a:spcPts val="0"/>
              </a:spcBef>
              <a:spcAft>
                <a:spcPts val="0"/>
              </a:spcAft>
              <a:buSzPts val="1100"/>
              <a:buChar char="-"/>
            </a:pPr>
            <a:r>
              <a:rPr lang="en"/>
              <a:t>Don’t be defensive, be open and supportive of each other</a:t>
            </a:r>
          </a:p>
          <a:p>
            <a:pPr indent="-298450" lvl="0" marL="457200" rtl="0">
              <a:spcBef>
                <a:spcPts val="0"/>
              </a:spcBef>
              <a:buSzPts val="1100"/>
              <a:buChar char="-"/>
            </a:pPr>
            <a:r>
              <a:rPr lang="en"/>
              <a:t>Sometimes people travel for work -&gt; communicate</a:t>
            </a:r>
          </a:p>
          <a:p>
            <a:pPr lvl="0" rtl="0">
              <a:spcBef>
                <a:spcPts val="0"/>
              </a:spcBef>
              <a:buNone/>
            </a:pPr>
            <a:r>
              <a:t/>
            </a:r>
            <a:endParaRPr/>
          </a:p>
          <a:p>
            <a:pPr lvl="0" rtl="0">
              <a:spcBef>
                <a:spcPts val="0"/>
              </a:spcBef>
              <a:buNone/>
            </a:pPr>
            <a:r>
              <a:rPr lang="en"/>
              <a:t>Amitabha Karmakar: how do you manage portfolio allocation ?</a:t>
            </a:r>
          </a:p>
          <a:p>
            <a:pPr lvl="0" rtl="0">
              <a:spcBef>
                <a:spcPts val="0"/>
              </a:spcBef>
              <a:buNone/>
            </a:pPr>
            <a:r>
              <a:t/>
            </a:r>
            <a:endParaRPr/>
          </a:p>
          <a:p>
            <a:pPr lvl="0" rtl="0">
              <a:spcBef>
                <a:spcPts val="0"/>
              </a:spcBef>
              <a:buNone/>
            </a:pPr>
            <a:r>
              <a:rPr lang="en"/>
              <a:t>Sarah Kelley: We haven't quite figured out how to handle this yet</a:t>
            </a:r>
          </a:p>
          <a:p>
            <a:pPr lvl="0" rtl="0">
              <a:spcBef>
                <a:spcPts val="0"/>
              </a:spcBef>
              <a:buNone/>
            </a:pPr>
            <a:r>
              <a:t/>
            </a:r>
            <a:endParaRPr/>
          </a:p>
          <a:p>
            <a:pPr lvl="0" rtl="0">
              <a:spcBef>
                <a:spcPts val="0"/>
              </a:spcBef>
              <a:buNone/>
            </a:pPr>
            <a:r>
              <a:rPr lang="en"/>
              <a:t>Amitabha Karmakar: also if your target is to hit 10% gain will you withdraw if you have a lucky hit long before Dec 14th ?</a:t>
            </a:r>
          </a:p>
          <a:p>
            <a:pPr lvl="0" rtl="0">
              <a:spcBef>
                <a:spcPts val="0"/>
              </a:spcBef>
              <a:buNone/>
            </a:pPr>
            <a:r>
              <a:t/>
            </a:r>
            <a:endParaRPr/>
          </a:p>
          <a:p>
            <a:pPr lvl="0" rtl="0">
              <a:spcBef>
                <a:spcPts val="0"/>
              </a:spcBef>
              <a:buNone/>
            </a:pPr>
            <a:r>
              <a:rPr lang="en"/>
              <a:t>Ramsey Aweti: I wonder, if you have a model that gives you what stocks to choose for the best return, why not invest the majority (or all) of your funds in that one stock? Is this type of risk management done manually or part of the computation a s well?</a:t>
            </a:r>
          </a:p>
          <a:p>
            <a:pPr lvl="0" rtl="0">
              <a:spcBef>
                <a:spcPts val="0"/>
              </a:spcBef>
              <a:buNone/>
            </a:pPr>
            <a:r>
              <a:t/>
            </a:r>
            <a:endParaRPr/>
          </a:p>
          <a:p>
            <a:pPr lvl="0" rtl="0">
              <a:spcBef>
                <a:spcPts val="0"/>
              </a:spcBef>
              <a:buNone/>
            </a:pPr>
            <a:r>
              <a:rPr lang="en"/>
              <a:t>Amitabha Karmakar: how much back testing will you do</a:t>
            </a:r>
          </a:p>
          <a:p>
            <a:pPr lvl="0" rtl="0">
              <a:spcBef>
                <a:spcPts val="0"/>
              </a:spcBef>
              <a:buNone/>
            </a:pPr>
            <a:r>
              <a:t/>
            </a:r>
            <a:endParaRPr/>
          </a:p>
          <a:p>
            <a:pPr lvl="0" rtl="0">
              <a:spcBef>
                <a:spcPts val="0"/>
              </a:spcBef>
              <a:buNone/>
            </a:pPr>
            <a:r>
              <a:rPr lang="en"/>
              <a:t>Ramsey Aweti: And they may remove major events that impacted the market in training</a:t>
            </a:r>
          </a:p>
          <a:p>
            <a:pPr lvl="0" rtl="0">
              <a:spcBef>
                <a:spcPts val="0"/>
              </a:spcBef>
              <a:buNone/>
            </a:pPr>
            <a:r>
              <a:t/>
            </a:r>
            <a:endParaRPr/>
          </a:p>
          <a:p>
            <a:pPr lvl="0" rtl="0">
              <a:spcBef>
                <a:spcPts val="0"/>
              </a:spcBef>
              <a:buNone/>
            </a:pPr>
            <a:r>
              <a:rPr lang="en"/>
              <a:t>Joseph Downs: having a pipeline early is helpful</a:t>
            </a:r>
          </a:p>
          <a:p>
            <a:pPr lvl="0" rtl="0">
              <a:spcBef>
                <a:spcPts val="0"/>
              </a:spcBef>
              <a:buNone/>
            </a:pPr>
            <a:r>
              <a:t/>
            </a:r>
            <a:endParaRPr/>
          </a:p>
          <a:p>
            <a:pPr lvl="0" rtl="0">
              <a:spcBef>
                <a:spcPts val="0"/>
              </a:spcBef>
              <a:buNone/>
            </a:pPr>
            <a:r>
              <a:rPr lang="en"/>
              <a:t>Joseph Downs: new feature generation</a:t>
            </a:r>
          </a:p>
          <a:p>
            <a:pPr lvl="0" rtl="0">
              <a:spcBef>
                <a:spcPts val="0"/>
              </a:spcBef>
              <a:buNone/>
            </a:pPr>
            <a:r>
              <a:t/>
            </a:r>
            <a:endParaRPr/>
          </a:p>
          <a:p>
            <a:pPr lvl="0" rtl="0">
              <a:spcBef>
                <a:spcPts val="0"/>
              </a:spcBef>
              <a:buNone/>
            </a:pPr>
            <a:r>
              <a:rPr lang="en"/>
              <a:t>Joseph Downs: it's a good question...</a:t>
            </a:r>
          </a:p>
          <a:p>
            <a:pPr lvl="0" rtl="0">
              <a:spcBef>
                <a:spcPts val="0"/>
              </a:spcBef>
              <a:buNone/>
            </a:pPr>
            <a:r>
              <a:t/>
            </a:r>
            <a:endParaRPr/>
          </a:p>
          <a:p>
            <a:pPr lvl="0" rtl="0">
              <a:spcBef>
                <a:spcPts val="0"/>
              </a:spcBef>
              <a:buNone/>
            </a:pPr>
            <a:r>
              <a:rPr lang="en"/>
              <a:t>Joseph Downs: there's not another system doing *exactly* what ours is, I thnk</a:t>
            </a:r>
          </a:p>
          <a:p>
            <a:pPr lvl="0" rtl="0">
              <a:spcBef>
                <a:spcPts val="0"/>
              </a:spcBef>
              <a:buNone/>
            </a:pPr>
            <a:r>
              <a:t/>
            </a:r>
            <a:endParaRPr/>
          </a:p>
          <a:p>
            <a:pPr lvl="0" rtl="0">
              <a:spcBef>
                <a:spcPts val="0"/>
              </a:spcBef>
              <a:buNone/>
            </a:pPr>
            <a:r>
              <a:rPr lang="en"/>
              <a:t>Joseph Downs: so we were going to make a hand-crafted baseline model</a:t>
            </a:r>
          </a:p>
          <a:p>
            <a:pPr lvl="0" rtl="0">
              <a:spcBef>
                <a:spcPts val="0"/>
              </a:spcBef>
              <a:buNone/>
            </a:pPr>
            <a:r>
              <a:t/>
            </a:r>
            <a:endParaRPr/>
          </a:p>
          <a:p>
            <a:pPr lvl="0" rtl="0">
              <a:spcBef>
                <a:spcPts val="0"/>
              </a:spcBef>
              <a:buNone/>
            </a:pPr>
            <a:r>
              <a:rPr lang="en"/>
              <a:t>Joseph Downs: like linear regression with hand-crafted features</a:t>
            </a:r>
          </a:p>
          <a:p>
            <a:pPr lvl="0" rtl="0">
              <a:spcBef>
                <a:spcPts val="0"/>
              </a:spcBef>
              <a:buNone/>
            </a:pPr>
            <a:r>
              <a:t/>
            </a:r>
            <a:endParaRPr/>
          </a:p>
          <a:p>
            <a:pPr lvl="0" rtl="0">
              <a:spcBef>
                <a:spcPts val="0"/>
              </a:spcBef>
              <a:buNone/>
            </a:pPr>
            <a:r>
              <a:rPr lang="en"/>
              <a:t>Joseph Downs: I might not even use a stylesheet for the MVP</a:t>
            </a:r>
          </a:p>
          <a:p>
            <a:pPr lvl="0" rtl="0">
              <a:spcBef>
                <a:spcPts val="0"/>
              </a:spcBef>
              <a:buNone/>
            </a:pPr>
            <a:r>
              <a:t/>
            </a:r>
            <a:endParaRPr/>
          </a:p>
          <a:p>
            <a:pPr lvl="0" rtl="0">
              <a:spcBef>
                <a:spcPts val="0"/>
              </a:spcBef>
              <a:buNone/>
            </a:pPr>
            <a:r>
              <a:rPr lang="en"/>
              <a:t>Jason X: I mean, I think it's a balance, between selling your work and actually doing the work</a:t>
            </a:r>
          </a:p>
          <a:p>
            <a:pPr lvl="0" rtl="0">
              <a:spcBef>
                <a:spcPts val="0"/>
              </a:spcBef>
              <a:buNone/>
            </a:pPr>
            <a:r>
              <a:t/>
            </a:r>
            <a:endParaRPr/>
          </a:p>
          <a:p>
            <a:pPr lvl="0" rtl="0">
              <a:spcBef>
                <a:spcPts val="0"/>
              </a:spcBef>
              <a:buNone/>
            </a:pPr>
            <a:r>
              <a:rPr lang="en"/>
              <a:t>Joseph Downs: I think we're talking about one person doing *all the web* and keeping front-end and back-end minimal</a:t>
            </a:r>
          </a:p>
          <a:p>
            <a:pPr lvl="0" rtl="0">
              <a:spcBef>
                <a:spcPts val="0"/>
              </a:spcBef>
              <a:buNone/>
            </a:pPr>
            <a:r>
              <a:t/>
            </a:r>
            <a:endParaRPr/>
          </a:p>
          <a:p>
            <a:pPr lvl="0" rtl="0">
              <a:spcBef>
                <a:spcPts val="0"/>
              </a:spcBef>
              <a:buNone/>
            </a:pPr>
            <a:r>
              <a:rPr lang="en"/>
              <a:t>David Skarbrevik: agreed</a:t>
            </a:r>
          </a:p>
          <a:p>
            <a:pPr lvl="0" rtl="0">
              <a:spcBef>
                <a:spcPts val="0"/>
              </a:spcBef>
              <a:buNone/>
            </a:pPr>
            <a:r>
              <a:t/>
            </a:r>
            <a:endParaRPr/>
          </a:p>
          <a:p>
            <a:pPr lvl="0" rtl="0">
              <a:spcBef>
                <a:spcPts val="0"/>
              </a:spcBef>
              <a:buNone/>
            </a:pPr>
            <a:r>
              <a:rPr lang="en"/>
              <a:t>Joseph Downs: right</a:t>
            </a:r>
          </a:p>
          <a:p>
            <a:pPr lvl="0" rtl="0">
              <a:spcBef>
                <a:spcPts val="0"/>
              </a:spcBef>
              <a:buNone/>
            </a:pPr>
            <a:r>
              <a:t/>
            </a:r>
            <a:endParaRPr/>
          </a:p>
          <a:p>
            <a:pPr lvl="0" rtl="0">
              <a:spcBef>
                <a:spcPts val="0"/>
              </a:spcBef>
              <a:buNone/>
            </a:pPr>
            <a:r>
              <a:rPr lang="en"/>
              <a:t>Joseph Downs: professionalism matters *some*</a:t>
            </a:r>
          </a:p>
          <a:p>
            <a:pPr lvl="0" rtl="0">
              <a:spcBef>
                <a:spcPts val="0"/>
              </a:spcBef>
              <a:buNone/>
            </a:pPr>
            <a:r>
              <a:t/>
            </a:r>
            <a:endParaRPr/>
          </a:p>
          <a:p>
            <a:pPr lvl="0" rtl="0">
              <a:spcBef>
                <a:spcPts val="0"/>
              </a:spcBef>
              <a:buNone/>
            </a:pPr>
            <a:r>
              <a:rPr lang="en"/>
              <a:t>Natarajan Shankar: Joseph, I am curious about your comment "I might not even use a stylesheet for the MVP ". Can you please elaborate on this?</a:t>
            </a:r>
          </a:p>
          <a:p>
            <a:pPr lvl="0" rtl="0">
              <a:spcBef>
                <a:spcPts val="0"/>
              </a:spcBef>
              <a:buNone/>
            </a:pPr>
            <a:r>
              <a:t/>
            </a:r>
            <a:endParaRPr/>
          </a:p>
          <a:p>
            <a:pPr lvl="0" rtl="0">
              <a:spcBef>
                <a:spcPts val="0"/>
              </a:spcBef>
              <a:buNone/>
            </a:pPr>
            <a:r>
              <a:rPr lang="en"/>
              <a:t>Joseph Downs: but we're not expected to be UI designers</a:t>
            </a:r>
          </a:p>
          <a:p>
            <a:pPr lvl="0" rtl="0">
              <a:spcBef>
                <a:spcPts val="0"/>
              </a:spcBef>
              <a:buNone/>
            </a:pPr>
            <a:r>
              <a:t/>
            </a:r>
            <a:endParaRPr/>
          </a:p>
          <a:p>
            <a:pPr lvl="0" rtl="0">
              <a:spcBef>
                <a:spcPts val="0"/>
              </a:spcBef>
              <a:buNone/>
            </a:pPr>
            <a:r>
              <a:rPr lang="en"/>
              <a:t>Joseph Downs: I was referring to a painfully minimal front-end</a:t>
            </a:r>
          </a:p>
          <a:p>
            <a:pPr lvl="0" rtl="0">
              <a:spcBef>
                <a:spcPts val="0"/>
              </a:spcBef>
              <a:buNone/>
            </a:pPr>
            <a:r>
              <a:t/>
            </a:r>
            <a:endParaRPr/>
          </a:p>
          <a:p>
            <a:pPr lvl="0" rtl="0">
              <a:spcBef>
                <a:spcPts val="0"/>
              </a:spcBef>
              <a:buNone/>
            </a:pPr>
            <a:r>
              <a:rPr lang="en"/>
              <a:t>David Skarbrevik: ^ yeah would assume company has ui designers and programmers to help with this in an actual company setting</a:t>
            </a:r>
          </a:p>
          <a:p>
            <a:pPr lvl="0" rtl="0">
              <a:spcBef>
                <a:spcPts val="0"/>
              </a:spcBef>
              <a:buNone/>
            </a:pPr>
            <a:r>
              <a:t/>
            </a:r>
            <a:endParaRPr/>
          </a:p>
          <a:p>
            <a:pPr lvl="0" rtl="0">
              <a:spcBef>
                <a:spcPts val="0"/>
              </a:spcBef>
              <a:buNone/>
            </a:pPr>
            <a:r>
              <a:rPr lang="en"/>
              <a:t>Natarajan Shankar: I see. </a:t>
            </a:r>
          </a:p>
          <a:p>
            <a:pPr lvl="0" rtl="0">
              <a:spcBef>
                <a:spcPts val="0"/>
              </a:spcBef>
              <a:buNone/>
            </a:pPr>
            <a:r>
              <a:t/>
            </a:r>
            <a:endParaRPr/>
          </a:p>
          <a:p>
            <a:pPr lvl="0" rtl="0">
              <a:spcBef>
                <a:spcPts val="0"/>
              </a:spcBef>
              <a:buNone/>
            </a:pPr>
            <a:r>
              <a:rPr lang="en"/>
              <a:t>Joseph Downs: @Shankar, like only black text and white background</a:t>
            </a:r>
          </a:p>
          <a:p>
            <a:pPr lvl="0" rtl="0">
              <a:spcBef>
                <a:spcPts val="0"/>
              </a:spcBef>
              <a:buNone/>
            </a:pPr>
            <a:r>
              <a:t/>
            </a:r>
            <a:endParaRPr/>
          </a:p>
          <a:p>
            <a:pPr lvl="0" rtl="0">
              <a:spcBef>
                <a:spcPts val="0"/>
              </a:spcBef>
              <a:buNone/>
            </a:pPr>
            <a:r>
              <a:rPr lang="en"/>
              <a:t>Joseph Downs: I was half-kidding</a:t>
            </a:r>
          </a:p>
          <a:p>
            <a:pPr lvl="0" rtl="0">
              <a:spcBef>
                <a:spcPts val="0"/>
              </a:spcBef>
              <a:buNone/>
            </a:pPr>
            <a:r>
              <a:t/>
            </a:r>
            <a:endParaRPr/>
          </a:p>
          <a:p>
            <a:pPr lvl="0" rtl="0">
              <a:spcBef>
                <a:spcPts val="0"/>
              </a:spcBef>
              <a:buNone/>
            </a:pPr>
            <a:r>
              <a:rPr lang="en"/>
              <a:t>Natarajan Shankar: Yeah, not get very fancy with D3 and animation and stuff.</a:t>
            </a:r>
          </a:p>
          <a:p>
            <a:pPr lvl="0" rtl="0">
              <a:spcBef>
                <a:spcPts val="0"/>
              </a:spcBef>
              <a:buNone/>
            </a:pPr>
            <a:r>
              <a:t/>
            </a:r>
            <a:endParaRPr/>
          </a:p>
          <a:p>
            <a:pPr lvl="0" rtl="0">
              <a:spcBef>
                <a:spcPts val="0"/>
              </a:spcBef>
              <a:buNone/>
            </a:pPr>
            <a:r>
              <a:rPr lang="en"/>
              <a:t>Sue Yang: Will the final product on website or it's a mobile app?</a:t>
            </a:r>
          </a:p>
          <a:p>
            <a:pPr lvl="0" rtl="0">
              <a:spcBef>
                <a:spcPts val="0"/>
              </a:spcBef>
              <a:buNone/>
            </a:pPr>
            <a:r>
              <a:t/>
            </a:r>
            <a:endParaRPr/>
          </a:p>
          <a:p>
            <a:pPr lvl="0" rtl="0">
              <a:spcBef>
                <a:spcPts val="0"/>
              </a:spcBef>
              <a:buNone/>
            </a:pPr>
            <a:r>
              <a:rPr lang="en"/>
              <a:t>Natarajan Shankar: It'll be browser focused.</a:t>
            </a:r>
          </a:p>
          <a:p>
            <a:pPr lvl="0" rtl="0">
              <a:spcBef>
                <a:spcPts val="0"/>
              </a:spcBef>
              <a:buNone/>
            </a:pPr>
            <a:r>
              <a:t/>
            </a:r>
            <a:endParaRPr/>
          </a:p>
          <a:p>
            <a:pPr lvl="0" rtl="0">
              <a:spcBef>
                <a:spcPts val="0"/>
              </a:spcBef>
              <a:buNone/>
            </a:pPr>
            <a:r>
              <a:rPr lang="en"/>
              <a:t>Roiana Reid: Professors, how will the balance affect grade?</a:t>
            </a:r>
          </a:p>
          <a:p>
            <a:pPr lvl="0" rtl="0">
              <a:spcBef>
                <a:spcPts val="0"/>
              </a:spcBef>
              <a:buNone/>
            </a:pPr>
            <a:r>
              <a:t/>
            </a:r>
            <a:endParaRPr/>
          </a:p>
          <a:p>
            <a:pPr lvl="0" rtl="0">
              <a:spcBef>
                <a:spcPts val="0"/>
              </a:spcBef>
              <a:buNone/>
            </a:pPr>
            <a:r>
              <a:rPr lang="en"/>
              <a:t>Joseph Downs: agile-style: chop features off as though with a chainsaw</a:t>
            </a:r>
          </a:p>
          <a:p>
            <a:pPr lvl="0" rtl="0">
              <a:spcBef>
                <a:spcPts val="0"/>
              </a:spcBef>
              <a:buNone/>
            </a:pPr>
            <a:r>
              <a:t/>
            </a:r>
            <a:endParaRPr/>
          </a:p>
          <a:p>
            <a:pPr lvl="0" rtl="0">
              <a:spcBef>
                <a:spcPts val="0"/>
              </a:spcBef>
              <a:buNone/>
            </a:pPr>
            <a:r>
              <a:rPr lang="en"/>
              <a:t>Joseph Downs: Ramsey using the hand-raise feature of AdobeConnect</a:t>
            </a:r>
          </a:p>
          <a:p>
            <a:pPr lvl="0" rtl="0">
              <a:spcBef>
                <a:spcPts val="0"/>
              </a:spcBef>
              <a:buNone/>
            </a:pPr>
            <a:r>
              <a:t/>
            </a:r>
            <a:endParaRPr/>
          </a:p>
          <a:p>
            <a:pPr lvl="0" rtl="0">
              <a:spcBef>
                <a:spcPts val="0"/>
              </a:spcBef>
              <a:buNone/>
            </a:pPr>
            <a:r>
              <a:rPr lang="en"/>
              <a:t>Joseph Downs: *props*</a:t>
            </a:r>
          </a:p>
          <a:p>
            <a:pPr lvl="0" rtl="0">
              <a:spcBef>
                <a:spcPts val="0"/>
              </a:spcBef>
              <a:buNone/>
            </a:pPr>
            <a:r>
              <a:t/>
            </a:r>
            <a:endParaRPr/>
          </a:p>
          <a:p>
            <a:pPr lvl="0" rtl="0">
              <a:spcBef>
                <a:spcPts val="0"/>
              </a:spcBef>
              <a:buNone/>
            </a:pPr>
            <a:r>
              <a:rPr lang="en"/>
              <a:t>Sarah Kelley: thanks for all the helpful suggestions everyone!</a:t>
            </a:r>
          </a:p>
          <a:p>
            <a:pPr lvl="0" rtl="0">
              <a:spcBef>
                <a:spcPts val="0"/>
              </a:spcBef>
              <a:buNone/>
            </a:pPr>
            <a:r>
              <a:t/>
            </a:r>
            <a:endParaRPr/>
          </a:p>
          <a:p>
            <a:pPr lvl="0" rtl="0">
              <a:spcBef>
                <a:spcPts val="0"/>
              </a:spcBef>
              <a:buNone/>
            </a:pPr>
            <a:r>
              <a:rPr lang="en"/>
              <a:t>Coco Krumme: thank you to the group, great way to kick-off the workshops for this semester!</a:t>
            </a:r>
          </a:p>
          <a:p>
            <a:pPr lvl="0" rtl="0">
              <a:spcBef>
                <a:spcPts val="0"/>
              </a:spcBef>
              <a:buNone/>
            </a:pPr>
            <a:r>
              <a:t/>
            </a:r>
            <a:endParaRPr/>
          </a:p>
          <a:p>
            <a:pPr lvl="0" rt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wrap="square" tIns="91425"/>
          <a:lstStyle>
            <a:lvl1pPr lvl="0" algn="ctr">
              <a:spcBef>
                <a:spcPts val="0"/>
              </a:spcBef>
              <a:buClr>
                <a:schemeClr val="lt1"/>
              </a:buClr>
              <a:buSzPts val="1800"/>
              <a:buChar char="●"/>
              <a:defRPr>
                <a:solidFill>
                  <a:schemeClr val="lt1"/>
                </a:solidFill>
              </a:defRPr>
            </a:lvl1pPr>
            <a:lvl2pPr lvl="1" algn="ctr">
              <a:spcBef>
                <a:spcPts val="0"/>
              </a:spcBef>
              <a:buClr>
                <a:schemeClr val="lt1"/>
              </a:buClr>
              <a:buSzPts val="1400"/>
              <a:buChar char="○"/>
              <a:defRPr>
                <a:solidFill>
                  <a:schemeClr val="lt1"/>
                </a:solidFill>
              </a:defRPr>
            </a:lvl2pPr>
            <a:lvl3pPr lvl="2" algn="ctr">
              <a:spcBef>
                <a:spcPts val="0"/>
              </a:spcBef>
              <a:buClr>
                <a:schemeClr val="lt1"/>
              </a:buClr>
              <a:buSzPts val="1400"/>
              <a:buChar char="■"/>
              <a:defRPr>
                <a:solidFill>
                  <a:schemeClr val="lt1"/>
                </a:solidFill>
              </a:defRPr>
            </a:lvl3pPr>
            <a:lvl4pPr lvl="3" algn="ctr">
              <a:spcBef>
                <a:spcPts val="0"/>
              </a:spcBef>
              <a:buClr>
                <a:schemeClr val="lt1"/>
              </a:buClr>
              <a:buSzPts val="1400"/>
              <a:buChar char="●"/>
              <a:defRPr>
                <a:solidFill>
                  <a:schemeClr val="lt1"/>
                </a:solidFill>
              </a:defRPr>
            </a:lvl4pPr>
            <a:lvl5pPr lvl="4" algn="ctr">
              <a:spcBef>
                <a:spcPts val="0"/>
              </a:spcBef>
              <a:buClr>
                <a:schemeClr val="lt1"/>
              </a:buClr>
              <a:buSzPts val="1400"/>
              <a:buChar char="○"/>
              <a:defRPr>
                <a:solidFill>
                  <a:schemeClr val="lt1"/>
                </a:solidFill>
              </a:defRPr>
            </a:lvl5pPr>
            <a:lvl6pPr lvl="5" algn="ctr">
              <a:spcBef>
                <a:spcPts val="0"/>
              </a:spcBef>
              <a:buClr>
                <a:schemeClr val="lt1"/>
              </a:buClr>
              <a:buSzPts val="1400"/>
              <a:buChar char="■"/>
              <a:defRPr>
                <a:solidFill>
                  <a:schemeClr val="lt1"/>
                </a:solidFill>
              </a:defRPr>
            </a:lvl6pPr>
            <a:lvl7pPr lvl="6" algn="ctr">
              <a:spcBef>
                <a:spcPts val="0"/>
              </a:spcBef>
              <a:buClr>
                <a:schemeClr val="lt1"/>
              </a:buClr>
              <a:buSzPts val="1400"/>
              <a:buChar char="●"/>
              <a:defRPr>
                <a:solidFill>
                  <a:schemeClr val="lt1"/>
                </a:solidFill>
              </a:defRPr>
            </a:lvl7pPr>
            <a:lvl8pPr lvl="7" algn="ctr">
              <a:spcBef>
                <a:spcPts val="0"/>
              </a:spcBef>
              <a:buClr>
                <a:schemeClr val="lt1"/>
              </a:buClr>
              <a:buSzPts val="1400"/>
              <a:buChar char="○"/>
              <a:defRPr>
                <a:solidFill>
                  <a:schemeClr val="lt1"/>
                </a:solidFill>
              </a:defRPr>
            </a:lvl8pPr>
            <a:lvl9pPr lvl="8" algn="ctr">
              <a:spcBef>
                <a:spcPts val="0"/>
              </a:spcBef>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wrap="square" tIns="91425"/>
          <a:lstStyle>
            <a:lvl1pPr lvl="0">
              <a:spcBef>
                <a:spcPts val="0"/>
              </a:spcBef>
              <a:buClr>
                <a:schemeClr val="lt1"/>
              </a:buClr>
              <a:buSzPts val="4200"/>
              <a:buNone/>
              <a:defRPr sz="4200">
                <a:solidFill>
                  <a:schemeClr val="lt1"/>
                </a:solidFill>
              </a:defRPr>
            </a:lvl1pPr>
            <a:lvl2pPr lvl="1">
              <a:spcBef>
                <a:spcPts val="0"/>
              </a:spcBef>
              <a:buClr>
                <a:schemeClr val="lt1"/>
              </a:buClr>
              <a:buSzPts val="4200"/>
              <a:buNone/>
              <a:defRPr sz="4200">
                <a:solidFill>
                  <a:schemeClr val="lt1"/>
                </a:solidFill>
              </a:defRPr>
            </a:lvl2pPr>
            <a:lvl3pPr lvl="2">
              <a:spcBef>
                <a:spcPts val="0"/>
              </a:spcBef>
              <a:buClr>
                <a:schemeClr val="lt1"/>
              </a:buClr>
              <a:buSzPts val="4200"/>
              <a:buNone/>
              <a:defRPr sz="4200">
                <a:solidFill>
                  <a:schemeClr val="lt1"/>
                </a:solidFill>
              </a:defRPr>
            </a:lvl3pPr>
            <a:lvl4pPr lvl="3">
              <a:spcBef>
                <a:spcPts val="0"/>
              </a:spcBef>
              <a:buClr>
                <a:schemeClr val="lt1"/>
              </a:buClr>
              <a:buSzPts val="4200"/>
              <a:buNone/>
              <a:defRPr sz="4200">
                <a:solidFill>
                  <a:schemeClr val="lt1"/>
                </a:solidFill>
              </a:defRPr>
            </a:lvl4pPr>
            <a:lvl5pPr lvl="4">
              <a:spcBef>
                <a:spcPts val="0"/>
              </a:spcBef>
              <a:buClr>
                <a:schemeClr val="lt1"/>
              </a:buClr>
              <a:buSzPts val="4200"/>
              <a:buNone/>
              <a:defRPr sz="4200">
                <a:solidFill>
                  <a:schemeClr val="lt1"/>
                </a:solidFill>
              </a:defRPr>
            </a:lvl5pPr>
            <a:lvl6pPr lvl="5">
              <a:spcBef>
                <a:spcPts val="0"/>
              </a:spcBef>
              <a:buClr>
                <a:schemeClr val="lt1"/>
              </a:buClr>
              <a:buSzPts val="4200"/>
              <a:buNone/>
              <a:defRPr sz="4200">
                <a:solidFill>
                  <a:schemeClr val="lt1"/>
                </a:solidFill>
              </a:defRPr>
            </a:lvl6pPr>
            <a:lvl7pPr lvl="6">
              <a:spcBef>
                <a:spcPts val="0"/>
              </a:spcBef>
              <a:buClr>
                <a:schemeClr val="lt1"/>
              </a:buClr>
              <a:buSzPts val="4200"/>
              <a:buNone/>
              <a:defRPr sz="4200">
                <a:solidFill>
                  <a:schemeClr val="lt1"/>
                </a:solidFill>
              </a:defRPr>
            </a:lvl7pPr>
            <a:lvl8pPr lvl="7">
              <a:spcBef>
                <a:spcPts val="0"/>
              </a:spcBef>
              <a:buClr>
                <a:schemeClr val="lt1"/>
              </a:buClr>
              <a:buSzPts val="4200"/>
              <a:buNone/>
              <a:defRPr sz="4200">
                <a:solidFill>
                  <a:schemeClr val="lt1"/>
                </a:solidFill>
              </a:defRPr>
            </a:lvl8pPr>
            <a:lvl9pPr lvl="8">
              <a:spcBef>
                <a:spcPts val="0"/>
              </a:spcBef>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wrap="square" tIns="91425"/>
          <a:lstStyle>
            <a:lvl1pPr lvl="0">
              <a:spcBef>
                <a:spcPts val="0"/>
              </a:spcBef>
              <a:buSzPts val="3000"/>
              <a:buNone/>
              <a:defRPr/>
            </a:lvl1pPr>
            <a:lvl2pPr lvl="1">
              <a:spcBef>
                <a:spcPts val="0"/>
              </a:spcBef>
              <a:buSzPts val="3000"/>
              <a:buNone/>
              <a:defRPr/>
            </a:lvl2pPr>
            <a:lvl3pPr lvl="2">
              <a:spcBef>
                <a:spcPts val="0"/>
              </a:spcBef>
              <a:buSzPts val="3000"/>
              <a:buNone/>
              <a:defRPr/>
            </a:lvl3pPr>
            <a:lvl4pPr lvl="3">
              <a:spcBef>
                <a:spcPts val="0"/>
              </a:spcBef>
              <a:buSzPts val="3000"/>
              <a:buNone/>
              <a:defRPr/>
            </a:lvl4pPr>
            <a:lvl5pPr lvl="4">
              <a:spcBef>
                <a:spcPts val="0"/>
              </a:spcBef>
              <a:buSzPts val="3000"/>
              <a:buNone/>
              <a:defRPr/>
            </a:lvl5pPr>
            <a:lvl6pPr lvl="5">
              <a:spcBef>
                <a:spcPts val="0"/>
              </a:spcBef>
              <a:buSzPts val="3000"/>
              <a:buNone/>
              <a:defRPr/>
            </a:lvl6pPr>
            <a:lvl7pPr lvl="6">
              <a:spcBef>
                <a:spcPts val="0"/>
              </a:spcBef>
              <a:buSzPts val="3000"/>
              <a:buNone/>
              <a:defRPr/>
            </a:lvl7pPr>
            <a:lvl8pPr lvl="7">
              <a:spcBef>
                <a:spcPts val="0"/>
              </a:spcBef>
              <a:buSzPts val="3000"/>
              <a:buNone/>
              <a:defRPr/>
            </a:lvl8pPr>
            <a:lvl9pPr lvl="8">
              <a:spcBef>
                <a:spcPts val="0"/>
              </a:spcBef>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4800"/>
              <a:buNone/>
              <a:defRPr sz="4800">
                <a:solidFill>
                  <a:schemeClr val="lt1"/>
                </a:solidFill>
              </a:defRPr>
            </a:lvl1pPr>
            <a:lvl2pPr lvl="1">
              <a:spcBef>
                <a:spcPts val="0"/>
              </a:spcBef>
              <a:buClr>
                <a:schemeClr val="lt1"/>
              </a:buClr>
              <a:buSzPts val="4800"/>
              <a:buNone/>
              <a:defRPr sz="4800">
                <a:solidFill>
                  <a:schemeClr val="lt1"/>
                </a:solidFill>
              </a:defRPr>
            </a:lvl2pPr>
            <a:lvl3pPr lvl="2">
              <a:spcBef>
                <a:spcPts val="0"/>
              </a:spcBef>
              <a:buClr>
                <a:schemeClr val="lt1"/>
              </a:buClr>
              <a:buSzPts val="4800"/>
              <a:buNone/>
              <a:defRPr sz="4800">
                <a:solidFill>
                  <a:schemeClr val="lt1"/>
                </a:solidFill>
              </a:defRPr>
            </a:lvl3pPr>
            <a:lvl4pPr lvl="3">
              <a:spcBef>
                <a:spcPts val="0"/>
              </a:spcBef>
              <a:buClr>
                <a:schemeClr val="lt1"/>
              </a:buClr>
              <a:buSzPts val="4800"/>
              <a:buNone/>
              <a:defRPr sz="4800">
                <a:solidFill>
                  <a:schemeClr val="lt1"/>
                </a:solidFill>
              </a:defRPr>
            </a:lvl4pPr>
            <a:lvl5pPr lvl="4">
              <a:spcBef>
                <a:spcPts val="0"/>
              </a:spcBef>
              <a:buClr>
                <a:schemeClr val="lt1"/>
              </a:buClr>
              <a:buSzPts val="4800"/>
              <a:buNone/>
              <a:defRPr sz="4800">
                <a:solidFill>
                  <a:schemeClr val="lt1"/>
                </a:solidFill>
              </a:defRPr>
            </a:lvl5pPr>
            <a:lvl6pPr lvl="5">
              <a:spcBef>
                <a:spcPts val="0"/>
              </a:spcBef>
              <a:buClr>
                <a:schemeClr val="lt1"/>
              </a:buClr>
              <a:buSzPts val="4800"/>
              <a:buNone/>
              <a:defRPr sz="4800">
                <a:solidFill>
                  <a:schemeClr val="lt1"/>
                </a:solidFill>
              </a:defRPr>
            </a:lvl6pPr>
            <a:lvl7pPr lvl="6">
              <a:spcBef>
                <a:spcPts val="0"/>
              </a:spcBef>
              <a:buClr>
                <a:schemeClr val="lt1"/>
              </a:buClr>
              <a:buSzPts val="4800"/>
              <a:buNone/>
              <a:defRPr sz="4800">
                <a:solidFill>
                  <a:schemeClr val="lt1"/>
                </a:solidFill>
              </a:defRPr>
            </a:lvl7pPr>
            <a:lvl8pPr lvl="7">
              <a:spcBef>
                <a:spcPts val="0"/>
              </a:spcBef>
              <a:buClr>
                <a:schemeClr val="lt1"/>
              </a:buClr>
              <a:buSzPts val="4800"/>
              <a:buNone/>
              <a:defRPr sz="4800">
                <a:solidFill>
                  <a:schemeClr val="lt1"/>
                </a:solidFill>
              </a:defRPr>
            </a:lvl8pPr>
            <a:lvl9pPr lvl="8">
              <a:spcBef>
                <a:spcPts val="0"/>
              </a:spcBef>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wrap="square" tIns="91425"/>
          <a:lstStyle>
            <a:lvl1pPr lvl="0">
              <a:spcBef>
                <a:spcPts val="0"/>
              </a:spcBef>
              <a:buClr>
                <a:schemeClr val="dk1"/>
              </a:buClr>
              <a:buSzPts val="3000"/>
              <a:buFont typeface="Roboto"/>
              <a:buNone/>
              <a:defRPr sz="3000">
                <a:solidFill>
                  <a:schemeClr val="dk1"/>
                </a:solidFill>
                <a:latin typeface="Roboto"/>
                <a:ea typeface="Roboto"/>
                <a:cs typeface="Roboto"/>
                <a:sym typeface="Roboto"/>
              </a:defRPr>
            </a:lvl1pPr>
            <a:lvl2pPr lvl="1">
              <a:spcBef>
                <a:spcPts val="0"/>
              </a:spcBef>
              <a:buClr>
                <a:schemeClr val="dk1"/>
              </a:buClr>
              <a:buSzPts val="3000"/>
              <a:buFont typeface="Roboto"/>
              <a:buNone/>
              <a:defRPr sz="3000">
                <a:solidFill>
                  <a:schemeClr val="dk1"/>
                </a:solidFill>
                <a:latin typeface="Roboto"/>
                <a:ea typeface="Roboto"/>
                <a:cs typeface="Roboto"/>
                <a:sym typeface="Roboto"/>
              </a:defRPr>
            </a:lvl2pPr>
            <a:lvl3pPr lvl="2">
              <a:spcBef>
                <a:spcPts val="0"/>
              </a:spcBef>
              <a:buClr>
                <a:schemeClr val="dk1"/>
              </a:buClr>
              <a:buSzPts val="3000"/>
              <a:buFont typeface="Roboto"/>
              <a:buNone/>
              <a:defRPr sz="3000">
                <a:solidFill>
                  <a:schemeClr val="dk1"/>
                </a:solidFill>
                <a:latin typeface="Roboto"/>
                <a:ea typeface="Roboto"/>
                <a:cs typeface="Roboto"/>
                <a:sym typeface="Roboto"/>
              </a:defRPr>
            </a:lvl3pPr>
            <a:lvl4pPr lvl="3">
              <a:spcBef>
                <a:spcPts val="0"/>
              </a:spcBef>
              <a:buClr>
                <a:schemeClr val="dk1"/>
              </a:buClr>
              <a:buSzPts val="3000"/>
              <a:buFont typeface="Roboto"/>
              <a:buNone/>
              <a:defRPr sz="3000">
                <a:solidFill>
                  <a:schemeClr val="dk1"/>
                </a:solidFill>
                <a:latin typeface="Roboto"/>
                <a:ea typeface="Roboto"/>
                <a:cs typeface="Roboto"/>
                <a:sym typeface="Roboto"/>
              </a:defRPr>
            </a:lvl4pPr>
            <a:lvl5pPr lvl="4">
              <a:spcBef>
                <a:spcPts val="0"/>
              </a:spcBef>
              <a:buClr>
                <a:schemeClr val="dk1"/>
              </a:buClr>
              <a:buSzPts val="3000"/>
              <a:buFont typeface="Roboto"/>
              <a:buNone/>
              <a:defRPr sz="3000">
                <a:solidFill>
                  <a:schemeClr val="dk1"/>
                </a:solidFill>
                <a:latin typeface="Roboto"/>
                <a:ea typeface="Roboto"/>
                <a:cs typeface="Roboto"/>
                <a:sym typeface="Roboto"/>
              </a:defRPr>
            </a:lvl5pPr>
            <a:lvl6pPr lvl="5">
              <a:spcBef>
                <a:spcPts val="0"/>
              </a:spcBef>
              <a:buClr>
                <a:schemeClr val="dk1"/>
              </a:buClr>
              <a:buSzPts val="3000"/>
              <a:buFont typeface="Roboto"/>
              <a:buNone/>
              <a:defRPr sz="3000">
                <a:solidFill>
                  <a:schemeClr val="dk1"/>
                </a:solidFill>
                <a:latin typeface="Roboto"/>
                <a:ea typeface="Roboto"/>
                <a:cs typeface="Roboto"/>
                <a:sym typeface="Roboto"/>
              </a:defRPr>
            </a:lvl6pPr>
            <a:lvl7pPr lvl="6">
              <a:spcBef>
                <a:spcPts val="0"/>
              </a:spcBef>
              <a:buClr>
                <a:schemeClr val="dk1"/>
              </a:buClr>
              <a:buSzPts val="3000"/>
              <a:buFont typeface="Roboto"/>
              <a:buNone/>
              <a:defRPr sz="3000">
                <a:solidFill>
                  <a:schemeClr val="dk1"/>
                </a:solidFill>
                <a:latin typeface="Roboto"/>
                <a:ea typeface="Roboto"/>
                <a:cs typeface="Roboto"/>
                <a:sym typeface="Roboto"/>
              </a:defRPr>
            </a:lvl7pPr>
            <a:lvl8pPr lvl="7">
              <a:spcBef>
                <a:spcPts val="0"/>
              </a:spcBef>
              <a:buClr>
                <a:schemeClr val="dk1"/>
              </a:buClr>
              <a:buSzPts val="3000"/>
              <a:buFont typeface="Roboto"/>
              <a:buNone/>
              <a:defRPr sz="3000">
                <a:solidFill>
                  <a:schemeClr val="dk1"/>
                </a:solidFill>
                <a:latin typeface="Roboto"/>
                <a:ea typeface="Roboto"/>
                <a:cs typeface="Roboto"/>
                <a:sym typeface="Roboto"/>
              </a:defRPr>
            </a:lvl8pPr>
            <a:lvl9pPr lvl="8">
              <a:spcBef>
                <a:spcPts val="0"/>
              </a:spcBef>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wrap="square" tIns="91425">
            <a:noAutofit/>
          </a:bodyPr>
          <a:lstStyle/>
          <a:p>
            <a:pPr lvl="0">
              <a:spcBef>
                <a:spcPts val="0"/>
              </a:spcBef>
              <a:buNone/>
            </a:pPr>
            <a:r>
              <a:rPr lang="en"/>
              <a:t>Project management </a:t>
            </a:r>
            <a:r>
              <a:rPr lang="en"/>
              <a:t>Workshop</a:t>
            </a:r>
          </a:p>
        </p:txBody>
      </p:sp>
      <p:sp>
        <p:nvSpPr>
          <p:cNvPr id="86" name="Shape 86"/>
          <p:cNvSpPr txBox="1"/>
          <p:nvPr>
            <p:ph idx="1" type="subTitle"/>
          </p:nvPr>
        </p:nvSpPr>
        <p:spPr>
          <a:xfrm>
            <a:off x="598088" y="2715913"/>
            <a:ext cx="8222100" cy="432900"/>
          </a:xfrm>
          <a:prstGeom prst="rect">
            <a:avLst/>
          </a:prstGeom>
        </p:spPr>
        <p:txBody>
          <a:bodyPr anchorCtr="0" anchor="t" bIns="91425" lIns="91425" rIns="91425" wrap="square" tIns="91425">
            <a:noAutofit/>
          </a:bodyPr>
          <a:lstStyle/>
          <a:p>
            <a:pPr lvl="0">
              <a:spcBef>
                <a:spcPts val="0"/>
              </a:spcBef>
              <a:buNone/>
            </a:pPr>
            <a:r>
              <a:rPr lang="en"/>
              <a:t>Sarah Kelly, Thong Bui,  Natarajan Shankar, Zhongqiao Jin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Summary of stock portfolio project</a:t>
            </a:r>
          </a:p>
        </p:txBody>
      </p:sp>
      <p:sp>
        <p:nvSpPr>
          <p:cNvPr id="92" name="Shape 92"/>
          <p:cNvSpPr txBox="1"/>
          <p:nvPr>
            <p:ph idx="1" type="body"/>
          </p:nvPr>
        </p:nvSpPr>
        <p:spPr>
          <a:xfrm>
            <a:off x="311700" y="1206775"/>
            <a:ext cx="8520600" cy="33621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000000"/>
                </a:solidFill>
                <a:latin typeface="Arial"/>
                <a:ea typeface="Arial"/>
                <a:cs typeface="Arial"/>
                <a:sym typeface="Arial"/>
              </a:rPr>
              <a:t>If I want my $10k to grow 10% for the next 2 months, what stock portfolio should be like? </a:t>
            </a:r>
          </a:p>
          <a:p>
            <a:pPr indent="-342900" lvl="0" marL="457200" rtl="0">
              <a:spcBef>
                <a:spcPts val="0"/>
              </a:spcBef>
              <a:spcAft>
                <a:spcPts val="0"/>
              </a:spcAft>
              <a:buSzPts val="1800"/>
              <a:buChar char="-"/>
            </a:pPr>
            <a:r>
              <a:rPr lang="en"/>
              <a:t>Input data: </a:t>
            </a:r>
          </a:p>
          <a:p>
            <a:pPr indent="-317500" lvl="1" marL="914400" rtl="0">
              <a:spcBef>
                <a:spcPts val="0"/>
              </a:spcBef>
              <a:spcAft>
                <a:spcPts val="0"/>
              </a:spcAft>
              <a:buSzPts val="1400"/>
              <a:buChar char="-"/>
            </a:pPr>
            <a:r>
              <a:rPr lang="en">
                <a:solidFill>
                  <a:srgbClr val="000000"/>
                </a:solidFill>
              </a:rPr>
              <a:t>Invested amount ($10), duration (2 months), desired percentage growth (10%), risk tolerance</a:t>
            </a:r>
          </a:p>
          <a:p>
            <a:pPr indent="-317500" lvl="1" marL="914400" rtl="0">
              <a:spcBef>
                <a:spcPts val="0"/>
              </a:spcBef>
              <a:spcAft>
                <a:spcPts val="0"/>
              </a:spcAft>
              <a:buSzPts val="1400"/>
              <a:buChar char="-"/>
            </a:pPr>
            <a:r>
              <a:rPr lang="en">
                <a:solidFill>
                  <a:srgbClr val="000000"/>
                </a:solidFill>
              </a:rPr>
              <a:t>Pool of preferred stocks to be picked from</a:t>
            </a:r>
          </a:p>
          <a:p>
            <a:pPr indent="-317500" lvl="1" marL="914400" rtl="0">
              <a:spcBef>
                <a:spcPts val="0"/>
              </a:spcBef>
              <a:spcAft>
                <a:spcPts val="0"/>
              </a:spcAft>
              <a:buClr>
                <a:srgbClr val="000000"/>
              </a:buClr>
              <a:buSzPts val="1400"/>
              <a:buChar char="-"/>
            </a:pPr>
            <a:r>
              <a:rPr lang="en">
                <a:solidFill>
                  <a:srgbClr val="000000"/>
                </a:solidFill>
              </a:rPr>
              <a:t>Apply ML and NLP using:</a:t>
            </a:r>
          </a:p>
          <a:p>
            <a:pPr indent="-317500" lvl="2" marL="1371600" rtl="0">
              <a:spcBef>
                <a:spcPts val="0"/>
              </a:spcBef>
              <a:spcAft>
                <a:spcPts val="0"/>
              </a:spcAft>
              <a:buClr>
                <a:srgbClr val="000000"/>
              </a:buClr>
              <a:buSzPts val="1400"/>
              <a:buChar char="-"/>
            </a:pPr>
            <a:r>
              <a:rPr lang="en"/>
              <a:t>Historical stock price and other financial data (PE ratios, dividends, revenues, etc.)</a:t>
            </a:r>
          </a:p>
          <a:p>
            <a:pPr indent="-317500" lvl="2" marL="1371600" rtl="0">
              <a:spcBef>
                <a:spcPts val="0"/>
              </a:spcBef>
              <a:spcAft>
                <a:spcPts val="0"/>
              </a:spcAft>
              <a:buSzPts val="1400"/>
              <a:buChar char="-"/>
            </a:pPr>
            <a:r>
              <a:rPr lang="en"/>
              <a:t>Historical related news and twitter</a:t>
            </a:r>
          </a:p>
          <a:p>
            <a:pPr indent="-342900" lvl="0" marL="457200" rtl="0">
              <a:spcBef>
                <a:spcPts val="0"/>
              </a:spcBef>
              <a:spcAft>
                <a:spcPts val="0"/>
              </a:spcAft>
              <a:buSzPts val="1800"/>
              <a:buChar char="-"/>
            </a:pPr>
            <a:r>
              <a:rPr lang="en"/>
              <a:t>Output: </a:t>
            </a:r>
          </a:p>
          <a:p>
            <a:pPr indent="-317500" lvl="1" marL="914400" rtl="0">
              <a:spcBef>
                <a:spcPts val="0"/>
              </a:spcBef>
              <a:spcAft>
                <a:spcPts val="0"/>
              </a:spcAft>
              <a:buSzPts val="1400"/>
              <a:buChar char="-"/>
            </a:pPr>
            <a:r>
              <a:rPr lang="en"/>
              <a:t>list of recommended stocks</a:t>
            </a:r>
          </a:p>
          <a:p>
            <a:pPr indent="-317500" lvl="1" marL="914400" rtl="0">
              <a:spcBef>
                <a:spcPts val="0"/>
              </a:spcBef>
              <a:buSzPts val="1400"/>
              <a:buChar char="-"/>
            </a:pPr>
            <a:r>
              <a:rPr lang="en"/>
              <a:t>their percentage allocations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245300"/>
            <a:ext cx="8520600" cy="772500"/>
          </a:xfrm>
          <a:prstGeom prst="rect">
            <a:avLst/>
          </a:prstGeom>
        </p:spPr>
        <p:txBody>
          <a:bodyPr anchorCtr="0" anchor="t" bIns="91425" lIns="91425" rIns="91425" wrap="square" tIns="91425">
            <a:noAutofit/>
          </a:bodyPr>
          <a:lstStyle/>
          <a:p>
            <a:pPr lvl="0">
              <a:spcBef>
                <a:spcPts val="0"/>
              </a:spcBef>
              <a:buNone/>
            </a:pPr>
            <a:r>
              <a:rPr lang="en"/>
              <a:t>Scope</a:t>
            </a:r>
          </a:p>
        </p:txBody>
      </p:sp>
      <p:sp>
        <p:nvSpPr>
          <p:cNvPr id="98" name="Shape 98"/>
          <p:cNvSpPr txBox="1"/>
          <p:nvPr>
            <p:ph idx="1" type="body"/>
          </p:nvPr>
        </p:nvSpPr>
        <p:spPr>
          <a:xfrm>
            <a:off x="311700" y="926675"/>
            <a:ext cx="8520600" cy="36423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a:t>12/12 due date + team resource</a:t>
            </a:r>
          </a:p>
          <a:p>
            <a:pPr indent="-342900" lvl="0" marL="457200" rtl="0">
              <a:spcBef>
                <a:spcPts val="0"/>
              </a:spcBef>
              <a:spcAft>
                <a:spcPts val="0"/>
              </a:spcAft>
              <a:buSzPts val="1800"/>
              <a:buChar char="-"/>
            </a:pPr>
            <a:r>
              <a:rPr lang="en"/>
              <a:t>Dataset: since 2000</a:t>
            </a:r>
          </a:p>
          <a:p>
            <a:pPr indent="-317500" lvl="1" marL="914400" rtl="0">
              <a:spcBef>
                <a:spcPts val="0"/>
              </a:spcBef>
              <a:spcAft>
                <a:spcPts val="0"/>
              </a:spcAft>
              <a:buSzPts val="1400"/>
              <a:buChar char="-"/>
            </a:pPr>
            <a:r>
              <a:rPr lang="en"/>
              <a:t>Historical (daily) data for stock prices</a:t>
            </a:r>
          </a:p>
          <a:p>
            <a:pPr indent="-317500" lvl="1" marL="914400" rtl="0">
              <a:spcBef>
                <a:spcPts val="0"/>
              </a:spcBef>
              <a:spcAft>
                <a:spcPts val="0"/>
              </a:spcAft>
              <a:buSzPts val="1400"/>
              <a:buChar char="-"/>
            </a:pPr>
            <a:r>
              <a:rPr lang="en"/>
              <a:t>Other h</a:t>
            </a:r>
            <a:r>
              <a:rPr lang="en"/>
              <a:t>istorical financial data (quarterly): </a:t>
            </a:r>
            <a:r>
              <a:rPr lang="en"/>
              <a:t>PE ratios, dividends, revenues, etc.</a:t>
            </a:r>
          </a:p>
          <a:p>
            <a:pPr indent="-317500" lvl="1" marL="914400" rtl="0">
              <a:spcBef>
                <a:spcPts val="0"/>
              </a:spcBef>
              <a:spcAft>
                <a:spcPts val="0"/>
              </a:spcAft>
              <a:buSzPts val="1400"/>
              <a:buChar char="-"/>
            </a:pPr>
            <a:r>
              <a:rPr lang="en"/>
              <a:t>Historical news</a:t>
            </a:r>
          </a:p>
          <a:p>
            <a:pPr indent="-317500" lvl="1" marL="914400" rtl="0">
              <a:spcBef>
                <a:spcPts val="0"/>
              </a:spcBef>
              <a:spcAft>
                <a:spcPts val="0"/>
              </a:spcAft>
              <a:buSzPts val="1400"/>
              <a:buChar char="-"/>
            </a:pPr>
            <a:r>
              <a:rPr lang="en"/>
              <a:t>Twitter data: too much noise?</a:t>
            </a:r>
          </a:p>
          <a:p>
            <a:pPr indent="-342900" lvl="0" marL="457200" rtl="0">
              <a:spcBef>
                <a:spcPts val="0"/>
              </a:spcBef>
              <a:spcAft>
                <a:spcPts val="0"/>
              </a:spcAft>
              <a:buSzPts val="1800"/>
              <a:buChar char="-"/>
            </a:pPr>
            <a:r>
              <a:rPr lang="en"/>
              <a:t>ML Models</a:t>
            </a:r>
          </a:p>
          <a:p>
            <a:pPr indent="-317500" lvl="1" marL="914400" rtl="0">
              <a:spcBef>
                <a:spcPts val="0"/>
              </a:spcBef>
              <a:spcAft>
                <a:spcPts val="0"/>
              </a:spcAft>
              <a:buSzPts val="1400"/>
              <a:buChar char="-"/>
            </a:pPr>
            <a:r>
              <a:rPr lang="en"/>
              <a:t>Parameters: stock price, PE ratios, dividends, revenues, etc.</a:t>
            </a:r>
          </a:p>
          <a:p>
            <a:pPr indent="-317500" lvl="1" marL="914400" rtl="0">
              <a:spcBef>
                <a:spcPts val="0"/>
              </a:spcBef>
              <a:spcAft>
                <a:spcPts val="0"/>
              </a:spcAft>
              <a:buSzPts val="1400"/>
              <a:buChar char="-"/>
            </a:pPr>
            <a:r>
              <a:rPr lang="en"/>
              <a:t>Use NLP to analyze news and create additional parameters for ML </a:t>
            </a:r>
          </a:p>
          <a:p>
            <a:pPr indent="-317500" lvl="1" marL="914400" rtl="0">
              <a:spcBef>
                <a:spcPts val="0"/>
              </a:spcBef>
              <a:spcAft>
                <a:spcPts val="0"/>
              </a:spcAft>
              <a:buSzPts val="1400"/>
              <a:buChar char="-"/>
            </a:pPr>
            <a:r>
              <a:rPr lang="en"/>
              <a:t>Baseline and Main</a:t>
            </a:r>
          </a:p>
          <a:p>
            <a:pPr indent="-342900" lvl="0" marL="457200" rtl="0">
              <a:spcBef>
                <a:spcPts val="0"/>
              </a:spcBef>
              <a:spcAft>
                <a:spcPts val="0"/>
              </a:spcAft>
              <a:buSzPts val="1800"/>
              <a:buChar char="-"/>
            </a:pPr>
            <a:r>
              <a:rPr lang="en"/>
              <a:t>UI: keep it simple</a:t>
            </a:r>
          </a:p>
          <a:p>
            <a:pPr indent="-317500" lvl="1" marL="914400" rtl="0">
              <a:spcBef>
                <a:spcPts val="0"/>
              </a:spcBef>
              <a:spcAft>
                <a:spcPts val="0"/>
              </a:spcAft>
              <a:buSzPts val="1400"/>
              <a:buChar char="-"/>
            </a:pPr>
            <a:r>
              <a:rPr lang="en"/>
              <a:t>Input: user requirement/goals</a:t>
            </a:r>
          </a:p>
          <a:p>
            <a:pPr indent="-317500" lvl="1" marL="914400" rtl="0">
              <a:spcBef>
                <a:spcPts val="0"/>
              </a:spcBef>
              <a:buSzPts val="1400"/>
              <a:buChar char="-"/>
            </a:pPr>
            <a:r>
              <a:rPr lang="en"/>
              <a:t>Output: recommend stock portfolio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Schedule	</a:t>
            </a:r>
          </a:p>
        </p:txBody>
      </p:sp>
      <p:sp>
        <p:nvSpPr>
          <p:cNvPr id="104" name="Shape 104"/>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Tied to scope</a:t>
            </a:r>
          </a:p>
          <a:p>
            <a:pPr indent="-342900" lvl="0" marL="457200" rtl="0">
              <a:spcBef>
                <a:spcPts val="0"/>
              </a:spcBef>
              <a:spcAft>
                <a:spcPts val="0"/>
              </a:spcAft>
              <a:buSzPts val="1800"/>
              <a:buChar char="-"/>
            </a:pPr>
            <a:r>
              <a:rPr lang="en"/>
              <a:t>Considerations when building on an Agile/</a:t>
            </a:r>
            <a:r>
              <a:rPr lang="en"/>
              <a:t>iterative</a:t>
            </a:r>
            <a:r>
              <a:rPr lang="en"/>
              <a:t> framework</a:t>
            </a:r>
          </a:p>
          <a:p>
            <a:pPr indent="-317500" lvl="1" marL="914400" rtl="0">
              <a:spcBef>
                <a:spcPts val="0"/>
              </a:spcBef>
              <a:spcAft>
                <a:spcPts val="0"/>
              </a:spcAft>
              <a:buSzPts val="1400"/>
              <a:buChar char="-"/>
            </a:pPr>
            <a:r>
              <a:rPr lang="en"/>
              <a:t>time for user feedback and redesign given the timeline</a:t>
            </a:r>
          </a:p>
          <a:p>
            <a:pPr indent="-317500" lvl="1" marL="914400" rtl="0">
              <a:spcBef>
                <a:spcPts val="0"/>
              </a:spcBef>
              <a:spcAft>
                <a:spcPts val="0"/>
              </a:spcAft>
              <a:buSzPts val="1400"/>
              <a:buChar char="-"/>
            </a:pPr>
            <a:r>
              <a:rPr lang="en"/>
              <a:t>time we need for data collection, modeling, UI design</a:t>
            </a:r>
          </a:p>
          <a:p>
            <a:pPr indent="-317500" lvl="1" marL="914400" rtl="0">
              <a:spcBef>
                <a:spcPts val="0"/>
              </a:spcBef>
              <a:spcAft>
                <a:spcPts val="0"/>
              </a:spcAft>
              <a:buSzPts val="1400"/>
              <a:buChar char="-"/>
            </a:pPr>
            <a:r>
              <a:rPr lang="en"/>
              <a:t>Time for unexpected problems</a:t>
            </a:r>
          </a:p>
          <a:p>
            <a:pPr indent="-317500" lvl="1" marL="914400" rtl="0">
              <a:spcBef>
                <a:spcPts val="0"/>
              </a:spcBef>
              <a:spcAft>
                <a:spcPts val="0"/>
              </a:spcAft>
              <a:buSzPts val="1400"/>
              <a:buChar char="-"/>
            </a:pPr>
            <a:r>
              <a:rPr lang="en"/>
              <a:t>Low-progress weeks (Thanksgiving, immersion)</a:t>
            </a:r>
          </a:p>
          <a:p>
            <a:pPr indent="-342900" lvl="0" marL="457200" rtl="0">
              <a:spcBef>
                <a:spcPts val="0"/>
              </a:spcBef>
              <a:spcAft>
                <a:spcPts val="0"/>
              </a:spcAft>
              <a:buSzPts val="1800"/>
              <a:buChar char="-"/>
            </a:pPr>
            <a:r>
              <a:rPr lang="en"/>
              <a:t>Front-loading deadlines to build in slack</a:t>
            </a:r>
          </a:p>
          <a:p>
            <a:pPr indent="-342900" lvl="0" marL="457200" rtl="0">
              <a:spcBef>
                <a:spcPts val="0"/>
              </a:spcBef>
              <a:spcAft>
                <a:spcPts val="0"/>
              </a:spcAft>
              <a:buSzPts val="1800"/>
              <a:buChar char="-"/>
            </a:pPr>
            <a:r>
              <a:rPr lang="en"/>
              <a:t>What we ended up deciding: </a:t>
            </a:r>
          </a:p>
          <a:p>
            <a:pPr indent="-317500" lvl="1" marL="914400" rtl="0">
              <a:spcBef>
                <a:spcPts val="0"/>
              </a:spcBef>
              <a:spcAft>
                <a:spcPts val="0"/>
              </a:spcAft>
              <a:buSzPts val="1400"/>
              <a:buChar char="-"/>
            </a:pPr>
            <a:r>
              <a:rPr lang="en"/>
              <a:t>Nov 10th MVP</a:t>
            </a:r>
          </a:p>
          <a:p>
            <a:pPr indent="-317500" lvl="1" marL="914400" rtl="0">
              <a:spcBef>
                <a:spcPts val="0"/>
              </a:spcBef>
              <a:buSzPts val="1400"/>
              <a:buChar char="-"/>
            </a:pPr>
            <a:r>
              <a:rPr lang="en"/>
              <a:t>parallel iterative development on model and UI thereafter</a:t>
            </a:r>
            <a:r>
              <a:rPr lang="en"/>
              <a:t> </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10000"/>
            <a:ext cx="8520600" cy="607800"/>
          </a:xfrm>
          <a:prstGeom prst="rect">
            <a:avLst/>
          </a:prstGeom>
        </p:spPr>
        <p:txBody>
          <a:bodyPr anchorCtr="0" anchor="t" bIns="91425" lIns="91425" rIns="91425" wrap="square" tIns="91425">
            <a:noAutofit/>
          </a:bodyPr>
          <a:lstStyle/>
          <a:p>
            <a:pPr lvl="0">
              <a:spcBef>
                <a:spcPts val="0"/>
              </a:spcBef>
              <a:buNone/>
            </a:pPr>
            <a:r>
              <a:rPr lang="en"/>
              <a:t>Questions for the Class to Consider</a:t>
            </a:r>
          </a:p>
        </p:txBody>
      </p:sp>
      <p:sp>
        <p:nvSpPr>
          <p:cNvPr id="110" name="Shape 110"/>
          <p:cNvSpPr txBox="1"/>
          <p:nvPr>
            <p:ph idx="1" type="body"/>
          </p:nvPr>
        </p:nvSpPr>
        <p:spPr>
          <a:xfrm>
            <a:off x="311700" y="1229875"/>
            <a:ext cx="8520600" cy="3339000"/>
          </a:xfrm>
          <a:prstGeom prst="rect">
            <a:avLst/>
          </a:prstGeom>
        </p:spPr>
        <p:txBody>
          <a:bodyPr anchorCtr="0" anchor="t" bIns="91425" lIns="91425" rIns="91425" wrap="square" tIns="91425">
            <a:noAutofit/>
          </a:bodyPr>
          <a:lstStyle/>
          <a:p>
            <a:pPr lvl="0">
              <a:spcBef>
                <a:spcPts val="0"/>
              </a:spcBef>
              <a:buNone/>
            </a:pPr>
            <a:r>
              <a:rPr lang="en"/>
              <a:t>How much iteration is possible in such a short timeframe (especially for a project with significant data requirements)?</a:t>
            </a:r>
          </a:p>
          <a:p>
            <a:pPr lvl="0">
              <a:spcBef>
                <a:spcPts val="0"/>
              </a:spcBef>
              <a:buNone/>
            </a:pPr>
            <a:r>
              <a:rPr lang="en"/>
              <a:t>How do we decide to balance efforts on model improvement/UI improvement once we have an MVP of each?</a:t>
            </a:r>
          </a:p>
          <a:p>
            <a:pPr lvl="0">
              <a:spcBef>
                <a:spcPts val="0"/>
              </a:spcBef>
              <a:buNone/>
            </a:pPr>
            <a:r>
              <a:rPr lang="en"/>
              <a:t>How should we respond if we get off schedule? What if one person’s task is holding us back?</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