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rading%20detail\STUDY\01_MSBA\02%20MSBA%20ML\Final\BathSoap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Balanced</c:v>
          </c:tx>
          <c:cat>
            <c:strRef>
              <c:f>[1]result40!$C$1:$AK$1</c:f>
              <c:strCache>
                <c:ptCount val="35"/>
                <c:pt idx="0">
                  <c:v>SEC</c:v>
                </c:pt>
                <c:pt idx="1">
                  <c:v>AGE</c:v>
                </c:pt>
                <c:pt idx="2">
                  <c:v>EDU</c:v>
                </c:pt>
                <c:pt idx="3">
                  <c:v>HS</c:v>
                </c:pt>
                <c:pt idx="4">
                  <c:v>CHILD</c:v>
                </c:pt>
                <c:pt idx="5">
                  <c:v>CS</c:v>
                </c:pt>
                <c:pt idx="6">
                  <c:v>Affluence Index</c:v>
                </c:pt>
                <c:pt idx="7">
                  <c:v>No. of Brands</c:v>
                </c:pt>
                <c:pt idx="8">
                  <c:v>Brand Runs</c:v>
                </c:pt>
                <c:pt idx="9">
                  <c:v>Total Volume</c:v>
                </c:pt>
                <c:pt idx="10">
                  <c:v>No. of  Trans</c:v>
                </c:pt>
                <c:pt idx="11">
                  <c:v>Value</c:v>
                </c:pt>
                <c:pt idx="12">
                  <c:v>Trans / Brand Runs</c:v>
                </c:pt>
                <c:pt idx="13">
                  <c:v>Vol/Tran</c:v>
                </c:pt>
                <c:pt idx="14">
                  <c:v>Avg. Price</c:v>
                </c:pt>
                <c:pt idx="15">
                  <c:v>Others 999</c:v>
                </c:pt>
                <c:pt idx="16">
                  <c:v>maxLoyality</c:v>
                </c:pt>
                <c:pt idx="17">
                  <c:v>Pur Vol No Promo - %</c:v>
                </c:pt>
                <c:pt idx="18">
                  <c:v>Pur Vol Promo 6 %</c:v>
                </c:pt>
                <c:pt idx="19">
                  <c:v>Pur Vol Other Promo %</c:v>
                </c:pt>
                <c:pt idx="20">
                  <c:v>Pr Cat 1</c:v>
                </c:pt>
                <c:pt idx="21">
                  <c:v>Pr Cat 2</c:v>
                </c:pt>
                <c:pt idx="22">
                  <c:v>Pr Cat 3</c:v>
                </c:pt>
                <c:pt idx="23">
                  <c:v>Pr Cat 4</c:v>
                </c:pt>
                <c:pt idx="24">
                  <c:v>PropCat 5</c:v>
                </c:pt>
                <c:pt idx="25">
                  <c:v>PropCat 6</c:v>
                </c:pt>
                <c:pt idx="26">
                  <c:v>PropCat 7</c:v>
                </c:pt>
                <c:pt idx="27">
                  <c:v>PropCat 8</c:v>
                </c:pt>
                <c:pt idx="28">
                  <c:v>PropCat 9</c:v>
                </c:pt>
                <c:pt idx="29">
                  <c:v>PropCat 10</c:v>
                </c:pt>
                <c:pt idx="30">
                  <c:v>PropCat 11</c:v>
                </c:pt>
                <c:pt idx="31">
                  <c:v>PropCat 12</c:v>
                </c:pt>
                <c:pt idx="32">
                  <c:v>PropCat 13</c:v>
                </c:pt>
                <c:pt idx="33">
                  <c:v>PropCat 14</c:v>
                </c:pt>
                <c:pt idx="34">
                  <c:v>PropCat 15</c:v>
                </c:pt>
              </c:strCache>
            </c:strRef>
          </c:cat>
          <c:val>
            <c:numRef>
              <c:f>[1]result40!$C$2:$AK$2</c:f>
              <c:numCache>
                <c:formatCode>General</c:formatCode>
                <c:ptCount val="35"/>
                <c:pt idx="0">
                  <c:v>0.25391903623622097</c:v>
                </c:pt>
                <c:pt idx="1">
                  <c:v>2.4942326600930601E-2</c:v>
                </c:pt>
                <c:pt idx="2">
                  <c:v>4.8561201710299699E-3</c:v>
                </c:pt>
                <c:pt idx="3">
                  <c:v>0.29070634519474198</c:v>
                </c:pt>
                <c:pt idx="4">
                  <c:v>-0.212577388728414</c:v>
                </c:pt>
                <c:pt idx="5">
                  <c:v>0.128423997248788</c:v>
                </c:pt>
                <c:pt idx="6">
                  <c:v>-6.5745267019605605E-2</c:v>
                </c:pt>
                <c:pt idx="7">
                  <c:v>0.10942339000552</c:v>
                </c:pt>
                <c:pt idx="8">
                  <c:v>1.25882037477587E-2</c:v>
                </c:pt>
                <c:pt idx="9">
                  <c:v>0.30915731190485002</c:v>
                </c:pt>
                <c:pt idx="10">
                  <c:v>8.6290653597973693E-2</c:v>
                </c:pt>
                <c:pt idx="11">
                  <c:v>0.19780293340065799</c:v>
                </c:pt>
                <c:pt idx="12">
                  <c:v>-5.9211732415849497E-2</c:v>
                </c:pt>
                <c:pt idx="13">
                  <c:v>0.24988475887311501</c:v>
                </c:pt>
                <c:pt idx="14">
                  <c:v>-0.33243393855725001</c:v>
                </c:pt>
                <c:pt idx="15">
                  <c:v>-2.0083658718636401E-2</c:v>
                </c:pt>
                <c:pt idx="16">
                  <c:v>-0.17142569086017301</c:v>
                </c:pt>
                <c:pt idx="17">
                  <c:v>0.25001222401127399</c:v>
                </c:pt>
                <c:pt idx="18">
                  <c:v>-0.17594308504839501</c:v>
                </c:pt>
                <c:pt idx="19">
                  <c:v>-0.18821297323074701</c:v>
                </c:pt>
                <c:pt idx="20">
                  <c:v>-0.50587339180028301</c:v>
                </c:pt>
                <c:pt idx="21">
                  <c:v>0.488532844788373</c:v>
                </c:pt>
                <c:pt idx="22">
                  <c:v>-0.21791708883986299</c:v>
                </c:pt>
                <c:pt idx="23">
                  <c:v>0.25148280665338202</c:v>
                </c:pt>
                <c:pt idx="24">
                  <c:v>0.43586500423298102</c:v>
                </c:pt>
                <c:pt idx="25">
                  <c:v>-6.6661360207936907E-2</c:v>
                </c:pt>
                <c:pt idx="26">
                  <c:v>-3.0954628547019799E-2</c:v>
                </c:pt>
                <c:pt idx="27">
                  <c:v>-0.23092899449745</c:v>
                </c:pt>
                <c:pt idx="28">
                  <c:v>6.1811186304526196E-4</c:v>
                </c:pt>
                <c:pt idx="29">
                  <c:v>-0.19758254368395201</c:v>
                </c:pt>
                <c:pt idx="30">
                  <c:v>9.5467156916962795E-2</c:v>
                </c:pt>
                <c:pt idx="31">
                  <c:v>-0.13225052128818199</c:v>
                </c:pt>
                <c:pt idx="32">
                  <c:v>-0.205563587924247</c:v>
                </c:pt>
                <c:pt idx="33">
                  <c:v>-0.22188495259961399</c:v>
                </c:pt>
                <c:pt idx="34">
                  <c:v>2.6298131486287801E-2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01-4DE8-A155-0D6045A49320}"/>
            </c:ext>
          </c:extLst>
        </c:ser>
        <c:ser>
          <c:idx val="1"/>
          <c:order val="1"/>
          <c:tx>
            <c:v>Brand Loyal</c:v>
          </c:tx>
          <c:cat>
            <c:strRef>
              <c:f>[1]result40!$C$1:$AK$1</c:f>
              <c:strCache>
                <c:ptCount val="35"/>
                <c:pt idx="0">
                  <c:v>SEC</c:v>
                </c:pt>
                <c:pt idx="1">
                  <c:v>AGE</c:v>
                </c:pt>
                <c:pt idx="2">
                  <c:v>EDU</c:v>
                </c:pt>
                <c:pt idx="3">
                  <c:v>HS</c:v>
                </c:pt>
                <c:pt idx="4">
                  <c:v>CHILD</c:v>
                </c:pt>
                <c:pt idx="5">
                  <c:v>CS</c:v>
                </c:pt>
                <c:pt idx="6">
                  <c:v>Affluence Index</c:v>
                </c:pt>
                <c:pt idx="7">
                  <c:v>No. of Brands</c:v>
                </c:pt>
                <c:pt idx="8">
                  <c:v>Brand Runs</c:v>
                </c:pt>
                <c:pt idx="9">
                  <c:v>Total Volume</c:v>
                </c:pt>
                <c:pt idx="10">
                  <c:v>No. of  Trans</c:v>
                </c:pt>
                <c:pt idx="11">
                  <c:v>Value</c:v>
                </c:pt>
                <c:pt idx="12">
                  <c:v>Trans / Brand Runs</c:v>
                </c:pt>
                <c:pt idx="13">
                  <c:v>Vol/Tran</c:v>
                </c:pt>
                <c:pt idx="14">
                  <c:v>Avg. Price</c:v>
                </c:pt>
                <c:pt idx="15">
                  <c:v>Others 999</c:v>
                </c:pt>
                <c:pt idx="16">
                  <c:v>maxLoyality</c:v>
                </c:pt>
                <c:pt idx="17">
                  <c:v>Pur Vol No Promo - %</c:v>
                </c:pt>
                <c:pt idx="18">
                  <c:v>Pur Vol Promo 6 %</c:v>
                </c:pt>
                <c:pt idx="19">
                  <c:v>Pur Vol Other Promo %</c:v>
                </c:pt>
                <c:pt idx="20">
                  <c:v>Pr Cat 1</c:v>
                </c:pt>
                <c:pt idx="21">
                  <c:v>Pr Cat 2</c:v>
                </c:pt>
                <c:pt idx="22">
                  <c:v>Pr Cat 3</c:v>
                </c:pt>
                <c:pt idx="23">
                  <c:v>Pr Cat 4</c:v>
                </c:pt>
                <c:pt idx="24">
                  <c:v>PropCat 5</c:v>
                </c:pt>
                <c:pt idx="25">
                  <c:v>PropCat 6</c:v>
                </c:pt>
                <c:pt idx="26">
                  <c:v>PropCat 7</c:v>
                </c:pt>
                <c:pt idx="27">
                  <c:v>PropCat 8</c:v>
                </c:pt>
                <c:pt idx="28">
                  <c:v>PropCat 9</c:v>
                </c:pt>
                <c:pt idx="29">
                  <c:v>PropCat 10</c:v>
                </c:pt>
                <c:pt idx="30">
                  <c:v>PropCat 11</c:v>
                </c:pt>
                <c:pt idx="31">
                  <c:v>PropCat 12</c:v>
                </c:pt>
                <c:pt idx="32">
                  <c:v>PropCat 13</c:v>
                </c:pt>
                <c:pt idx="33">
                  <c:v>PropCat 14</c:v>
                </c:pt>
                <c:pt idx="34">
                  <c:v>PropCat 15</c:v>
                </c:pt>
              </c:strCache>
            </c:strRef>
          </c:cat>
          <c:val>
            <c:numRef>
              <c:f>[1]result40!$C$3:$AK$3</c:f>
              <c:numCache>
                <c:formatCode>General</c:formatCode>
                <c:ptCount val="35"/>
                <c:pt idx="0">
                  <c:v>0.82031960801904102</c:v>
                </c:pt>
                <c:pt idx="1">
                  <c:v>-0.19475380300735401</c:v>
                </c:pt>
                <c:pt idx="2">
                  <c:v>-0.85124465526887105</c:v>
                </c:pt>
                <c:pt idx="3">
                  <c:v>-0.161198528858992</c:v>
                </c:pt>
                <c:pt idx="4">
                  <c:v>0.32333330319271902</c:v>
                </c:pt>
                <c:pt idx="5">
                  <c:v>-0.159489310888732</c:v>
                </c:pt>
                <c:pt idx="6">
                  <c:v>-0.83369596401720403</c:v>
                </c:pt>
                <c:pt idx="7">
                  <c:v>-0.62033582461950898</c:v>
                </c:pt>
                <c:pt idx="8">
                  <c:v>-0.82743509828853501</c:v>
                </c:pt>
                <c:pt idx="9">
                  <c:v>8.2163215506050005E-2</c:v>
                </c:pt>
                <c:pt idx="10">
                  <c:v>-0.43616123215164998</c:v>
                </c:pt>
                <c:pt idx="11">
                  <c:v>-0.56355742803137798</c:v>
                </c:pt>
                <c:pt idx="12">
                  <c:v>1.0964667441581899</c:v>
                </c:pt>
                <c:pt idx="13">
                  <c:v>0.53143319921042997</c:v>
                </c:pt>
                <c:pt idx="14">
                  <c:v>-1.3428879449133</c:v>
                </c:pt>
                <c:pt idx="15">
                  <c:v>-1.28076056600405</c:v>
                </c:pt>
                <c:pt idx="16">
                  <c:v>0.49402504440325301</c:v>
                </c:pt>
                <c:pt idx="17">
                  <c:v>0.29770587083205902</c:v>
                </c:pt>
                <c:pt idx="18">
                  <c:v>-0.509919913779181</c:v>
                </c:pt>
                <c:pt idx="19">
                  <c:v>0.166156257439775</c:v>
                </c:pt>
                <c:pt idx="20">
                  <c:v>-0.81060718516489605</c:v>
                </c:pt>
                <c:pt idx="21">
                  <c:v>-1.2138944437066399</c:v>
                </c:pt>
                <c:pt idx="22">
                  <c:v>2.5371220821320599</c:v>
                </c:pt>
                <c:pt idx="23">
                  <c:v>-0.38204531420646098</c:v>
                </c:pt>
                <c:pt idx="24">
                  <c:v>-1.1862756297330901</c:v>
                </c:pt>
                <c:pt idx="25">
                  <c:v>-0.20377760048573801</c:v>
                </c:pt>
                <c:pt idx="26">
                  <c:v>-0.454630486805844</c:v>
                </c:pt>
                <c:pt idx="27">
                  <c:v>-0.47807250777400701</c:v>
                </c:pt>
                <c:pt idx="28">
                  <c:v>-0.115518385730842</c:v>
                </c:pt>
                <c:pt idx="29">
                  <c:v>-0.25571022223279699</c:v>
                </c:pt>
                <c:pt idx="30">
                  <c:v>-0.28333656016919201</c:v>
                </c:pt>
                <c:pt idx="31">
                  <c:v>-0.173732878131452</c:v>
                </c:pt>
                <c:pt idx="32">
                  <c:v>-0.24015621483238</c:v>
                </c:pt>
                <c:pt idx="33">
                  <c:v>2.5388302117011299</c:v>
                </c:pt>
                <c:pt idx="34">
                  <c:v>-0.25221973271707898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01-4DE8-A155-0D6045A49320}"/>
            </c:ext>
          </c:extLst>
        </c:ser>
        <c:ser>
          <c:idx val="2"/>
          <c:order val="2"/>
          <c:tx>
            <c:v>No Brand</c:v>
          </c:tx>
          <c:cat>
            <c:strRef>
              <c:f>[1]result40!$C$1:$AK$1</c:f>
              <c:strCache>
                <c:ptCount val="35"/>
                <c:pt idx="0">
                  <c:v>SEC</c:v>
                </c:pt>
                <c:pt idx="1">
                  <c:v>AGE</c:v>
                </c:pt>
                <c:pt idx="2">
                  <c:v>EDU</c:v>
                </c:pt>
                <c:pt idx="3">
                  <c:v>HS</c:v>
                </c:pt>
                <c:pt idx="4">
                  <c:v>CHILD</c:v>
                </c:pt>
                <c:pt idx="5">
                  <c:v>CS</c:v>
                </c:pt>
                <c:pt idx="6">
                  <c:v>Affluence Index</c:v>
                </c:pt>
                <c:pt idx="7">
                  <c:v>No. of Brands</c:v>
                </c:pt>
                <c:pt idx="8">
                  <c:v>Brand Runs</c:v>
                </c:pt>
                <c:pt idx="9">
                  <c:v>Total Volume</c:v>
                </c:pt>
                <c:pt idx="10">
                  <c:v>No. of  Trans</c:v>
                </c:pt>
                <c:pt idx="11">
                  <c:v>Value</c:v>
                </c:pt>
                <c:pt idx="12">
                  <c:v>Trans / Brand Runs</c:v>
                </c:pt>
                <c:pt idx="13">
                  <c:v>Vol/Tran</c:v>
                </c:pt>
                <c:pt idx="14">
                  <c:v>Avg. Price</c:v>
                </c:pt>
                <c:pt idx="15">
                  <c:v>Others 999</c:v>
                </c:pt>
                <c:pt idx="16">
                  <c:v>maxLoyality</c:v>
                </c:pt>
                <c:pt idx="17">
                  <c:v>Pur Vol No Promo - %</c:v>
                </c:pt>
                <c:pt idx="18">
                  <c:v>Pur Vol Promo 6 %</c:v>
                </c:pt>
                <c:pt idx="19">
                  <c:v>Pur Vol Other Promo %</c:v>
                </c:pt>
                <c:pt idx="20">
                  <c:v>Pr Cat 1</c:v>
                </c:pt>
                <c:pt idx="21">
                  <c:v>Pr Cat 2</c:v>
                </c:pt>
                <c:pt idx="22">
                  <c:v>Pr Cat 3</c:v>
                </c:pt>
                <c:pt idx="23">
                  <c:v>Pr Cat 4</c:v>
                </c:pt>
                <c:pt idx="24">
                  <c:v>PropCat 5</c:v>
                </c:pt>
                <c:pt idx="25">
                  <c:v>PropCat 6</c:v>
                </c:pt>
                <c:pt idx="26">
                  <c:v>PropCat 7</c:v>
                </c:pt>
                <c:pt idx="27">
                  <c:v>PropCat 8</c:v>
                </c:pt>
                <c:pt idx="28">
                  <c:v>PropCat 9</c:v>
                </c:pt>
                <c:pt idx="29">
                  <c:v>PropCat 10</c:v>
                </c:pt>
                <c:pt idx="30">
                  <c:v>PropCat 11</c:v>
                </c:pt>
                <c:pt idx="31">
                  <c:v>PropCat 12</c:v>
                </c:pt>
                <c:pt idx="32">
                  <c:v>PropCat 13</c:v>
                </c:pt>
                <c:pt idx="33">
                  <c:v>PropCat 14</c:v>
                </c:pt>
                <c:pt idx="34">
                  <c:v>PropCat 15</c:v>
                </c:pt>
              </c:strCache>
            </c:strRef>
          </c:cat>
          <c:val>
            <c:numRef>
              <c:f>[1]result40!$C$4:$AK$4</c:f>
              <c:numCache>
                <c:formatCode>General</c:formatCode>
                <c:ptCount val="35"/>
                <c:pt idx="0">
                  <c:v>-0.61901793647561998</c:v>
                </c:pt>
                <c:pt idx="1">
                  <c:v>2.38150088174293E-2</c:v>
                </c:pt>
                <c:pt idx="2">
                  <c:v>0.25460419288596298</c:v>
                </c:pt>
                <c:pt idx="3">
                  <c:v>-0.37051466652656201</c:v>
                </c:pt>
                <c:pt idx="4">
                  <c:v>0.20779149603458</c:v>
                </c:pt>
                <c:pt idx="5">
                  <c:v>-0.13654942799919001</c:v>
                </c:pt>
                <c:pt idx="6">
                  <c:v>0.35122655367123201</c:v>
                </c:pt>
                <c:pt idx="7">
                  <c:v>3.2541891732882203E-2</c:v>
                </c:pt>
                <c:pt idx="8">
                  <c:v>0.23611407066416501</c:v>
                </c:pt>
                <c:pt idx="9">
                  <c:v>-0.47197013160061102</c:v>
                </c:pt>
                <c:pt idx="10">
                  <c:v>9.3635168385272308E-3</c:v>
                </c:pt>
                <c:pt idx="11">
                  <c:v>-0.11261273551883</c:v>
                </c:pt>
                <c:pt idx="12">
                  <c:v>-0.25142924838351299</c:v>
                </c:pt>
                <c:pt idx="13">
                  <c:v>-0.52440240088133006</c:v>
                </c:pt>
                <c:pt idx="14">
                  <c:v>0.89307423373727102</c:v>
                </c:pt>
                <c:pt idx="15">
                  <c:v>0.42264821292955002</c:v>
                </c:pt>
                <c:pt idx="16">
                  <c:v>9.5868874522644004E-2</c:v>
                </c:pt>
                <c:pt idx="17">
                  <c:v>-0.452752953712382</c:v>
                </c:pt>
                <c:pt idx="18">
                  <c:v>0.41094819272224498</c:v>
                </c:pt>
                <c:pt idx="19">
                  <c:v>0.220892739996426</c:v>
                </c:pt>
                <c:pt idx="20">
                  <c:v>0.98009541203273898</c:v>
                </c:pt>
                <c:pt idx="21">
                  <c:v>-0.332829900825654</c:v>
                </c:pt>
                <c:pt idx="22">
                  <c:v>-0.46487750696464197</c:v>
                </c:pt>
                <c:pt idx="23">
                  <c:v>-0.245963523137533</c:v>
                </c:pt>
                <c:pt idx="24">
                  <c:v>-0.26521563826271699</c:v>
                </c:pt>
                <c:pt idx="25">
                  <c:v>0.15895150320203899</c:v>
                </c:pt>
                <c:pt idx="26">
                  <c:v>0.18445390187294899</c:v>
                </c:pt>
                <c:pt idx="27">
                  <c:v>0.48061234535575897</c:v>
                </c:pt>
                <c:pt idx="28">
                  <c:v>3.4610213794069901E-2</c:v>
                </c:pt>
                <c:pt idx="29">
                  <c:v>0.36408755114698499</c:v>
                </c:pt>
                <c:pt idx="30">
                  <c:v>-5.0865160080309002E-2</c:v>
                </c:pt>
                <c:pt idx="31">
                  <c:v>0.244490903855893</c:v>
                </c:pt>
                <c:pt idx="32">
                  <c:v>0.37083943389865598</c:v>
                </c:pt>
                <c:pt idx="33">
                  <c:v>-0.45966910144540202</c:v>
                </c:pt>
                <c:pt idx="34">
                  <c:v>3.9517480155338201E-2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01-4DE8-A155-0D6045A4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24384"/>
        <c:axId val="129657472"/>
      </c:lineChart>
      <c:catAx>
        <c:axId val="48624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crossAx val="129657472"/>
        <c:crosses val="autoZero"/>
        <c:auto val="0"/>
        <c:lblAlgn val="ctr"/>
        <c:lblOffset val="100"/>
        <c:noMultiLvlLbl val="0"/>
      </c:catAx>
      <c:valAx>
        <c:axId val="129657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624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A3C6-BBB9-4363-8B7B-BB9212E351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78F5DA8D-0E05-4D11-8F01-703C1BAB4079}">
      <dgm:prSet/>
      <dgm:spPr/>
      <dgm:t>
        <a:bodyPr/>
        <a:lstStyle/>
        <a:p>
          <a:r>
            <a:rPr lang="en-IN"/>
            <a:t>Target customer based on Socioeconomic class</a:t>
          </a:r>
          <a:endParaRPr lang="en-US"/>
        </a:p>
      </dgm:t>
    </dgm:pt>
    <dgm:pt modelId="{AB9F0E27-3442-42BE-AF7D-81C18731D338}" type="parTrans" cxnId="{9F82E919-2E52-4A80-8F0D-6CF0914619F6}">
      <dgm:prSet/>
      <dgm:spPr/>
      <dgm:t>
        <a:bodyPr/>
        <a:lstStyle/>
        <a:p>
          <a:endParaRPr lang="en-US"/>
        </a:p>
      </dgm:t>
    </dgm:pt>
    <dgm:pt modelId="{A35F904A-A0D5-4FD2-A6B1-4D04CCBAF3E2}" type="sibTrans" cxnId="{9F82E919-2E52-4A80-8F0D-6CF0914619F6}">
      <dgm:prSet/>
      <dgm:spPr/>
      <dgm:t>
        <a:bodyPr/>
        <a:lstStyle/>
        <a:p>
          <a:endParaRPr lang="en-US"/>
        </a:p>
      </dgm:t>
    </dgm:pt>
    <dgm:pt modelId="{DDDA10BC-6767-4072-B2F5-7CB6E7AD6144}">
      <dgm:prSet/>
      <dgm:spPr/>
      <dgm:t>
        <a:bodyPr/>
        <a:lstStyle/>
        <a:p>
          <a:r>
            <a:rPr lang="en-IN"/>
            <a:t>Target customer who have low Affluence index </a:t>
          </a:r>
          <a:endParaRPr lang="en-US"/>
        </a:p>
      </dgm:t>
    </dgm:pt>
    <dgm:pt modelId="{10BE5D0D-55D2-41F9-BA9F-AB9660351A5E}" type="parTrans" cxnId="{14231C63-156E-4066-BAAF-21CC9D943EE1}">
      <dgm:prSet/>
      <dgm:spPr/>
      <dgm:t>
        <a:bodyPr/>
        <a:lstStyle/>
        <a:p>
          <a:endParaRPr lang="en-US"/>
        </a:p>
      </dgm:t>
    </dgm:pt>
    <dgm:pt modelId="{CBD58D5C-B2FB-4E6F-A617-EE8FB58DBDDF}" type="sibTrans" cxnId="{14231C63-156E-4066-BAAF-21CC9D943EE1}">
      <dgm:prSet/>
      <dgm:spPr/>
      <dgm:t>
        <a:bodyPr/>
        <a:lstStyle/>
        <a:p>
          <a:endParaRPr lang="en-US"/>
        </a:p>
      </dgm:t>
    </dgm:pt>
    <dgm:pt modelId="{03B09D2A-9692-4AD7-B499-E811D8BA6A6A}">
      <dgm:prSet/>
      <dgm:spPr/>
      <dgm:t>
        <a:bodyPr/>
        <a:lstStyle/>
        <a:p>
          <a:r>
            <a:rPr lang="en-IN"/>
            <a:t>Target customer based on high total volume </a:t>
          </a:r>
          <a:endParaRPr lang="en-US"/>
        </a:p>
      </dgm:t>
    </dgm:pt>
    <dgm:pt modelId="{FCE76E11-A5EB-471B-8326-8FB5376E6026}" type="parTrans" cxnId="{2F5BFC7B-41F1-4EC6-92FF-00D9597BD99A}">
      <dgm:prSet/>
      <dgm:spPr/>
      <dgm:t>
        <a:bodyPr/>
        <a:lstStyle/>
        <a:p>
          <a:endParaRPr lang="en-US"/>
        </a:p>
      </dgm:t>
    </dgm:pt>
    <dgm:pt modelId="{4D459022-53FD-4BBC-815D-C93C2FF23D2D}" type="sibTrans" cxnId="{2F5BFC7B-41F1-4EC6-92FF-00D9597BD99A}">
      <dgm:prSet/>
      <dgm:spPr/>
      <dgm:t>
        <a:bodyPr/>
        <a:lstStyle/>
        <a:p>
          <a:endParaRPr lang="en-US"/>
        </a:p>
      </dgm:t>
    </dgm:pt>
    <dgm:pt modelId="{E62FD864-CC68-4D37-B7ED-8146733F2029}" type="pres">
      <dgm:prSet presAssocID="{80BDA3C6-BBB9-4363-8B7B-BB9212E35128}" presName="root" presStyleCnt="0">
        <dgm:presLayoutVars>
          <dgm:dir/>
          <dgm:resizeHandles val="exact"/>
        </dgm:presLayoutVars>
      </dgm:prSet>
      <dgm:spPr/>
    </dgm:pt>
    <dgm:pt modelId="{B0144633-D135-494F-BAA7-647748B739F5}" type="pres">
      <dgm:prSet presAssocID="{78F5DA8D-0E05-4D11-8F01-703C1BAB4079}" presName="compNode" presStyleCnt="0"/>
      <dgm:spPr/>
    </dgm:pt>
    <dgm:pt modelId="{BFBBE98B-E052-45CF-A489-F38F94D833D3}" type="pres">
      <dgm:prSet presAssocID="{78F5DA8D-0E05-4D11-8F01-703C1BAB4079}" presName="bgRect" presStyleLbl="bgShp" presStyleIdx="0" presStyleCnt="3"/>
      <dgm:spPr/>
    </dgm:pt>
    <dgm:pt modelId="{4D6BF4B4-321B-4C4C-A8B7-3253ECE8ACB9}" type="pres">
      <dgm:prSet presAssocID="{78F5DA8D-0E05-4D11-8F01-703C1BAB40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C7A94C8-2BEA-4084-9797-ABD9A61BC968}" type="pres">
      <dgm:prSet presAssocID="{78F5DA8D-0E05-4D11-8F01-703C1BAB4079}" presName="spaceRect" presStyleCnt="0"/>
      <dgm:spPr/>
    </dgm:pt>
    <dgm:pt modelId="{3FE628BC-9F28-420F-9F5A-ADFA36DCA13C}" type="pres">
      <dgm:prSet presAssocID="{78F5DA8D-0E05-4D11-8F01-703C1BAB4079}" presName="parTx" presStyleLbl="revTx" presStyleIdx="0" presStyleCnt="3">
        <dgm:presLayoutVars>
          <dgm:chMax val="0"/>
          <dgm:chPref val="0"/>
        </dgm:presLayoutVars>
      </dgm:prSet>
      <dgm:spPr/>
    </dgm:pt>
    <dgm:pt modelId="{F7299DDA-4E3C-4FA6-B6F8-371504CE1119}" type="pres">
      <dgm:prSet presAssocID="{A35F904A-A0D5-4FD2-A6B1-4D04CCBAF3E2}" presName="sibTrans" presStyleCnt="0"/>
      <dgm:spPr/>
    </dgm:pt>
    <dgm:pt modelId="{5784E178-102A-4F0B-A3F1-62EBEAAA3001}" type="pres">
      <dgm:prSet presAssocID="{DDDA10BC-6767-4072-B2F5-7CB6E7AD6144}" presName="compNode" presStyleCnt="0"/>
      <dgm:spPr/>
    </dgm:pt>
    <dgm:pt modelId="{4DE1372B-2CAE-4D06-8702-582240F93F58}" type="pres">
      <dgm:prSet presAssocID="{DDDA10BC-6767-4072-B2F5-7CB6E7AD6144}" presName="bgRect" presStyleLbl="bgShp" presStyleIdx="1" presStyleCnt="3"/>
      <dgm:spPr/>
    </dgm:pt>
    <dgm:pt modelId="{BD78DBE5-D971-4FED-A99F-62061503B321}" type="pres">
      <dgm:prSet presAssocID="{DDDA10BC-6767-4072-B2F5-7CB6E7AD61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80AF3A-EB50-45E3-9B05-695169BC87F6}" type="pres">
      <dgm:prSet presAssocID="{DDDA10BC-6767-4072-B2F5-7CB6E7AD6144}" presName="spaceRect" presStyleCnt="0"/>
      <dgm:spPr/>
    </dgm:pt>
    <dgm:pt modelId="{2051A362-E081-4429-863B-9B10E67FAC62}" type="pres">
      <dgm:prSet presAssocID="{DDDA10BC-6767-4072-B2F5-7CB6E7AD6144}" presName="parTx" presStyleLbl="revTx" presStyleIdx="1" presStyleCnt="3">
        <dgm:presLayoutVars>
          <dgm:chMax val="0"/>
          <dgm:chPref val="0"/>
        </dgm:presLayoutVars>
      </dgm:prSet>
      <dgm:spPr/>
    </dgm:pt>
    <dgm:pt modelId="{01D8E4A5-2FB4-47F0-BD3A-78733975675A}" type="pres">
      <dgm:prSet presAssocID="{CBD58D5C-B2FB-4E6F-A617-EE8FB58DBDDF}" presName="sibTrans" presStyleCnt="0"/>
      <dgm:spPr/>
    </dgm:pt>
    <dgm:pt modelId="{CCB1158E-028F-41A9-B873-4CF1F5B321E6}" type="pres">
      <dgm:prSet presAssocID="{03B09D2A-9692-4AD7-B499-E811D8BA6A6A}" presName="compNode" presStyleCnt="0"/>
      <dgm:spPr/>
    </dgm:pt>
    <dgm:pt modelId="{B780D86D-767D-407A-BCFE-652BE6532561}" type="pres">
      <dgm:prSet presAssocID="{03B09D2A-9692-4AD7-B499-E811D8BA6A6A}" presName="bgRect" presStyleLbl="bgShp" presStyleIdx="2" presStyleCnt="3"/>
      <dgm:spPr/>
    </dgm:pt>
    <dgm:pt modelId="{A3D610F2-BC99-488D-B13A-4F48AEF926B8}" type="pres">
      <dgm:prSet presAssocID="{03B09D2A-9692-4AD7-B499-E811D8BA6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51AB7C7-BE96-4958-934F-4B3EBC0B9511}" type="pres">
      <dgm:prSet presAssocID="{03B09D2A-9692-4AD7-B499-E811D8BA6A6A}" presName="spaceRect" presStyleCnt="0"/>
      <dgm:spPr/>
    </dgm:pt>
    <dgm:pt modelId="{3A0BCEB1-F969-4017-BD25-8F521888F27E}" type="pres">
      <dgm:prSet presAssocID="{03B09D2A-9692-4AD7-B499-E811D8BA6A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F5B008-F9F4-4DFC-B928-7EF5A6F7B8AE}" type="presOf" srcId="{DDDA10BC-6767-4072-B2F5-7CB6E7AD6144}" destId="{2051A362-E081-4429-863B-9B10E67FAC62}" srcOrd="0" destOrd="0" presId="urn:microsoft.com/office/officeart/2018/2/layout/IconVerticalSolidList"/>
    <dgm:cxn modelId="{9F82E919-2E52-4A80-8F0D-6CF0914619F6}" srcId="{80BDA3C6-BBB9-4363-8B7B-BB9212E35128}" destId="{78F5DA8D-0E05-4D11-8F01-703C1BAB4079}" srcOrd="0" destOrd="0" parTransId="{AB9F0E27-3442-42BE-AF7D-81C18731D338}" sibTransId="{A35F904A-A0D5-4FD2-A6B1-4D04CCBAF3E2}"/>
    <dgm:cxn modelId="{14231C63-156E-4066-BAAF-21CC9D943EE1}" srcId="{80BDA3C6-BBB9-4363-8B7B-BB9212E35128}" destId="{DDDA10BC-6767-4072-B2F5-7CB6E7AD6144}" srcOrd="1" destOrd="0" parTransId="{10BE5D0D-55D2-41F9-BA9F-AB9660351A5E}" sibTransId="{CBD58D5C-B2FB-4E6F-A617-EE8FB58DBDDF}"/>
    <dgm:cxn modelId="{3C6F7B68-848B-4993-8B00-8C2FE7AD7B4E}" type="presOf" srcId="{03B09D2A-9692-4AD7-B499-E811D8BA6A6A}" destId="{3A0BCEB1-F969-4017-BD25-8F521888F27E}" srcOrd="0" destOrd="0" presId="urn:microsoft.com/office/officeart/2018/2/layout/IconVerticalSolidList"/>
    <dgm:cxn modelId="{4E888C6E-FC9B-4C3F-BD76-0A726E7AD004}" type="presOf" srcId="{78F5DA8D-0E05-4D11-8F01-703C1BAB4079}" destId="{3FE628BC-9F28-420F-9F5A-ADFA36DCA13C}" srcOrd="0" destOrd="0" presId="urn:microsoft.com/office/officeart/2018/2/layout/IconVerticalSolidList"/>
    <dgm:cxn modelId="{2F5BFC7B-41F1-4EC6-92FF-00D9597BD99A}" srcId="{80BDA3C6-BBB9-4363-8B7B-BB9212E35128}" destId="{03B09D2A-9692-4AD7-B499-E811D8BA6A6A}" srcOrd="2" destOrd="0" parTransId="{FCE76E11-A5EB-471B-8326-8FB5376E6026}" sibTransId="{4D459022-53FD-4BBC-815D-C93C2FF23D2D}"/>
    <dgm:cxn modelId="{407391DF-0F5C-4F77-B0D2-1E4CE24003F6}" type="presOf" srcId="{80BDA3C6-BBB9-4363-8B7B-BB9212E35128}" destId="{E62FD864-CC68-4D37-B7ED-8146733F2029}" srcOrd="0" destOrd="0" presId="urn:microsoft.com/office/officeart/2018/2/layout/IconVerticalSolidList"/>
    <dgm:cxn modelId="{1D9A1E88-1FD3-4254-9C93-D2FF93E2FE2F}" type="presParOf" srcId="{E62FD864-CC68-4D37-B7ED-8146733F2029}" destId="{B0144633-D135-494F-BAA7-647748B739F5}" srcOrd="0" destOrd="0" presId="urn:microsoft.com/office/officeart/2018/2/layout/IconVerticalSolidList"/>
    <dgm:cxn modelId="{0B0125FE-15D2-4BC5-AF79-CDE033645261}" type="presParOf" srcId="{B0144633-D135-494F-BAA7-647748B739F5}" destId="{BFBBE98B-E052-45CF-A489-F38F94D833D3}" srcOrd="0" destOrd="0" presId="urn:microsoft.com/office/officeart/2018/2/layout/IconVerticalSolidList"/>
    <dgm:cxn modelId="{D4A00080-751A-4E1B-AE84-074D25B6DC33}" type="presParOf" srcId="{B0144633-D135-494F-BAA7-647748B739F5}" destId="{4D6BF4B4-321B-4C4C-A8B7-3253ECE8ACB9}" srcOrd="1" destOrd="0" presId="urn:microsoft.com/office/officeart/2018/2/layout/IconVerticalSolidList"/>
    <dgm:cxn modelId="{19CB18F9-15F2-4C25-9AC1-BC6F565D8928}" type="presParOf" srcId="{B0144633-D135-494F-BAA7-647748B739F5}" destId="{5C7A94C8-2BEA-4084-9797-ABD9A61BC968}" srcOrd="2" destOrd="0" presId="urn:microsoft.com/office/officeart/2018/2/layout/IconVerticalSolidList"/>
    <dgm:cxn modelId="{178004AD-8420-4644-A120-66CB519305D9}" type="presParOf" srcId="{B0144633-D135-494F-BAA7-647748B739F5}" destId="{3FE628BC-9F28-420F-9F5A-ADFA36DCA13C}" srcOrd="3" destOrd="0" presId="urn:microsoft.com/office/officeart/2018/2/layout/IconVerticalSolidList"/>
    <dgm:cxn modelId="{42C47C50-5A65-4D55-A209-2AA601C211C2}" type="presParOf" srcId="{E62FD864-CC68-4D37-B7ED-8146733F2029}" destId="{F7299DDA-4E3C-4FA6-B6F8-371504CE1119}" srcOrd="1" destOrd="0" presId="urn:microsoft.com/office/officeart/2018/2/layout/IconVerticalSolidList"/>
    <dgm:cxn modelId="{5C4FABC4-E0F0-4A24-8889-C15CC6D87ED3}" type="presParOf" srcId="{E62FD864-CC68-4D37-B7ED-8146733F2029}" destId="{5784E178-102A-4F0B-A3F1-62EBEAAA3001}" srcOrd="2" destOrd="0" presId="urn:microsoft.com/office/officeart/2018/2/layout/IconVerticalSolidList"/>
    <dgm:cxn modelId="{8920802A-4C3C-44E1-AF5A-844CDDEFA3D5}" type="presParOf" srcId="{5784E178-102A-4F0B-A3F1-62EBEAAA3001}" destId="{4DE1372B-2CAE-4D06-8702-582240F93F58}" srcOrd="0" destOrd="0" presId="urn:microsoft.com/office/officeart/2018/2/layout/IconVerticalSolidList"/>
    <dgm:cxn modelId="{BDA32D93-FA2E-481E-9887-79DCAD957491}" type="presParOf" srcId="{5784E178-102A-4F0B-A3F1-62EBEAAA3001}" destId="{BD78DBE5-D971-4FED-A99F-62061503B321}" srcOrd="1" destOrd="0" presId="urn:microsoft.com/office/officeart/2018/2/layout/IconVerticalSolidList"/>
    <dgm:cxn modelId="{4C68EFC9-9C78-4801-923C-5AC981EC00B4}" type="presParOf" srcId="{5784E178-102A-4F0B-A3F1-62EBEAAA3001}" destId="{7180AF3A-EB50-45E3-9B05-695169BC87F6}" srcOrd="2" destOrd="0" presId="urn:microsoft.com/office/officeart/2018/2/layout/IconVerticalSolidList"/>
    <dgm:cxn modelId="{01FBE367-5918-4E47-8D1D-B9062466B45B}" type="presParOf" srcId="{5784E178-102A-4F0B-A3F1-62EBEAAA3001}" destId="{2051A362-E081-4429-863B-9B10E67FAC62}" srcOrd="3" destOrd="0" presId="urn:microsoft.com/office/officeart/2018/2/layout/IconVerticalSolidList"/>
    <dgm:cxn modelId="{EC278281-31EF-4BCC-B450-C6AB9DADA2B8}" type="presParOf" srcId="{E62FD864-CC68-4D37-B7ED-8146733F2029}" destId="{01D8E4A5-2FB4-47F0-BD3A-78733975675A}" srcOrd="3" destOrd="0" presId="urn:microsoft.com/office/officeart/2018/2/layout/IconVerticalSolidList"/>
    <dgm:cxn modelId="{3C80B547-3D3F-4BDE-8377-1FB84BE407CA}" type="presParOf" srcId="{E62FD864-CC68-4D37-B7ED-8146733F2029}" destId="{CCB1158E-028F-41A9-B873-4CF1F5B321E6}" srcOrd="4" destOrd="0" presId="urn:microsoft.com/office/officeart/2018/2/layout/IconVerticalSolidList"/>
    <dgm:cxn modelId="{30927CEF-AEA5-4459-BADF-C8804904BB5C}" type="presParOf" srcId="{CCB1158E-028F-41A9-B873-4CF1F5B321E6}" destId="{B780D86D-767D-407A-BCFE-652BE6532561}" srcOrd="0" destOrd="0" presId="urn:microsoft.com/office/officeart/2018/2/layout/IconVerticalSolidList"/>
    <dgm:cxn modelId="{56E4602B-CE3B-4428-8C40-D8B0C1584CA7}" type="presParOf" srcId="{CCB1158E-028F-41A9-B873-4CF1F5B321E6}" destId="{A3D610F2-BC99-488D-B13A-4F48AEF926B8}" srcOrd="1" destOrd="0" presId="urn:microsoft.com/office/officeart/2018/2/layout/IconVerticalSolidList"/>
    <dgm:cxn modelId="{B367CAA9-5AAF-4815-9AAF-79D4CC6DC766}" type="presParOf" srcId="{CCB1158E-028F-41A9-B873-4CF1F5B321E6}" destId="{051AB7C7-BE96-4958-934F-4B3EBC0B9511}" srcOrd="2" destOrd="0" presId="urn:microsoft.com/office/officeart/2018/2/layout/IconVerticalSolidList"/>
    <dgm:cxn modelId="{CD5BE58C-373C-4B04-8829-CDA2A82280AA}" type="presParOf" srcId="{CCB1158E-028F-41A9-B873-4CF1F5B321E6}" destId="{3A0BCEB1-F969-4017-BD25-8F521888F2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E98B-E052-45CF-A489-F38F94D833D3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BF4B4-321B-4C4C-A8B7-3253ECE8ACB9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628BC-9F28-420F-9F5A-ADFA36DCA13C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Target customer based on Socioeconomic class</a:t>
          </a:r>
          <a:endParaRPr lang="en-US" sz="2500" kern="1200"/>
        </a:p>
      </dsp:txBody>
      <dsp:txXfrm>
        <a:off x="1225568" y="453"/>
        <a:ext cx="9128106" cy="1061098"/>
      </dsp:txXfrm>
    </dsp:sp>
    <dsp:sp modelId="{4DE1372B-2CAE-4D06-8702-582240F93F58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737038"/>
            <a:satOff val="-17201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8DBE5-D971-4FED-A99F-62061503B321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A362-E081-4429-863B-9B10E67FAC62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Target customer who have low Affluence index </a:t>
          </a:r>
          <a:endParaRPr lang="en-US" sz="2500" kern="1200"/>
        </a:p>
      </dsp:txBody>
      <dsp:txXfrm>
        <a:off x="1225568" y="1326825"/>
        <a:ext cx="9128106" cy="1061098"/>
      </dsp:txXfrm>
    </dsp:sp>
    <dsp:sp modelId="{B780D86D-767D-407A-BCFE-652BE6532561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1474076"/>
            <a:satOff val="-34402"/>
            <a:lumOff val="-9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610F2-BC99-488D-B13A-4F48AEF926B8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CEB1-F969-4017-BD25-8F521888F27E}">
      <dsp:nvSpPr>
        <dsp:cNvPr id="0" name=""/>
        <dsp:cNvSpPr/>
      </dsp:nvSpPr>
      <dsp:spPr>
        <a:xfrm>
          <a:off x="1225568" y="2653198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Target customer based on high total volume </a:t>
          </a:r>
          <a:endParaRPr lang="en-US" sz="2500" kern="1200"/>
        </a:p>
      </dsp:txBody>
      <dsp:txXfrm>
        <a:off x="1225568" y="2653198"/>
        <a:ext cx="9128106" cy="1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07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5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2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0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3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1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3BD6348A-7A25-4A4E-82FB-0523C3CC4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7056-01D9-4BFE-BD05-50B1E433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000"/>
              <a:t>Consumer Segmentation</a:t>
            </a:r>
            <a:br>
              <a:rPr lang="en-IN" sz="4000"/>
            </a:br>
            <a:r>
              <a:rPr lang="en-IN" sz="4000"/>
              <a:t>for Bath-soap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2F9A-4D2F-48E2-B1A8-D8F2653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EEB861"/>
                </a:solidFill>
              </a:rPr>
              <a:t>Aditya </a:t>
            </a:r>
            <a:r>
              <a:rPr lang="en-IN" sz="2800" dirty="0" err="1">
                <a:solidFill>
                  <a:srgbClr val="EEB861"/>
                </a:solidFill>
              </a:rPr>
              <a:t>Putta</a:t>
            </a:r>
            <a:endParaRPr lang="en-IN" sz="2800" dirty="0">
              <a:solidFill>
                <a:srgbClr val="EEB861"/>
              </a:solidFill>
            </a:endParaRPr>
          </a:p>
          <a:p>
            <a:pPr algn="l"/>
            <a:endParaRPr lang="en-US" dirty="0">
              <a:solidFill>
                <a:srgbClr val="EEB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66598-5260-4B25-BC9D-3A0B842E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5000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EAC3-8768-4364-BC80-C578D9C2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Targeting customer based on different parameters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-&gt; Demographic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-&gt; Basis for purchase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-&gt; Purchase behaviour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0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CFB6E7-8078-4817-A380-C8746E112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168500"/>
              </p:ext>
            </p:extLst>
          </p:nvPr>
        </p:nvGraphicFramePr>
        <p:xfrm>
          <a:off x="281354" y="633047"/>
          <a:ext cx="11760591" cy="573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69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A6592-1F7C-4174-B7FF-D7C8EA3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Building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119391-82A7-4193-91A0-50C501069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55128"/>
              </p:ext>
            </p:extLst>
          </p:nvPr>
        </p:nvGraphicFramePr>
        <p:xfrm>
          <a:off x="978932" y="2647784"/>
          <a:ext cx="10753524" cy="37389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4842">
                  <a:extLst>
                    <a:ext uri="{9D8B030D-6E8A-4147-A177-3AD203B41FA5}">
                      <a16:colId xmlns:a16="http://schemas.microsoft.com/office/drawing/2014/main" val="1989968995"/>
                    </a:ext>
                  </a:extLst>
                </a:gridCol>
                <a:gridCol w="3524842">
                  <a:extLst>
                    <a:ext uri="{9D8B030D-6E8A-4147-A177-3AD203B41FA5}">
                      <a16:colId xmlns:a16="http://schemas.microsoft.com/office/drawing/2014/main" val="744491960"/>
                    </a:ext>
                  </a:extLst>
                </a:gridCol>
                <a:gridCol w="3703840">
                  <a:extLst>
                    <a:ext uri="{9D8B030D-6E8A-4147-A177-3AD203B41FA5}">
                      <a16:colId xmlns:a16="http://schemas.microsoft.com/office/drawing/2014/main" val="2542262762"/>
                    </a:ext>
                  </a:extLst>
                </a:gridCol>
              </a:tblGrid>
              <a:tr h="46472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Group 1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Group 2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Group 3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482909271"/>
                  </a:ext>
                </a:extLst>
              </a:tr>
              <a:tr h="464728">
                <a:tc>
                  <a:txBody>
                    <a:bodyPr/>
                    <a:lstStyle/>
                    <a:p>
                      <a:r>
                        <a:rPr lang="en-US" sz="2000"/>
                        <a:t>Mix Socioeconomic class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Low socioeconomic class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 Socioeconomic class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2208983805"/>
                  </a:ext>
                </a:extLst>
              </a:tr>
              <a:tr h="464728">
                <a:tc>
                  <a:txBody>
                    <a:bodyPr/>
                    <a:lstStyle/>
                    <a:p>
                      <a:r>
                        <a:rPr lang="en-US" sz="2000"/>
                        <a:t>High Family member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 transaction per brand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Higher education level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1766092100"/>
                  </a:ext>
                </a:extLst>
              </a:tr>
              <a:tr h="781588">
                <a:tc>
                  <a:txBody>
                    <a:bodyPr/>
                    <a:lstStyle/>
                    <a:p>
                      <a:r>
                        <a:rPr lang="en-US" sz="2000"/>
                        <a:t>High transaction value, total volume and total value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 transaction volume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Higher affluence index 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634729123"/>
                  </a:ext>
                </a:extLst>
              </a:tr>
              <a:tr h="781588">
                <a:tc>
                  <a:txBody>
                    <a:bodyPr/>
                    <a:lstStyle/>
                    <a:p>
                      <a:r>
                        <a:rPr lang="en-US" sz="2000"/>
                        <a:t>Utilize different brand for different product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Brand Loyal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Not Loyal to any specific brand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263505455"/>
                  </a:ext>
                </a:extLst>
              </a:tr>
              <a:tr h="781588">
                <a:tc>
                  <a:txBody>
                    <a:bodyPr/>
                    <a:lstStyle/>
                    <a:p>
                      <a:r>
                        <a:rPr lang="en-US" sz="2000"/>
                        <a:t>Do not follow suggestion for purchase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Purchase product without promotion </a:t>
                      </a:r>
                    </a:p>
                  </a:txBody>
                  <a:tcPr marL="88797" marR="88797" marT="44399" marB="4439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Purchase product with promotion </a:t>
                      </a:r>
                    </a:p>
                  </a:txBody>
                  <a:tcPr marL="88797" marR="88797" marT="44399" marB="44399"/>
                </a:tc>
                <a:extLst>
                  <a:ext uri="{0D108BD9-81ED-4DB2-BD59-A6C34878D82A}">
                    <a16:rowId xmlns:a16="http://schemas.microsoft.com/office/drawing/2014/main" val="397588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8D86-D0D5-4EDE-ADD7-0B879331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/>
              <a:t>Suggestions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E2AABA-4BDD-45C6-AE4F-E7ACC421F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6978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26B5-71E2-44DE-B23E-3E6D54C7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93D22"/>
      </a:dk2>
      <a:lt2>
        <a:srgbClr val="E2E8E8"/>
      </a:lt2>
      <a:accent1>
        <a:srgbClr val="ED7370"/>
      </a:accent1>
      <a:accent2>
        <a:srgbClr val="E78D46"/>
      </a:accent2>
      <a:accent3>
        <a:srgbClr val="B3A348"/>
      </a:accent3>
      <a:accent4>
        <a:srgbClr val="90AF3C"/>
      </a:accent4>
      <a:accent5>
        <a:srgbClr val="62B53D"/>
      </a:accent5>
      <a:accent6>
        <a:srgbClr val="33BC41"/>
      </a:accent6>
      <a:hlink>
        <a:srgbClr val="568D8E"/>
      </a:hlink>
      <a:folHlink>
        <a:srgbClr val="84848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SlateVTI</vt:lpstr>
      <vt:lpstr>Consumer Segmentation for Bath-soap</vt:lpstr>
      <vt:lpstr>Marketing Strategy</vt:lpstr>
      <vt:lpstr>PowerPoint Presentation</vt:lpstr>
      <vt:lpstr>Building Model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Segmentation for Bath-soap</dc:title>
  <dc:creator>Raahitha Devarapalli</dc:creator>
  <cp:lastModifiedBy>Raahitha Devarapalli</cp:lastModifiedBy>
  <cp:revision>1</cp:revision>
  <dcterms:created xsi:type="dcterms:W3CDTF">2019-12-11T18:49:26Z</dcterms:created>
  <dcterms:modified xsi:type="dcterms:W3CDTF">2019-12-11T18:50:26Z</dcterms:modified>
</cp:coreProperties>
</file>