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2" r:id="rId12"/>
    <p:sldId id="2146847063" r:id="rId13"/>
    <p:sldId id="268" r:id="rId14"/>
    <p:sldId id="2146847055" r:id="rId15"/>
    <p:sldId id="269" r:id="rId16"/>
    <p:sldId id="2146847059" r:id="rId17"/>
    <p:sldId id="2146847060" r:id="rId18"/>
    <p:sldId id="2146847061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ibm.com/doc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msgyclassification.streamlit.app/" TargetMode="External"/><Relationship Id="rId2" Type="http://schemas.openxmlformats.org/officeDocument/2006/relationships/hyperlink" Target="https://github.com/Aditya-R01/PMSGY-Classification-Project-using-IBM-Cloud-Servic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027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Intelligent Classification of Rural Infrastructure Projects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63844" y="4580890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Name- Aditya Raj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Name- Birla Institute of Technology,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Mesra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Department- Electronics &amp; Communication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865B7C-E72A-3138-1BF9-1B66418034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57042"/>
            <a:ext cx="1081869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11000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successfully developed and deployed a highly accurate classification model using an end-to-end workflow on IBM Cloud and Watsonx.ai.</a:t>
            </a:r>
          </a:p>
          <a:p>
            <a:pPr mar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11000"/>
              <a:buNone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11000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 of Watsonx.ai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AutoAI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significantly accelerated the model development process while ensuring high performance.</a:t>
            </a:r>
          </a:p>
          <a:p>
            <a:pPr mar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11000"/>
              <a:buNone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11000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Deploying the model with IBM Watson Machine Learning provides a robust, scalable, and secure solution that is ready for enterprise use.</a:t>
            </a:r>
          </a:p>
          <a:p>
            <a:pPr mar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11000"/>
              <a:buNone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11000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tool can empower government bodies to conduct more effective monitoring, ensure transparent financial management, and perform robust policy analysis.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Integrate with a Chatbot</a:t>
            </a:r>
            <a:r>
              <a:rPr lang="en-US" sz="2400" dirty="0"/>
              <a:t>: Use IBM </a:t>
            </a:r>
            <a:r>
              <a:rPr lang="en-US" sz="2400" dirty="0" err="1"/>
              <a:t>watsonx</a:t>
            </a:r>
            <a:r>
              <a:rPr lang="en-US" sz="2400" dirty="0"/>
              <a:t> Assistant to create a chatbot where officials can ask for a project's classification in natural language.</a:t>
            </a:r>
          </a:p>
          <a:p>
            <a:pPr marL="0" indent="0">
              <a:buNone/>
            </a:pPr>
            <a:endParaRPr lang="en-US" sz="2400" dirty="0"/>
          </a:p>
          <a:p>
            <a:pPr marL="305435" indent="-305435"/>
            <a:r>
              <a:rPr lang="en-US" sz="2400" b="1" dirty="0"/>
              <a:t>Expand Predictive Capabilities</a:t>
            </a:r>
            <a:r>
              <a:rPr lang="en-US" sz="2400" dirty="0"/>
              <a:t>: Utilize other tools in Watsonx.ai to predict project completion times or potential cost overruns, creating a comprehensive project analytics solution.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722" y="88204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400" dirty="0"/>
              <a:t>Pradhan Mantri Gram Sadak Yojana (PMGSY) Official Website and Guidelines.</a:t>
            </a:r>
          </a:p>
          <a:p>
            <a:pPr marL="305435" indent="-305435"/>
            <a:r>
              <a:rPr lang="en-IN" sz="2400" dirty="0"/>
              <a:t>IBM Cloud Documentation: </a:t>
            </a:r>
            <a:r>
              <a:rPr lang="en-IN" sz="2400" dirty="0">
                <a:hlinkClick r:id="rId2"/>
              </a:rPr>
              <a:t>https://cloud.ibm.com/docs</a:t>
            </a:r>
            <a:endParaRPr lang="en-IN" sz="2400" dirty="0"/>
          </a:p>
          <a:p>
            <a:pPr marL="305435" indent="-305435"/>
            <a:r>
              <a:rPr lang="en-IN" sz="2400" dirty="0"/>
              <a:t>IBM Watsonx.ai Documentation.</a:t>
            </a:r>
          </a:p>
          <a:p>
            <a:pPr marL="305435" indent="-305435"/>
            <a:r>
              <a:rPr lang="en-IN" sz="2400" dirty="0"/>
              <a:t>IBM Watson Machine Learning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1E32F-79E4-2DBF-EE91-E2532D242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3169" y="1232452"/>
            <a:ext cx="7038352" cy="5279803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08A382-3335-DF32-A4EE-BE3606102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6604" y="1301749"/>
            <a:ext cx="6914972" cy="5183495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3BDF22-8C10-CCC7-4EF3-B2F4ACD4D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5791" y="1301749"/>
            <a:ext cx="8328609" cy="5104366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32452"/>
            <a:ext cx="11029615" cy="46733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dirty="0"/>
              <a:t>The Pradhan Mantri Gram Sadak Yojana (PMGSY) is a critical rural infrastructure program in India. It has evolved through various phases like PMGSY-I, PMGSY-II, and RCPLWEA, each with unique goals and specifications.</a:t>
            </a:r>
          </a:p>
          <a:p>
            <a:pPr marL="0" indent="0">
              <a:buNone/>
            </a:pPr>
            <a:r>
              <a:rPr lang="en-US" sz="3200" dirty="0"/>
              <a:t>Government bodies and planners face a significant challenge in categorizing thousands of road and bridge projects under their correct scheme. The current manual classification process is:</a:t>
            </a:r>
          </a:p>
          <a:p>
            <a:r>
              <a:rPr lang="en-US" sz="3200" dirty="0"/>
              <a:t>Time-consuming and labor-intensive.</a:t>
            </a:r>
          </a:p>
          <a:p>
            <a:r>
              <a:rPr lang="en-US" sz="3200" dirty="0"/>
              <a:t>Prone to human error, leading to inconsistent data.</a:t>
            </a:r>
          </a:p>
          <a:p>
            <a:r>
              <a:rPr lang="en-US" sz="3200" dirty="0"/>
              <a:t>Difficult to scale as the number of projects grows.</a:t>
            </a:r>
          </a:p>
          <a:p>
            <a:pPr marL="0" indent="0">
              <a:buNone/>
            </a:pPr>
            <a:r>
              <a:rPr lang="en-US" sz="3200" dirty="0"/>
              <a:t>This inefficiency hinders effective monitoring, transparent budget allocation, and accurate assessment of each scheme's impact.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51470"/>
            <a:ext cx="11160806" cy="438403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buNone/>
            </a:pPr>
            <a:r>
              <a:rPr lang="en-US" sz="1800" dirty="0"/>
              <a:t>I propose building and deploying a machine learning model on the </a:t>
            </a:r>
            <a:r>
              <a:rPr lang="en-US" sz="1800" b="1" dirty="0"/>
              <a:t>IBM Cloud</a:t>
            </a:r>
            <a:r>
              <a:rPr lang="en-US" sz="1800" dirty="0"/>
              <a:t> platform using Auto AI to automatically classify a project into its correct </a:t>
            </a:r>
            <a:r>
              <a:rPr lang="en-US" sz="1800" b="1" dirty="0"/>
              <a:t>PMGSY_SCHEME</a:t>
            </a:r>
            <a:r>
              <a:rPr lang="en-US" sz="1800" dirty="0"/>
              <a:t>.</a:t>
            </a:r>
          </a:p>
          <a:p>
            <a:pPr marL="0" indent="0" algn="just">
              <a:buNone/>
            </a:pPr>
            <a:r>
              <a:rPr lang="en-US" sz="1800" dirty="0"/>
              <a:t>The solution, built entirely within the IBM ecosystem, involves: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/>
              <a:t>Data Collection &amp; Storage:</a:t>
            </a:r>
            <a:r>
              <a:rPr lang="en-US" sz="1800" dirty="0"/>
              <a:t> Ingesting and storing the PMGSY project dataset securely in </a:t>
            </a:r>
            <a:r>
              <a:rPr lang="en-US" sz="1800" b="1" dirty="0"/>
              <a:t>IBM Cloud Object Storage</a:t>
            </a:r>
            <a:r>
              <a:rPr lang="en-US" sz="18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/>
              <a:t>Data Preprocessing:</a:t>
            </a:r>
            <a:r>
              <a:rPr lang="en-US" sz="1800" dirty="0"/>
              <a:t> Using </a:t>
            </a:r>
            <a:r>
              <a:rPr lang="en-US" sz="1800" b="1" dirty="0"/>
              <a:t>IBM Watson Studio Data Refinery</a:t>
            </a:r>
            <a:r>
              <a:rPr lang="en-US" sz="1800" dirty="0"/>
              <a:t> to visually clean, shape, and prepare the data for model training.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/>
              <a:t>Machine Learning Model:</a:t>
            </a:r>
            <a:r>
              <a:rPr lang="en-US" sz="1800" dirty="0"/>
              <a:t> Leveraging </a:t>
            </a:r>
            <a:r>
              <a:rPr lang="en-US" sz="1800" b="1" dirty="0"/>
              <a:t>Watsonx.ai Studio</a:t>
            </a:r>
            <a:r>
              <a:rPr lang="en-US" sz="1800" dirty="0"/>
              <a:t> to build, train, and tune a supervised classification model.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/>
              <a:t>Deployment:</a:t>
            </a:r>
            <a:r>
              <a:rPr lang="en-US" sz="1800" dirty="0"/>
              <a:t> Deploying the trained model as a scalable web service using </a:t>
            </a:r>
            <a:r>
              <a:rPr lang="en-US" sz="1800" b="1" dirty="0"/>
              <a:t>IBM Watson Machine Learning</a:t>
            </a:r>
            <a:r>
              <a:rPr lang="en-US" sz="1800" dirty="0"/>
              <a:t> for easy integration into other applications.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/>
              <a:t>Evaluation:</a:t>
            </a:r>
            <a:r>
              <a:rPr lang="en-US" sz="1800" dirty="0"/>
              <a:t> Rigorously testing the model's performance using the evaluation tools within Watsonx.ai.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029615" cy="50330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/>
              <a:t>My approach leverages the integrated, end-to-end services of the IBM Cloud platform.</a:t>
            </a:r>
          </a:p>
          <a:p>
            <a:pPr algn="just">
              <a:buNone/>
            </a:pPr>
            <a:r>
              <a:rPr lang="en-IN" sz="1600" b="1" dirty="0"/>
              <a:t>Platform Requirements:</a:t>
            </a:r>
            <a:endParaRPr lang="en-IN" sz="1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/>
              <a:t>An active </a:t>
            </a:r>
            <a:r>
              <a:rPr lang="en-IN" sz="1600" b="1" dirty="0"/>
              <a:t>IBM Cloud account</a:t>
            </a:r>
            <a:r>
              <a:rPr lang="en-IN" sz="16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/>
              <a:t>Provisioned instances of </a:t>
            </a:r>
            <a:r>
              <a:rPr lang="en-IN" sz="1600" b="1" dirty="0"/>
              <a:t>Watsonx.ai</a:t>
            </a:r>
            <a:r>
              <a:rPr lang="en-IN" sz="1600" dirty="0"/>
              <a:t> and </a:t>
            </a:r>
            <a:r>
              <a:rPr lang="en-IN" sz="1600" b="1" dirty="0"/>
              <a:t>IBM Watson Machine Learning</a:t>
            </a:r>
            <a:r>
              <a:rPr lang="en-IN" sz="1600" dirty="0"/>
              <a:t>.</a:t>
            </a:r>
          </a:p>
          <a:p>
            <a:pPr algn="just">
              <a:buNone/>
            </a:pPr>
            <a:r>
              <a:rPr lang="en-IN" sz="1600" b="1" dirty="0"/>
              <a:t>IBM Services Used:</a:t>
            </a:r>
            <a:endParaRPr lang="en-IN" sz="1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b="1" dirty="0"/>
              <a:t>IBM Cloud Object Storage:</a:t>
            </a:r>
            <a:r>
              <a:rPr lang="en-IN" sz="1600" dirty="0"/>
              <a:t> For secure and scalable data storage.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b="1" dirty="0"/>
              <a:t>IBM Watson Studio:</a:t>
            </a:r>
            <a:r>
              <a:rPr lang="en-IN" sz="1600" dirty="0"/>
              <a:t> The integrated environment for all data science tasks.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b="1" dirty="0"/>
              <a:t>Data Refinery:</a:t>
            </a:r>
            <a:r>
              <a:rPr lang="en-IN" sz="1600" dirty="0"/>
              <a:t> For no-code data preparation and cleansing.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b="1" dirty="0" err="1"/>
              <a:t>Jupyter</a:t>
            </a:r>
            <a:r>
              <a:rPr lang="en-IN" sz="1600" b="1" dirty="0"/>
              <a:t> Notebooks:</a:t>
            </a:r>
            <a:r>
              <a:rPr lang="en-IN" sz="1600" dirty="0"/>
              <a:t> For any custom data exploration and visualization code.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b="1" dirty="0"/>
              <a:t>Watsonx.ai:</a:t>
            </a:r>
            <a:r>
              <a:rPr lang="en-IN" sz="1600" dirty="0"/>
              <a:t> For building the classification model using either the </a:t>
            </a:r>
            <a:r>
              <a:rPr lang="en-IN" sz="1600" b="1" dirty="0" err="1"/>
              <a:t>AutoAI</a:t>
            </a:r>
            <a:r>
              <a:rPr lang="en-IN" sz="1600" dirty="0"/>
              <a:t> experiment for automated model selection or by building a custom model.</a:t>
            </a:r>
          </a:p>
          <a:p>
            <a:pPr marL="0" indent="0" algn="just">
              <a:buNone/>
            </a:pPr>
            <a:r>
              <a:rPr lang="en-US" sz="1600" b="1" dirty="0"/>
              <a:t>Web UI Implementation:</a:t>
            </a:r>
            <a:endParaRPr lang="en-US" sz="1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 err="1"/>
              <a:t>Streamlit</a:t>
            </a:r>
            <a:r>
              <a:rPr lang="en-US" sz="1600" b="1" dirty="0"/>
              <a:t>:</a:t>
            </a:r>
            <a:r>
              <a:rPr lang="en-US" sz="1600" dirty="0"/>
              <a:t> To build an interactive web application that consumes the deployed model's public endpoint and API key, enabling real-time predictions.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7E95AA-FF75-2F4A-4C2A-3BF26B53F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179002"/>
            <a:ext cx="11183734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 Selection &amp; Training: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will use the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AutoAI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feature within Watsonx.ai.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AutoAI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will automatically prepare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data, apply various classification algorithms (like Random Forest,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etc.),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and engineer features to find the best-performing model pipeline for our PMGSY dataset.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automates the model selection process, ensuring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the most accurate algorithm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for our specific data.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Input: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will be trained on features from the dataset stored in Cloud Object Storage.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Once the best model pipeline is identified by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AutoAI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it is saved to the IBM Watson Machine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Learning repository.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there, the model is deployed with a single click as a REST API endpoint. This makes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model's predictive power available as a secure, scalable web service that can be called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any authorized application.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A5CCC8-A593-D0F1-4103-79BA22338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1368" y="744279"/>
            <a:ext cx="7377136" cy="3296093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104DB4-8538-2C0C-1F54-368A96032EB9}"/>
              </a:ext>
            </a:extLst>
          </p:cNvPr>
          <p:cNvSpPr txBox="1"/>
          <p:nvPr/>
        </p:nvSpPr>
        <p:spPr>
          <a:xfrm>
            <a:off x="581192" y="1933994"/>
            <a:ext cx="39801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Here is a summary: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Overall Performance: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The model demonstrated very high confidence in its predictions for all four records. All predictions were made with a confidence level of 94% or higher.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79071F-6696-65DD-4D45-4A3D90D763DA}"/>
              </a:ext>
            </a:extLst>
          </p:cNvPr>
          <p:cNvSpPr txBox="1"/>
          <p:nvPr/>
        </p:nvSpPr>
        <p:spPr>
          <a:xfrm>
            <a:off x="617547" y="3908343"/>
            <a:ext cx="10956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Prediction Breakdown</a:t>
            </a:r>
            <a:r>
              <a:rPr lang="en-US" altLang="en-US" dirty="0"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Record 1</a:t>
            </a:r>
            <a:r>
              <a:rPr lang="en-US" altLang="en-US" dirty="0">
                <a:latin typeface="Arial" panose="020B0604020202020204" pitchFamily="34" charset="0"/>
              </a:rPr>
              <a:t>: Correctly predicted as </a:t>
            </a:r>
            <a:r>
              <a:rPr lang="en-US" altLang="en-US" b="1" dirty="0">
                <a:latin typeface="Arial" panose="020B0604020202020204" pitchFamily="34" charset="0"/>
              </a:rPr>
              <a:t>PMGSY-I</a:t>
            </a:r>
            <a:r>
              <a:rPr lang="en-US" altLang="en-US" dirty="0">
                <a:latin typeface="Arial" panose="020B0604020202020204" pitchFamily="34" charset="0"/>
              </a:rPr>
              <a:t> with </a:t>
            </a:r>
            <a:r>
              <a:rPr lang="en-US" altLang="en-US" b="1" dirty="0">
                <a:latin typeface="Arial" panose="020B0604020202020204" pitchFamily="34" charset="0"/>
              </a:rPr>
              <a:t>100%</a:t>
            </a:r>
            <a:r>
              <a:rPr lang="en-US" altLang="en-US" dirty="0">
                <a:latin typeface="Arial" panose="020B0604020202020204" pitchFamily="34" charset="0"/>
              </a:rPr>
              <a:t> confidence.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Record 2</a:t>
            </a:r>
            <a:r>
              <a:rPr lang="en-US" altLang="en-US" dirty="0">
                <a:latin typeface="Arial" panose="020B0604020202020204" pitchFamily="34" charset="0"/>
              </a:rPr>
              <a:t>: Correctly predicted as </a:t>
            </a:r>
            <a:r>
              <a:rPr lang="en-US" altLang="en-US" b="1" dirty="0">
                <a:latin typeface="Arial" panose="020B0604020202020204" pitchFamily="34" charset="0"/>
              </a:rPr>
              <a:t>PMGSY-III</a:t>
            </a:r>
            <a:r>
              <a:rPr lang="en-US" altLang="en-US" dirty="0">
                <a:latin typeface="Arial" panose="020B0604020202020204" pitchFamily="34" charset="0"/>
              </a:rPr>
              <a:t> with </a:t>
            </a:r>
            <a:r>
              <a:rPr lang="en-US" altLang="en-US" b="1" dirty="0">
                <a:latin typeface="Arial" panose="020B0604020202020204" pitchFamily="34" charset="0"/>
              </a:rPr>
              <a:t>100%</a:t>
            </a:r>
            <a:r>
              <a:rPr lang="en-US" altLang="en-US" dirty="0">
                <a:latin typeface="Arial" panose="020B0604020202020204" pitchFamily="34" charset="0"/>
              </a:rPr>
              <a:t> confidence.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Record 3</a:t>
            </a:r>
            <a:r>
              <a:rPr lang="en-US" altLang="en-US" dirty="0">
                <a:latin typeface="Arial" panose="020B0604020202020204" pitchFamily="34" charset="0"/>
              </a:rPr>
              <a:t>: Correctly predicted as </a:t>
            </a:r>
            <a:r>
              <a:rPr lang="en-US" altLang="en-US" b="1" dirty="0">
                <a:latin typeface="Arial" panose="020B0604020202020204" pitchFamily="34" charset="0"/>
              </a:rPr>
              <a:t>PMGSY-III</a:t>
            </a:r>
            <a:r>
              <a:rPr lang="en-US" altLang="en-US" dirty="0">
                <a:latin typeface="Arial" panose="020B0604020202020204" pitchFamily="34" charset="0"/>
              </a:rPr>
              <a:t> with </a:t>
            </a:r>
            <a:r>
              <a:rPr lang="en-US" altLang="en-US" b="1" dirty="0">
                <a:latin typeface="Arial" panose="020B0604020202020204" pitchFamily="34" charset="0"/>
              </a:rPr>
              <a:t>94%</a:t>
            </a:r>
            <a:r>
              <a:rPr lang="en-US" altLang="en-US" dirty="0">
                <a:latin typeface="Arial" panose="020B0604020202020204" pitchFamily="34" charset="0"/>
              </a:rPr>
              <a:t> confidence.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Record 4</a:t>
            </a:r>
            <a:r>
              <a:rPr lang="en-US" altLang="en-US" dirty="0">
                <a:latin typeface="Arial" panose="020B0604020202020204" pitchFamily="34" charset="0"/>
              </a:rPr>
              <a:t>: Correctly predicted as </a:t>
            </a:r>
            <a:r>
              <a:rPr lang="en-US" altLang="en-US" b="1" dirty="0">
                <a:latin typeface="Arial" panose="020B0604020202020204" pitchFamily="34" charset="0"/>
              </a:rPr>
              <a:t>PMGSY-II</a:t>
            </a:r>
            <a:r>
              <a:rPr lang="en-US" altLang="en-US" dirty="0">
                <a:latin typeface="Arial" panose="020B0604020202020204" pitchFamily="34" charset="0"/>
              </a:rPr>
              <a:t> with </a:t>
            </a:r>
            <a:r>
              <a:rPr lang="en-US" altLang="en-US" b="1" dirty="0">
                <a:latin typeface="Arial" panose="020B0604020202020204" pitchFamily="34" charset="0"/>
              </a:rPr>
              <a:t>99%</a:t>
            </a:r>
            <a:r>
              <a:rPr lang="en-US" altLang="en-US" dirty="0">
                <a:latin typeface="Arial" panose="020B0604020202020204" pitchFamily="34" charset="0"/>
              </a:rPr>
              <a:t> confidence.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Class Distribution</a:t>
            </a:r>
            <a:r>
              <a:rPr lang="en-US" altLang="en-US" dirty="0">
                <a:latin typeface="Arial" panose="020B0604020202020204" pitchFamily="34" charset="0"/>
              </a:rPr>
              <a:t>: The results show that your model successfully identified records belonging to all three different classes. Out of the four test records, two were classified as </a:t>
            </a:r>
            <a:r>
              <a:rPr lang="en-US" altLang="en-US" dirty="0">
                <a:latin typeface="Arial Unicode MS"/>
              </a:rPr>
              <a:t>PMGSY-III, one as</a:t>
            </a:r>
            <a:r>
              <a:rPr lang="en-US" altLang="en-US" dirty="0"/>
              <a:t> </a:t>
            </a:r>
            <a:r>
              <a:rPr lang="en-US" altLang="en-US" dirty="0">
                <a:latin typeface="Arial Unicode MS"/>
              </a:rPr>
              <a:t>PMGSY-I</a:t>
            </a:r>
            <a:r>
              <a:rPr lang="en-US" altLang="en-US" dirty="0"/>
              <a:t>, and one as </a:t>
            </a:r>
            <a:r>
              <a:rPr lang="en-US" altLang="en-US" dirty="0">
                <a:latin typeface="Arial Unicode MS"/>
              </a:rPr>
              <a:t>PMGSY-II.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27F7D-FD73-A51F-F155-0E8CA5D60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647B85-C041-0FF2-D9BB-E46BCE34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441FEE-F226-2C50-7B16-54C5359A2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6087" y="1152894"/>
            <a:ext cx="5466113" cy="41049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F38F35-4FF7-D0DA-7C2F-BD08E01B5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152894"/>
            <a:ext cx="5466113" cy="41049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53FA2D-3A3C-C935-243B-153D717F943C}"/>
              </a:ext>
            </a:extLst>
          </p:cNvPr>
          <p:cNvSpPr txBox="1"/>
          <p:nvPr/>
        </p:nvSpPr>
        <p:spPr>
          <a:xfrm>
            <a:off x="765544" y="5326912"/>
            <a:ext cx="10845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To demonstrate the model's real-world application, we developed a user-friendly web UI using </a:t>
            </a:r>
            <a:r>
              <a:rPr lang="en-US" dirty="0" err="1"/>
              <a:t>Streamlit</a:t>
            </a:r>
            <a:r>
              <a:rPr lang="en-US" dirty="0"/>
              <a:t>. This interactive dashboard allows users to input project metrics and calls the deployed AI model via an API and Public end-point </a:t>
            </a:r>
            <a:r>
              <a:rPr lang="en-US" dirty="0" err="1"/>
              <a:t>url</a:t>
            </a:r>
            <a:r>
              <a:rPr lang="en-US" dirty="0"/>
              <a:t>.. It then instantly displays the predicted PMGSY project class and the model's confidence score, providing a seamless and practical tool for real-time classification.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340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D1225-DE1E-4728-563F-207AA4E15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7AE865-11A6-348B-F1B6-4EE8B0CC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54B1213-A77A-985D-A584-88232B666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014947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GitHub Repository Link:</a:t>
            </a:r>
          </a:p>
          <a:p>
            <a:pPr marL="0" indent="0">
              <a:buNone/>
            </a:pPr>
            <a:r>
              <a:rPr lang="en-IN" sz="2400" dirty="0">
                <a:hlinkClick r:id="rId2"/>
              </a:rPr>
              <a:t>https://github.com/Aditya-R01/PMSGY-Classification-Project-using-IBM-Cloud-Services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WebApp Link:</a:t>
            </a:r>
          </a:p>
          <a:p>
            <a:pPr marL="0" indent="0">
              <a:buNone/>
            </a:pPr>
            <a:r>
              <a:rPr lang="en-IN" sz="2400" dirty="0">
                <a:hlinkClick r:id="rId3"/>
              </a:rPr>
              <a:t>https://pmsgyclassification.streamlit.app/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491556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78</TotalTime>
  <Words>1016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 2</vt:lpstr>
      <vt:lpstr>DividendVTI</vt:lpstr>
      <vt:lpstr>Intelligent Classification of Rural Infrastructure Projects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kumari.muskan200806@gmail.com</cp:lastModifiedBy>
  <cp:revision>26</cp:revision>
  <dcterms:created xsi:type="dcterms:W3CDTF">2021-05-26T16:50:10Z</dcterms:created>
  <dcterms:modified xsi:type="dcterms:W3CDTF">2025-07-31T15:39:47Z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