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4406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DED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B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974294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Precision Fashion: HOG and KNN for Image Classification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440793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Welcome to our presentation on fashion product image classification. We explore an efficient approach using Histogram of Oriented Gradients (HOG) and K-Nearest Neighbors (KNN). This project is implemented in a Python Jupyter Notebook, demonstrating practical application for data science students and professionals.</a:t>
            </a:r>
            <a:endParaRPr lang="en-US" sz="17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91E579-49D0-A2D7-527D-40B73F2D86D2}"/>
              </a:ext>
            </a:extLst>
          </p:cNvPr>
          <p:cNvSpPr/>
          <p:nvPr/>
        </p:nvSpPr>
        <p:spPr>
          <a:xfrm>
            <a:off x="12833873" y="7756264"/>
            <a:ext cx="1710466" cy="3980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17920" y="740569"/>
            <a:ext cx="7680960" cy="19595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100"/>
              </a:lnSpc>
              <a:buNone/>
            </a:pPr>
            <a:r>
              <a:rPr lang="en-US" sz="410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Unlocking Image Classification with HOG and KNN</a:t>
            </a:r>
            <a:endParaRPr lang="en-US" sz="4100" dirty="0"/>
          </a:p>
        </p:txBody>
      </p:sp>
      <p:sp>
        <p:nvSpPr>
          <p:cNvPr id="4" name="Shape 1"/>
          <p:cNvSpPr/>
          <p:nvPr/>
        </p:nvSpPr>
        <p:spPr>
          <a:xfrm>
            <a:off x="6217920" y="3013591"/>
            <a:ext cx="470297" cy="470297"/>
          </a:xfrm>
          <a:prstGeom prst="roundRect">
            <a:avLst>
              <a:gd name="adj" fmla="val 18667"/>
            </a:avLst>
          </a:prstGeom>
          <a:solidFill>
            <a:srgbClr val="E6DED2">
              <a:alpha val="50000"/>
            </a:srgbClr>
          </a:solidFill>
          <a:ln w="7620">
            <a:solidFill>
              <a:srgbClr val="CCC4B8"/>
            </a:solidFill>
            <a:prstDash val="solid"/>
          </a:ln>
          <a:effectLst>
            <a:outerShdw dist="19050" dir="2700000" algn="bl" rotWithShape="0">
              <a:srgbClr val="CCC4B8">
                <a:alpha val="100000"/>
              </a:srgbClr>
            </a:outerShdw>
          </a:effectLst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6323" y="3052822"/>
            <a:ext cx="313492" cy="39183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897172" y="3085386"/>
            <a:ext cx="2612708" cy="326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Objective</a:t>
            </a:r>
            <a:endParaRPr lang="en-US" sz="2050" dirty="0"/>
          </a:p>
        </p:txBody>
      </p:sp>
      <p:sp>
        <p:nvSpPr>
          <p:cNvPr id="7" name="Text 3"/>
          <p:cNvSpPr/>
          <p:nvPr/>
        </p:nvSpPr>
        <p:spPr>
          <a:xfrm>
            <a:off x="6897172" y="3537228"/>
            <a:ext cx="3030617" cy="20066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Classify fashion images with high accuracy. We leverage HOG for feature extraction. KNN handles the classification. It performs well even on small datasets.</a:t>
            </a:r>
            <a:endParaRPr lang="en-US" sz="1600" dirty="0"/>
          </a:p>
        </p:txBody>
      </p:sp>
      <p:sp>
        <p:nvSpPr>
          <p:cNvPr id="8" name="Shape 4"/>
          <p:cNvSpPr/>
          <p:nvPr/>
        </p:nvSpPr>
        <p:spPr>
          <a:xfrm>
            <a:off x="10189012" y="3013591"/>
            <a:ext cx="470297" cy="470297"/>
          </a:xfrm>
          <a:prstGeom prst="roundRect">
            <a:avLst>
              <a:gd name="adj" fmla="val 18667"/>
            </a:avLst>
          </a:prstGeom>
          <a:solidFill>
            <a:srgbClr val="E6DED2">
              <a:alpha val="50000"/>
            </a:srgbClr>
          </a:solidFill>
          <a:ln w="7620">
            <a:solidFill>
              <a:srgbClr val="CCC4B8"/>
            </a:solidFill>
            <a:prstDash val="solid"/>
          </a:ln>
          <a:effectLst>
            <a:outerShdw dist="19050" dir="2700000" algn="bl" rotWithShape="0">
              <a:srgbClr val="CCC4B8">
                <a:alpha val="100000"/>
              </a:srgbClr>
            </a:outerShdw>
          </a:effectLst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7414" y="3052822"/>
            <a:ext cx="313492" cy="39183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868263" y="3085386"/>
            <a:ext cx="2612708" cy="326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HOG Features</a:t>
            </a:r>
            <a:endParaRPr lang="en-US" sz="2050" dirty="0"/>
          </a:p>
        </p:txBody>
      </p:sp>
      <p:sp>
        <p:nvSpPr>
          <p:cNvPr id="11" name="Text 6"/>
          <p:cNvSpPr/>
          <p:nvPr/>
        </p:nvSpPr>
        <p:spPr>
          <a:xfrm>
            <a:off x="10868263" y="3537228"/>
            <a:ext cx="3030617" cy="20066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Extract rich descriptive features from images. This captures object shape and appearance. It focuses on gradient orientation and magnitude.</a:t>
            </a:r>
            <a:endParaRPr lang="en-US" sz="1600" dirty="0"/>
          </a:p>
        </p:txBody>
      </p:sp>
      <p:sp>
        <p:nvSpPr>
          <p:cNvPr id="12" name="Shape 7"/>
          <p:cNvSpPr/>
          <p:nvPr/>
        </p:nvSpPr>
        <p:spPr>
          <a:xfrm>
            <a:off x="6217920" y="5961936"/>
            <a:ext cx="470297" cy="470297"/>
          </a:xfrm>
          <a:prstGeom prst="roundRect">
            <a:avLst>
              <a:gd name="adj" fmla="val 18667"/>
            </a:avLst>
          </a:prstGeom>
          <a:solidFill>
            <a:srgbClr val="E6DED2">
              <a:alpha val="50000"/>
            </a:srgbClr>
          </a:solidFill>
          <a:ln w="7620">
            <a:solidFill>
              <a:srgbClr val="CCC4B8"/>
            </a:solidFill>
            <a:prstDash val="solid"/>
          </a:ln>
          <a:effectLst>
            <a:outerShdw dist="19050" dir="2700000" algn="bl" rotWithShape="0">
              <a:srgbClr val="CCC4B8">
                <a:alpha val="100000"/>
              </a:srgbClr>
            </a:outerShdw>
          </a:effectLst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6323" y="6001167"/>
            <a:ext cx="313492" cy="391835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6897172" y="6033730"/>
            <a:ext cx="2612708" cy="3264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KNN Classification</a:t>
            </a:r>
            <a:endParaRPr lang="en-US" sz="2050" dirty="0"/>
          </a:p>
        </p:txBody>
      </p:sp>
      <p:sp>
        <p:nvSpPr>
          <p:cNvPr id="15" name="Text 9"/>
          <p:cNvSpPr/>
          <p:nvPr/>
        </p:nvSpPr>
        <p:spPr>
          <a:xfrm>
            <a:off x="6897172" y="6485573"/>
            <a:ext cx="7001708" cy="10033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Utilize K-Nearest Neighbors for robust classification. It finds the closest training examples. This determines the class of a new data point.</a:t>
            </a:r>
            <a:endParaRPr lang="en-US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F074FE2-E983-6284-7EB7-F31D25389C89}"/>
              </a:ext>
            </a:extLst>
          </p:cNvPr>
          <p:cNvSpPr/>
          <p:nvPr/>
        </p:nvSpPr>
        <p:spPr>
          <a:xfrm>
            <a:off x="12833873" y="7756264"/>
            <a:ext cx="1710466" cy="3980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7471" y="728782"/>
            <a:ext cx="7709059" cy="12811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Streamlining Dataset Preparation</a:t>
            </a:r>
            <a:endParaRPr lang="en-US" sz="40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71" y="2317313"/>
            <a:ext cx="1024890" cy="183713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49780" y="2522220"/>
            <a:ext cx="2562463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Dataset Acquisition</a:t>
            </a:r>
            <a:endParaRPr lang="en-US" sz="2000" dirty="0"/>
          </a:p>
        </p:txBody>
      </p:sp>
      <p:sp>
        <p:nvSpPr>
          <p:cNvPr id="6" name="Text 2"/>
          <p:cNvSpPr/>
          <p:nvPr/>
        </p:nvSpPr>
        <p:spPr>
          <a:xfrm>
            <a:off x="2049780" y="2965490"/>
            <a:ext cx="6376749" cy="9840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Obtain a ZIP file. It contains </a:t>
            </a:r>
            <a:r>
              <a:rPr lang="en-US" sz="1600" b="1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styles.csv</a:t>
            </a:r>
            <a:r>
              <a:rPr lang="en-US" sz="16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 with product metadata. An </a:t>
            </a:r>
            <a:r>
              <a:rPr lang="en-US" sz="1600" b="1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images</a:t>
            </a:r>
            <a:r>
              <a:rPr lang="en-US" sz="16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 folder links to product IDs. Python code extracts these files in the notebook.</a:t>
            </a:r>
            <a:endParaRPr lang="en-US" sz="16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471" y="4154448"/>
            <a:ext cx="1024890" cy="183713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049780" y="4359354"/>
            <a:ext cx="2632591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Metadata Integration</a:t>
            </a:r>
            <a:endParaRPr lang="en-US" sz="2000" dirty="0"/>
          </a:p>
        </p:txBody>
      </p:sp>
      <p:sp>
        <p:nvSpPr>
          <p:cNvPr id="9" name="Text 4"/>
          <p:cNvSpPr/>
          <p:nvPr/>
        </p:nvSpPr>
        <p:spPr>
          <a:xfrm>
            <a:off x="2049780" y="4802624"/>
            <a:ext cx="6376749" cy="9840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Link product IDs from the CSV to image files. This creates a cohesive dataset. It ensures proper data association for classification.</a:t>
            </a:r>
            <a:endParaRPr lang="en-US" sz="16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471" y="5991582"/>
            <a:ext cx="1024890" cy="1509117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049780" y="6196489"/>
            <a:ext cx="2737842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Automated Extraction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2049780" y="6639758"/>
            <a:ext cx="6376749" cy="6560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Python code handles unzipping and organization. This prepares the data for processing. It streamlines the initial setup phase.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98840"/>
            <a:ext cx="1088886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Mastering Feature Extraction with HOG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502932"/>
            <a:ext cx="6244709" cy="427267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599521" y="2474595"/>
            <a:ext cx="285666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Image Preprocessing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599521" y="305573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Images are resized to 128x128 pixels.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599521" y="349793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Converted to grayscale for simplification.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9521" y="394013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Reduces computational complexity.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599521" y="45298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HOG Application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599521" y="5110996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Use </a:t>
            </a:r>
            <a:r>
              <a:rPr lang="en-US" sz="1750" b="1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skimage.feature.hog</a:t>
            </a: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. This function captures directional gradient features. It creates a robust feature vector for each image. This highlights edges and shapes effectively.</a:t>
            </a:r>
            <a:endParaRPr lang="en-US" sz="17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261C19-2D1A-79FB-C92D-CB7039EE3095}"/>
              </a:ext>
            </a:extLst>
          </p:cNvPr>
          <p:cNvSpPr/>
          <p:nvPr/>
        </p:nvSpPr>
        <p:spPr>
          <a:xfrm>
            <a:off x="12833873" y="7756264"/>
            <a:ext cx="1710466" cy="3980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58585"/>
            <a:ext cx="1097672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Training and Evaluating the KNN Model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743789" y="354353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Data Splitting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033957"/>
            <a:ext cx="378523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Divide the dataset into training and test sets. This ensures unbiased model evaluation. Typically 80% for training, 20% for testing.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411" y="4209098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22209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Model Training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37790" y="2711410"/>
            <a:ext cx="38988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Train the KNN classifier. It uses the extracted HOG feature vectors. The model learns patterns from the training data.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0307" y="3258026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7790" y="4503182"/>
            <a:ext cx="335684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Performance Evaluation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937790" y="4993600"/>
            <a:ext cx="3898821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Achieve around 98% accuracy. Validate through confusion matrices. Classification reports provide detailed metrics. This ensures reliable performance assessment.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4533" y="5984200"/>
            <a:ext cx="339328" cy="42422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2F14B1F6-A61A-F0AF-A505-2C8E875BC1A3}"/>
              </a:ext>
            </a:extLst>
          </p:cNvPr>
          <p:cNvSpPr/>
          <p:nvPr/>
        </p:nvSpPr>
        <p:spPr>
          <a:xfrm>
            <a:off x="12833873" y="7756264"/>
            <a:ext cx="1710466" cy="39803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29828" y="416838"/>
            <a:ext cx="6289834" cy="4730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700"/>
              </a:lnSpc>
              <a:buNone/>
            </a:pPr>
            <a:r>
              <a:rPr lang="en-US" sz="295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Why HOG-KNN is a Game Changer</a:t>
            </a:r>
            <a:endParaRPr lang="en-US" sz="2950" dirty="0"/>
          </a:p>
        </p:txBody>
      </p:sp>
      <p:sp>
        <p:nvSpPr>
          <p:cNvPr id="4" name="Text 1"/>
          <p:cNvSpPr/>
          <p:nvPr/>
        </p:nvSpPr>
        <p:spPr>
          <a:xfrm>
            <a:off x="529828" y="1192530"/>
            <a:ext cx="8084344" cy="499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900"/>
              </a:lnSpc>
              <a:buNone/>
            </a:pPr>
            <a:r>
              <a:rPr lang="en-US" sz="39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98%</a:t>
            </a:r>
            <a:endParaRPr lang="en-US" sz="3900" dirty="0"/>
          </a:p>
        </p:txBody>
      </p:sp>
      <p:sp>
        <p:nvSpPr>
          <p:cNvPr id="5" name="Text 2"/>
          <p:cNvSpPr/>
          <p:nvPr/>
        </p:nvSpPr>
        <p:spPr>
          <a:xfrm>
            <a:off x="3625810" y="1881068"/>
            <a:ext cx="1892260" cy="2364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45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Accuracy</a:t>
            </a:r>
            <a:endParaRPr lang="en-US" sz="1450" dirty="0"/>
          </a:p>
        </p:txBody>
      </p:sp>
      <p:sp>
        <p:nvSpPr>
          <p:cNvPr id="6" name="Text 3"/>
          <p:cNvSpPr/>
          <p:nvPr/>
        </p:nvSpPr>
        <p:spPr>
          <a:xfrm>
            <a:off x="529828" y="2208252"/>
            <a:ext cx="8084344" cy="2420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1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High classification accuracy achieved. Validated across diverse fashion items.</a:t>
            </a:r>
            <a:endParaRPr lang="en-US" sz="1150" dirty="0"/>
          </a:p>
        </p:txBody>
      </p:sp>
      <p:sp>
        <p:nvSpPr>
          <p:cNvPr id="7" name="Text 4"/>
          <p:cNvSpPr/>
          <p:nvPr/>
        </p:nvSpPr>
        <p:spPr>
          <a:xfrm>
            <a:off x="529828" y="2980015"/>
            <a:ext cx="8084344" cy="499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900"/>
              </a:lnSpc>
              <a:buNone/>
            </a:pPr>
            <a:r>
              <a:rPr lang="en-US" sz="39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1</a:t>
            </a:r>
            <a:endParaRPr lang="en-US" sz="3900" dirty="0"/>
          </a:p>
        </p:txBody>
      </p:sp>
      <p:sp>
        <p:nvSpPr>
          <p:cNvPr id="8" name="Text 5"/>
          <p:cNvSpPr/>
          <p:nvPr/>
        </p:nvSpPr>
        <p:spPr>
          <a:xfrm>
            <a:off x="3625810" y="3668554"/>
            <a:ext cx="1892260" cy="2364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45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Interpretability</a:t>
            </a:r>
            <a:endParaRPr lang="en-US" sz="1450" dirty="0"/>
          </a:p>
        </p:txBody>
      </p:sp>
      <p:sp>
        <p:nvSpPr>
          <p:cNvPr id="9" name="Text 6"/>
          <p:cNvSpPr/>
          <p:nvPr/>
        </p:nvSpPr>
        <p:spPr>
          <a:xfrm>
            <a:off x="529828" y="3995738"/>
            <a:ext cx="8084344" cy="2420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1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Lightweight and easily interpretable solution. HOG features are visually intuitive.</a:t>
            </a:r>
            <a:endParaRPr lang="en-US" sz="1150" dirty="0"/>
          </a:p>
        </p:txBody>
      </p:sp>
      <p:sp>
        <p:nvSpPr>
          <p:cNvPr id="10" name="Text 7"/>
          <p:cNvSpPr/>
          <p:nvPr/>
        </p:nvSpPr>
        <p:spPr>
          <a:xfrm>
            <a:off x="529828" y="4767501"/>
            <a:ext cx="8084344" cy="499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900"/>
              </a:lnSpc>
              <a:buNone/>
            </a:pPr>
            <a:r>
              <a:rPr lang="en-US" sz="39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500</a:t>
            </a:r>
            <a:endParaRPr lang="en-US" sz="3900" dirty="0"/>
          </a:p>
        </p:txBody>
      </p:sp>
      <p:sp>
        <p:nvSpPr>
          <p:cNvPr id="11" name="Text 8"/>
          <p:cNvSpPr/>
          <p:nvPr/>
        </p:nvSpPr>
        <p:spPr>
          <a:xfrm>
            <a:off x="3625810" y="5456039"/>
            <a:ext cx="1892260" cy="2364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45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Small Data</a:t>
            </a:r>
            <a:endParaRPr lang="en-US" sz="1450" dirty="0"/>
          </a:p>
        </p:txBody>
      </p:sp>
      <p:sp>
        <p:nvSpPr>
          <p:cNvPr id="12" name="Text 9"/>
          <p:cNvSpPr/>
          <p:nvPr/>
        </p:nvSpPr>
        <p:spPr>
          <a:xfrm>
            <a:off x="529828" y="5783223"/>
            <a:ext cx="8084344" cy="2420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1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Especially suitable for small image datasets. Avoids complex deep learning models.</a:t>
            </a:r>
            <a:endParaRPr lang="en-US" sz="1150" dirty="0"/>
          </a:p>
        </p:txBody>
      </p:sp>
      <p:sp>
        <p:nvSpPr>
          <p:cNvPr id="13" name="Text 10"/>
          <p:cNvSpPr/>
          <p:nvPr/>
        </p:nvSpPr>
        <p:spPr>
          <a:xfrm>
            <a:off x="529828" y="6554986"/>
            <a:ext cx="8084344" cy="4994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900"/>
              </a:lnSpc>
              <a:buNone/>
            </a:pPr>
            <a:r>
              <a:rPr lang="en-US" sz="39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100%</a:t>
            </a:r>
            <a:endParaRPr lang="en-US" sz="3900" dirty="0"/>
          </a:p>
        </p:txBody>
      </p:sp>
      <p:sp>
        <p:nvSpPr>
          <p:cNvPr id="14" name="Text 11"/>
          <p:cNvSpPr/>
          <p:nvPr/>
        </p:nvSpPr>
        <p:spPr>
          <a:xfrm>
            <a:off x="3625810" y="7243524"/>
            <a:ext cx="1892260" cy="2364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850"/>
              </a:lnSpc>
              <a:buNone/>
            </a:pPr>
            <a:r>
              <a:rPr lang="en-US" sz="145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Extendability</a:t>
            </a:r>
            <a:endParaRPr lang="en-US" sz="1450" dirty="0"/>
          </a:p>
        </p:txBody>
      </p:sp>
      <p:sp>
        <p:nvSpPr>
          <p:cNvPr id="15" name="Text 12"/>
          <p:cNvSpPr/>
          <p:nvPr/>
        </p:nvSpPr>
        <p:spPr>
          <a:xfrm>
            <a:off x="529828" y="7570708"/>
            <a:ext cx="8084344" cy="2420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900"/>
              </a:lnSpc>
              <a:buNone/>
            </a:pPr>
            <a:r>
              <a:rPr lang="en-US" sz="11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Easily extendable to other datasets. Adaptable to various image classification tasks.</a:t>
            </a:r>
            <a:endParaRPr lang="en-US" sz="11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7132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A3A3A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Key Takeaways and Future Directions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829044"/>
            <a:ext cx="170021" cy="1216223"/>
          </a:xfrm>
          <a:prstGeom prst="roundRect">
            <a:avLst>
              <a:gd name="adj" fmla="val 56033"/>
            </a:avLst>
          </a:prstGeom>
          <a:solidFill>
            <a:srgbClr val="E6DED2">
              <a:alpha val="50000"/>
            </a:srgbClr>
          </a:solidFill>
          <a:ln w="7620">
            <a:solidFill>
              <a:srgbClr val="CCC4B8"/>
            </a:solidFill>
            <a:prstDash val="solid"/>
          </a:ln>
          <a:effectLst>
            <a:outerShdw dist="20320" dir="2700000" algn="bl" rotWithShape="0">
              <a:srgbClr val="CCC4B8">
                <a:alpha val="10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1303973" y="2829044"/>
            <a:ext cx="307824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Efficient Classification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303973" y="3319463"/>
            <a:ext cx="704623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HOG and KNN provide a robust method. Effective for fashion image classification.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133951" y="4272082"/>
            <a:ext cx="170021" cy="1216223"/>
          </a:xfrm>
          <a:prstGeom prst="roundRect">
            <a:avLst>
              <a:gd name="adj" fmla="val 56033"/>
            </a:avLst>
          </a:prstGeom>
          <a:solidFill>
            <a:srgbClr val="E6DED2">
              <a:alpha val="50000"/>
            </a:srgbClr>
          </a:solidFill>
          <a:ln w="7620">
            <a:solidFill>
              <a:srgbClr val="CCC4B8"/>
            </a:solidFill>
            <a:prstDash val="solid"/>
          </a:ln>
          <a:effectLst>
            <a:outerShdw dist="20320" dir="2700000" algn="bl" rotWithShape="0">
              <a:srgbClr val="CCC4B8">
                <a:alpha val="10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1644134" y="4272082"/>
            <a:ext cx="393858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Interpretability &amp; Scalability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644134" y="4762500"/>
            <a:ext cx="670607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Offers a clear and manageable solution. Ideal for constrained environments and small datasets.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1474232" y="5715119"/>
            <a:ext cx="170021" cy="1216223"/>
          </a:xfrm>
          <a:prstGeom prst="roundRect">
            <a:avLst>
              <a:gd name="adj" fmla="val 56033"/>
            </a:avLst>
          </a:prstGeom>
          <a:solidFill>
            <a:srgbClr val="E6DED2">
              <a:alpha val="50000"/>
            </a:srgbClr>
          </a:solidFill>
          <a:ln w="7620">
            <a:solidFill>
              <a:srgbClr val="CCC4B8"/>
            </a:solidFill>
            <a:prstDash val="solid"/>
          </a:ln>
          <a:effectLst>
            <a:outerShdw dist="20320" dir="2700000" algn="bl" rotWithShape="0">
              <a:srgbClr val="CCC4B8">
                <a:alpha val="10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1984415" y="5715119"/>
            <a:ext cx="303752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C4C4C"/>
                </a:solidFill>
                <a:latin typeface="Noto Serif Medium" pitchFamily="34" charset="0"/>
                <a:ea typeface="Noto Serif Medium" pitchFamily="34" charset="-122"/>
                <a:cs typeface="Noto Serif Medium" pitchFamily="34" charset="-120"/>
              </a:rPr>
              <a:t>Future Enhancements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984415" y="6205538"/>
            <a:ext cx="636579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C4C4C"/>
                </a:solidFill>
                <a:latin typeface="Noto Serif" pitchFamily="34" charset="0"/>
                <a:ea typeface="Noto Serif" pitchFamily="34" charset="-122"/>
                <a:cs typeface="Noto Serif" pitchFamily="34" charset="-120"/>
              </a:rPr>
              <a:t>Explore additional feature descriptors. Investigate ensemble methods for improved performance.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494</Words>
  <Application>Microsoft Office PowerPoint</Application>
  <PresentationFormat>Custom</PresentationFormat>
  <Paragraphs>57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Noto Serif</vt:lpstr>
      <vt:lpstr>Noto Serif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Abhishek agarwalla</cp:lastModifiedBy>
  <cp:revision>2</cp:revision>
  <dcterms:created xsi:type="dcterms:W3CDTF">2025-06-09T14:44:11Z</dcterms:created>
  <dcterms:modified xsi:type="dcterms:W3CDTF">2025-06-09T14:46:22Z</dcterms:modified>
</cp:coreProperties>
</file>