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Hepta Slab SemiBold"/>
      <p:regular r:id="rId9"/>
      <p:bold r:id="rId10"/>
    </p:embeddedFont>
    <p:embeddedFont>
      <p:font typeface="Helvetica Neue"/>
      <p:regular r:id="rId11"/>
      <p:bold r:id="rId12"/>
      <p:italic r:id="rId13"/>
      <p:boldItalic r:id="rId14"/>
    </p:embeddedFont>
    <p:embeddedFont>
      <p:font typeface="DM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-regular.fntdata"/><Relationship Id="rId10" Type="http://schemas.openxmlformats.org/officeDocument/2006/relationships/font" Target="fonts/HeptaSlabSemiBold-bold.fntdata"/><Relationship Id="rId13" Type="http://schemas.openxmlformats.org/officeDocument/2006/relationships/font" Target="fonts/HelveticaNeue-italic.fntdata"/><Relationship Id="rId12" Type="http://schemas.openxmlformats.org/officeDocument/2006/relationships/font" Target="fonts/HelveticaNeue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HeptaSlabSemiBold-regular.fntdata"/><Relationship Id="rId15" Type="http://schemas.openxmlformats.org/officeDocument/2006/relationships/font" Target="fonts/DMSans-regular.fntdata"/><Relationship Id="rId14" Type="http://schemas.openxmlformats.org/officeDocument/2006/relationships/font" Target="fonts/HelveticaNeue-boldItalic.fntdata"/><Relationship Id="rId17" Type="http://schemas.openxmlformats.org/officeDocument/2006/relationships/font" Target="fonts/DMSans-italic.fntdata"/><Relationship Id="rId16" Type="http://schemas.openxmlformats.org/officeDocument/2006/relationships/font" Target="fonts/DM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DM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607972e3b1_0_0:notes"/>
          <p:cNvSpPr/>
          <p:nvPr>
            <p:ph idx="2" type="sldImg"/>
          </p:nvPr>
        </p:nvSpPr>
        <p:spPr>
          <a:xfrm>
            <a:off x="2142764" y="685415"/>
            <a:ext cx="25725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5" name="Google Shape;55;g3607972e3b1_0_0:notes"/>
          <p:cNvSpPr txBox="1"/>
          <p:nvPr>
            <p:ph idx="1" type="body"/>
          </p:nvPr>
        </p:nvSpPr>
        <p:spPr>
          <a:xfrm>
            <a:off x="685583" y="4343528"/>
            <a:ext cx="5486700" cy="41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22700" lIns="45425" spcFirstLastPara="1" rIns="45425" wrap="square" tIns="22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g3607972e3b1_0_0:notes"/>
          <p:cNvSpPr txBox="1"/>
          <p:nvPr/>
        </p:nvSpPr>
        <p:spPr>
          <a:xfrm>
            <a:off x="3884431" y="8685773"/>
            <a:ext cx="29721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22700" lIns="45425" spcFirstLastPara="1" rIns="45425" wrap="square" tIns="22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fld id="{00000000-1234-1234-1234-123412341234}" type="slidenum">
              <a:rPr b="0" i="0" lang="en-GB" sz="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7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607972e3b1_0_77:notes"/>
          <p:cNvSpPr/>
          <p:nvPr>
            <p:ph idx="2" type="sldImg"/>
          </p:nvPr>
        </p:nvSpPr>
        <p:spPr>
          <a:xfrm>
            <a:off x="2142764" y="685415"/>
            <a:ext cx="25725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6" name="Google Shape;66;g3607972e3b1_0_77:notes"/>
          <p:cNvSpPr txBox="1"/>
          <p:nvPr>
            <p:ph idx="1" type="body"/>
          </p:nvPr>
        </p:nvSpPr>
        <p:spPr>
          <a:xfrm>
            <a:off x="685583" y="4343528"/>
            <a:ext cx="5486700" cy="41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22700" lIns="45425" spcFirstLastPara="1" rIns="45425" wrap="square" tIns="22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3607972e3b1_0_77:notes"/>
          <p:cNvSpPr txBox="1"/>
          <p:nvPr/>
        </p:nvSpPr>
        <p:spPr>
          <a:xfrm>
            <a:off x="3884431" y="8685773"/>
            <a:ext cx="29721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22700" lIns="45425" spcFirstLastPara="1" rIns="45425" wrap="square" tIns="22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fld id="{00000000-1234-1234-1234-123412341234}" type="slidenum">
              <a:rPr b="0" i="0" lang="en-GB" sz="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7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07972e3b1_0_85:notes"/>
          <p:cNvSpPr/>
          <p:nvPr>
            <p:ph idx="2" type="sldImg"/>
          </p:nvPr>
        </p:nvSpPr>
        <p:spPr>
          <a:xfrm>
            <a:off x="2142764" y="685415"/>
            <a:ext cx="25725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7" name="Google Shape;77;g3607972e3b1_0_85:notes"/>
          <p:cNvSpPr txBox="1"/>
          <p:nvPr>
            <p:ph idx="1" type="body"/>
          </p:nvPr>
        </p:nvSpPr>
        <p:spPr>
          <a:xfrm>
            <a:off x="685583" y="4343528"/>
            <a:ext cx="5486700" cy="41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22700" lIns="45425" spcFirstLastPara="1" rIns="45425" wrap="square" tIns="22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3607972e3b1_0_85:notes"/>
          <p:cNvSpPr txBox="1"/>
          <p:nvPr/>
        </p:nvSpPr>
        <p:spPr>
          <a:xfrm>
            <a:off x="3884431" y="8685773"/>
            <a:ext cx="29721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22700" lIns="45425" spcFirstLastPara="1" rIns="45425" wrap="square" tIns="22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fld id="{00000000-1234-1234-1234-123412341234}" type="slidenum">
              <a:rPr b="0" i="0" lang="en-GB" sz="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7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 showMasterSp="0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457056" y="867405"/>
            <a:ext cx="8169900" cy="12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800"/>
              <a:buNone/>
              <a:defRPr sz="1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5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6780741" y="4859034"/>
            <a:ext cx="2103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/>
        </p:nvSpPr>
        <p:spPr>
          <a:xfrm>
            <a:off x="2548825" y="607921"/>
            <a:ext cx="66600" cy="6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4"/>
          <p:cNvSpPr txBox="1"/>
          <p:nvPr/>
        </p:nvSpPr>
        <p:spPr>
          <a:xfrm>
            <a:off x="1140834" y="327786"/>
            <a:ext cx="17328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50">
            <a:spAutoFit/>
          </a:bodyPr>
          <a:lstStyle/>
          <a:p>
            <a:pPr indent="0" lvl="0" marL="0" marR="0" rtl="0" algn="l">
              <a:lnSpc>
                <a:spcPct val="11190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"/>
              <a:buNone/>
            </a:pPr>
            <a:r>
              <a:rPr b="1" i="0" lang="en-GB" sz="1900" u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 sz="600"/>
          </a:p>
          <a:p>
            <a:pPr indent="0" lvl="0" marL="0" marR="0" rtl="0" algn="l">
              <a:lnSpc>
                <a:spcPct val="11190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"/>
              <a:buNone/>
            </a:pPr>
            <a:r>
              <a:rPr b="1" i="0" lang="en-GB" sz="1900" u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sz="600"/>
          </a:p>
        </p:txBody>
      </p:sp>
      <p:pic>
        <p:nvPicPr>
          <p:cNvPr id="60" name="Google Shape;6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" y="30885"/>
            <a:ext cx="1518461" cy="707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88319" y="97469"/>
            <a:ext cx="1998484" cy="37327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1622750" y="411625"/>
            <a:ext cx="48921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B173"/>
                </a:solidFill>
                <a:latin typeface="Hepta Slab SemiBold"/>
                <a:ea typeface="Hepta Slab SemiBold"/>
                <a:cs typeface="Hepta Slab SemiBold"/>
                <a:sym typeface="Hepta Slab SemiBold"/>
              </a:rPr>
              <a:t>What Is AI &amp; ML? Your New Helper</a:t>
            </a:r>
            <a:endParaRPr sz="2000">
              <a:solidFill>
                <a:srgbClr val="FFB173"/>
              </a:solidFill>
              <a:latin typeface="Hepta Slab SemiBold"/>
              <a:ea typeface="Hepta Slab SemiBold"/>
              <a:cs typeface="Hepta Slab SemiBold"/>
              <a:sym typeface="Hepta Slab SemiBold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270000" y="1219975"/>
            <a:ext cx="7596900" cy="27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AI = </a:t>
            </a:r>
            <a:r>
              <a:rPr b="1" lang="en-GB" sz="1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Computer Brain</a:t>
            </a:r>
            <a:r>
              <a:rPr lang="en-GB" sz="1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: Think of it as a smart helper that learns from past stitching patterns.</a:t>
            </a:r>
            <a:br>
              <a:rPr lang="en-GB" sz="1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-GB" sz="1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ML = </a:t>
            </a:r>
            <a:r>
              <a:rPr b="1" lang="en-GB" sz="1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Learning from Data</a:t>
            </a:r>
            <a:r>
              <a:rPr lang="en-GB" sz="1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: Just like you learn by practicing stitches, ML learns by looking at numbers like how fast you sew or how thick the cloth is.</a:t>
            </a:r>
            <a:endParaRPr sz="1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Why It Helps You:</a:t>
            </a:r>
            <a:endParaRPr b="1" sz="1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Fewer Mistakes</a:t>
            </a:r>
            <a:r>
              <a:rPr lang="en-GB" sz="1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: Alerts you when you’re about to make more stitch errors.</a:t>
            </a:r>
            <a:endParaRPr sz="1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Work Steady</a:t>
            </a:r>
            <a:r>
              <a:rPr lang="en-GB" sz="1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: Suggests best speed so your hands and machine don’t get overwhelmed.</a:t>
            </a:r>
            <a:endParaRPr sz="1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More Earnings</a:t>
            </a:r>
            <a:r>
              <a:rPr lang="en-GB" sz="1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: Less rework means more finished pieces and more pay.</a:t>
            </a:r>
            <a:endParaRPr sz="1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2548825" y="607921"/>
            <a:ext cx="66600" cy="6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1140834" y="327786"/>
            <a:ext cx="17328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50">
            <a:spAutoFit/>
          </a:bodyPr>
          <a:lstStyle/>
          <a:p>
            <a:pPr indent="0" lvl="0" marL="0" marR="0" rtl="0" algn="l">
              <a:lnSpc>
                <a:spcPct val="11190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"/>
              <a:buNone/>
            </a:pPr>
            <a:r>
              <a:rPr b="1" i="0" lang="en-GB" sz="1900" u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 sz="600"/>
          </a:p>
          <a:p>
            <a:pPr indent="0" lvl="0" marL="0" marR="0" rtl="0" algn="l">
              <a:lnSpc>
                <a:spcPct val="11190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"/>
              <a:buNone/>
            </a:pPr>
            <a:r>
              <a:rPr b="1" i="0" lang="en-GB" sz="1900" u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sz="600"/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" y="42460"/>
            <a:ext cx="1518461" cy="707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88319" y="97469"/>
            <a:ext cx="1998484" cy="373272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2228700" y="411625"/>
            <a:ext cx="37494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B173"/>
                </a:solidFill>
                <a:latin typeface="Hepta Slab SemiBold"/>
                <a:ea typeface="Hepta Slab SemiBold"/>
                <a:cs typeface="Hepta Slab SemiBold"/>
                <a:sym typeface="Hepta Slab SemiBold"/>
              </a:rPr>
              <a:t>AI in Your Daily Stitching</a:t>
            </a:r>
            <a:endParaRPr sz="2000">
              <a:solidFill>
                <a:srgbClr val="FFB173"/>
              </a:solidFill>
              <a:latin typeface="Hepta Slab SemiBold"/>
              <a:ea typeface="Hepta Slab SemiBold"/>
              <a:cs typeface="Hepta Slab SemiBold"/>
              <a:sym typeface="Hepta Slab SemiBold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420600" y="1458800"/>
            <a:ext cx="8302800" cy="12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DM Sans"/>
              <a:buChar char="●"/>
            </a:pPr>
            <a:r>
              <a:rPr b="1" lang="en-GB" sz="1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Predict High-Error Batches</a:t>
            </a:r>
            <a:r>
              <a:rPr lang="en-GB" sz="1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: AI checks your speed, cloth thickness, and experience to warn if errors may spike.</a:t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DM Sans"/>
              <a:buChar char="●"/>
            </a:pPr>
            <a:r>
              <a:rPr b="1" lang="en-GB" sz="1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Set Best Speed</a:t>
            </a:r>
            <a:r>
              <a:rPr lang="en-GB" sz="1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: It tells you a comfortable stitches-per-minute so fewer loose threads or skipped stitches.</a:t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DM Sans"/>
              <a:buChar char="●"/>
            </a:pPr>
            <a:r>
              <a:rPr b="1" lang="en-GB" sz="1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Right Cloth, Right Settings</a:t>
            </a:r>
            <a:r>
              <a:rPr lang="en-GB" sz="1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: For very thick cloth, AI suggests slowing down; for thin cloth, you can safely speed up</a:t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DM Sans"/>
              <a:buChar char="●"/>
            </a:pPr>
            <a:r>
              <a:rPr b="1" lang="en-GB" sz="1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One Light, Zero Code</a:t>
            </a:r>
            <a:r>
              <a:rPr lang="en-GB" sz="1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: See a green light for “go ahead” or red light for “slow down.” No typing, no apps.</a:t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2548825" y="607921"/>
            <a:ext cx="66600" cy="6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1140834" y="327786"/>
            <a:ext cx="17328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50">
            <a:spAutoFit/>
          </a:bodyPr>
          <a:lstStyle/>
          <a:p>
            <a:pPr indent="0" lvl="0" marL="0" marR="0" rtl="0" algn="l">
              <a:lnSpc>
                <a:spcPct val="11190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"/>
              <a:buNone/>
            </a:pPr>
            <a:r>
              <a:rPr b="1" i="0" lang="en-GB" sz="1900" u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 sz="600"/>
          </a:p>
          <a:p>
            <a:pPr indent="0" lvl="0" marL="0" marR="0" rtl="0" algn="l">
              <a:lnSpc>
                <a:spcPct val="11190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"/>
              <a:buNone/>
            </a:pPr>
            <a:r>
              <a:rPr b="1" i="0" lang="en-GB" sz="1900" u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sz="600"/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658" y="10"/>
            <a:ext cx="1518461" cy="707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88319" y="97469"/>
            <a:ext cx="1998484" cy="373272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1888650" y="470750"/>
            <a:ext cx="45879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900">
                <a:solidFill>
                  <a:srgbClr val="FFB173"/>
                </a:solidFill>
              </a:rPr>
              <a:t>Layman Analysis &amp; Take-Home Points</a:t>
            </a:r>
            <a:endParaRPr sz="2800">
              <a:solidFill>
                <a:srgbClr val="FFB173"/>
              </a:solidFill>
              <a:latin typeface="Hepta Slab SemiBold"/>
              <a:ea typeface="Hepta Slab SemiBold"/>
              <a:cs typeface="Hepta Slab SemiBold"/>
              <a:sym typeface="Hepta Slab Semi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420600" y="1080600"/>
            <a:ext cx="83028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✔️ </a:t>
            </a:r>
            <a:r>
              <a:rPr b="1" lang="en-GB" sz="1100">
                <a:solidFill>
                  <a:schemeClr val="dk1"/>
                </a:solidFill>
              </a:rPr>
              <a:t>Reliable Safe Batches:</a:t>
            </a:r>
            <a:r>
              <a:rPr lang="en-GB" sz="1100">
                <a:solidFill>
                  <a:schemeClr val="dk1"/>
                </a:solidFill>
              </a:rPr>
              <a:t> Most green‐lighted batches really are safe (88% recall).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✔️ </a:t>
            </a:r>
            <a:r>
              <a:rPr b="1" lang="en-GB" sz="1100">
                <a:solidFill>
                  <a:schemeClr val="dk1"/>
                </a:solidFill>
              </a:rPr>
              <a:t>Strong Warning Signal:</a:t>
            </a:r>
            <a:r>
              <a:rPr lang="en-GB" sz="1100">
                <a:solidFill>
                  <a:schemeClr val="dk1"/>
                </a:solidFill>
              </a:rPr>
              <a:t> Red‐light warnings are accurate (82% precision), so workers can trust slowdown alerts.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⚠️ </a:t>
            </a:r>
            <a:r>
              <a:rPr b="1" lang="en-GB" sz="1100">
                <a:solidFill>
                  <a:schemeClr val="dk1"/>
                </a:solidFill>
              </a:rPr>
              <a:t>Missed Risks:</a:t>
            </a:r>
            <a:r>
              <a:rPr lang="en-GB" sz="1100">
                <a:solidFill>
                  <a:schemeClr val="dk1"/>
                </a:solidFill>
              </a:rPr>
              <a:t> AI still misses about 36 out of 100 truly risky batches—so human judgment remains important.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💡 </a:t>
            </a:r>
            <a:r>
              <a:rPr b="1" lang="en-GB" sz="1100">
                <a:solidFill>
                  <a:schemeClr val="dk1"/>
                </a:solidFill>
              </a:rPr>
              <a:t>Practical Use: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-GB" sz="1100">
                <a:solidFill>
                  <a:schemeClr val="dk1"/>
                </a:solidFill>
              </a:rPr>
              <a:t>Green Light (0):</a:t>
            </a:r>
            <a:r>
              <a:rPr lang="en-GB" sz="1100">
                <a:solidFill>
                  <a:schemeClr val="dk1"/>
                </a:solidFill>
              </a:rPr>
              <a:t> Keep stitching at this speed/setting.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-GB" sz="1100">
                <a:solidFill>
                  <a:schemeClr val="dk1"/>
                </a:solidFill>
              </a:rPr>
              <a:t>Red Light (1):</a:t>
            </a:r>
            <a:r>
              <a:rPr lang="en-GB" sz="1100">
                <a:solidFill>
                  <a:schemeClr val="dk1"/>
                </a:solidFill>
              </a:rPr>
              <a:t> Slow down or ask for help—AI caught a pattern that may cause more mistakes.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📈 </a:t>
            </a:r>
            <a:r>
              <a:rPr b="1" lang="en-GB" sz="1100">
                <a:solidFill>
                  <a:schemeClr val="dk1"/>
                </a:solidFill>
              </a:rPr>
              <a:t>Business Impact:</a:t>
            </a:r>
            <a:r>
              <a:rPr lang="en-GB" sz="1100">
                <a:solidFill>
                  <a:schemeClr val="dk1"/>
                </a:solidFill>
              </a:rPr>
              <a:t> Fewer reworks → faster production → more pay for safe batches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