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DM Sans" pitchFamily="2" charset="0"/>
      <p:regular r:id="rId6"/>
      <p:bold r:id="rId7"/>
      <p:italic r:id="rId8"/>
      <p:boldItalic r:id="rId9"/>
    </p:embeddedFont>
    <p:embeddedFont>
      <p:font typeface="Helvetica Neue" panose="020B0604020202020204" charset="0"/>
      <p:regular r:id="rId10"/>
      <p:bold r:id="rId11"/>
      <p:italic r:id="rId12"/>
      <p:boldItalic r:id="rId13"/>
    </p:embeddedFont>
    <p:embeddedFont>
      <p:font typeface="Hepta Slab SemiBold" panose="020B0604020202020204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EAB67-1F31-33CB-7CB1-F79F8D800E51}" v="120" dt="2025-06-09T13:42:43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607972e3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55" name="Google Shape;55;g3607972e3b1_0_0:notes"/>
          <p:cNvSpPr txBox="1">
            <a:spLocks noGrp="1"/>
          </p:cNvSpPr>
          <p:nvPr>
            <p:ph type="body" idx="1"/>
          </p:nvPr>
        </p:nvSpPr>
        <p:spPr>
          <a:xfrm>
            <a:off x="685583" y="434352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g3607972e3b1_0_0:notes"/>
          <p:cNvSpPr txBox="1"/>
          <p:nvPr/>
        </p:nvSpPr>
        <p:spPr>
          <a:xfrm>
            <a:off x="3884431" y="8685773"/>
            <a:ext cx="2972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7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07972e3b1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2764" y="685415"/>
            <a:ext cx="2572500" cy="34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66" name="Google Shape;66;g3607972e3b1_0_77:notes"/>
          <p:cNvSpPr txBox="1">
            <a:spLocks noGrp="1"/>
          </p:cNvSpPr>
          <p:nvPr>
            <p:ph type="body" idx="1"/>
          </p:nvPr>
        </p:nvSpPr>
        <p:spPr>
          <a:xfrm>
            <a:off x="685583" y="434352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3607972e3b1_0_77:notes"/>
          <p:cNvSpPr txBox="1"/>
          <p:nvPr/>
        </p:nvSpPr>
        <p:spPr>
          <a:xfrm>
            <a:off x="3884431" y="8685773"/>
            <a:ext cx="2972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7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07972e3b1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2764" y="685415"/>
            <a:ext cx="2572500" cy="34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524288"/>
            <a:headEnd type="none" w="sm" len="sm"/>
            <a:tailEnd type="none" w="sm" len="sm"/>
          </a:ln>
        </p:spPr>
      </p:sp>
      <p:sp>
        <p:nvSpPr>
          <p:cNvPr id="77" name="Google Shape;77;g3607972e3b1_0_85:notes"/>
          <p:cNvSpPr txBox="1">
            <a:spLocks noGrp="1"/>
          </p:cNvSpPr>
          <p:nvPr>
            <p:ph type="body" idx="1"/>
          </p:nvPr>
        </p:nvSpPr>
        <p:spPr>
          <a:xfrm>
            <a:off x="685583" y="4343528"/>
            <a:ext cx="5486700" cy="41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3607972e3b1_0_85:notes"/>
          <p:cNvSpPr txBox="1"/>
          <p:nvPr/>
        </p:nvSpPr>
        <p:spPr>
          <a:xfrm>
            <a:off x="3884431" y="8685773"/>
            <a:ext cx="2972100" cy="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425" tIns="22700" rIns="45425" bIns="22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</a:pPr>
            <a:fld id="{00000000-1234-1234-1234-123412341234}" type="slidenum">
              <a:rPr lang="en-GB" sz="900" b="0" i="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7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 1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body" idx="1"/>
          </p:nvPr>
        </p:nvSpPr>
        <p:spPr>
          <a:xfrm>
            <a:off x="457056" y="867405"/>
            <a:ext cx="8169900" cy="12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300"/>
              </a:spcBef>
              <a:spcAft>
                <a:spcPts val="0"/>
              </a:spcAft>
              <a:buSzPts val="18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2860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6780741" y="4859034"/>
            <a:ext cx="2103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800"/>
              <a:buFont typeface="Calibri"/>
              <a:buNone/>
              <a:defRPr sz="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4"/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" y="30885"/>
            <a:ext cx="1518461" cy="7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8319" y="97469"/>
            <a:ext cx="1998484" cy="373272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622750" y="411625"/>
            <a:ext cx="4892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B173"/>
                </a:solidFill>
                <a:latin typeface="Hepta Slab SemiBold"/>
                <a:ea typeface="Hepta Slab SemiBold"/>
                <a:cs typeface="Hepta Slab SemiBold"/>
                <a:sym typeface="Hepta Slab SemiBold"/>
              </a:rPr>
              <a:t>What Is AI &amp; ML? Your New Helper</a:t>
            </a:r>
            <a:endParaRPr sz="2000">
              <a:solidFill>
                <a:srgbClr val="FFB173"/>
              </a:solidFill>
              <a:latin typeface="Hepta Slab SemiBold"/>
              <a:ea typeface="Hepta Slab SemiBold"/>
              <a:cs typeface="Hepta Slab SemiBold"/>
              <a:sym typeface="Hepta Slab SemiBold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70000" y="1219975"/>
            <a:ext cx="7596900" cy="27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GB" sz="2000" dirty="0">
                <a:solidFill>
                  <a:schemeClr val="dk1"/>
                </a:solidFill>
                <a:sym typeface="DM Sans"/>
              </a:rPr>
              <a:t>🔍 </a:t>
            </a:r>
            <a:r>
              <a:rPr lang="en-GB" sz="2000" b="1" dirty="0">
                <a:solidFill>
                  <a:schemeClr val="dk1"/>
                </a:solidFill>
                <a:sym typeface="DM Sans"/>
              </a:rPr>
              <a:t>What is Computer Vision?</a:t>
            </a:r>
            <a:endParaRPr lang="en-US" sz="2000" dirty="0">
              <a:solidFill>
                <a:schemeClr val="dk1"/>
              </a:solidFill>
              <a:sym typeface="DM Sans"/>
            </a:endParaRPr>
          </a:p>
          <a:p>
            <a:pPr marL="285750" indent="-285750">
              <a:buChar char="•"/>
            </a:pPr>
            <a:r>
              <a:rPr lang="en-GB" sz="1800" dirty="0">
                <a:solidFill>
                  <a:schemeClr val="dk1"/>
                </a:solidFill>
                <a:sym typeface="DM Sans"/>
              </a:rPr>
              <a:t>It’s like giving </a:t>
            </a:r>
            <a:r>
              <a:rPr lang="en-GB" sz="1800" b="1" dirty="0">
                <a:solidFill>
                  <a:schemeClr val="dk1"/>
                </a:solidFill>
                <a:sym typeface="DM Sans"/>
              </a:rPr>
              <a:t>eyes and brain</a:t>
            </a:r>
            <a:r>
              <a:rPr lang="en-GB" sz="1800" dirty="0">
                <a:solidFill>
                  <a:schemeClr val="dk1"/>
                </a:solidFill>
                <a:sym typeface="DM Sans"/>
              </a:rPr>
              <a:t> to a computer</a:t>
            </a:r>
            <a:endParaRPr lang="en-GB" sz="1800" dirty="0">
              <a:solidFill>
                <a:schemeClr val="dk1"/>
              </a:solidFill>
            </a:endParaRPr>
          </a:p>
          <a:p>
            <a:pPr marL="285750" indent="-285750">
              <a:buChar char="•"/>
            </a:pPr>
            <a:r>
              <a:rPr lang="en-GB" sz="1800" dirty="0">
                <a:solidFill>
                  <a:schemeClr val="dk1"/>
                </a:solidFill>
                <a:ea typeface="DM Sans"/>
                <a:sym typeface="DM Sans"/>
              </a:rPr>
              <a:t>Helps it </a:t>
            </a:r>
            <a:r>
              <a:rPr lang="en-GB" sz="1800" b="1" dirty="0">
                <a:solidFill>
                  <a:schemeClr val="dk1"/>
                </a:solidFill>
                <a:ea typeface="DM Sans"/>
                <a:sym typeface="DM Sans"/>
              </a:rPr>
              <a:t>see and recognize patterns</a:t>
            </a:r>
            <a:r>
              <a:rPr lang="en-GB" sz="1800" dirty="0">
                <a:solidFill>
                  <a:schemeClr val="dk1"/>
                </a:solidFill>
                <a:ea typeface="DM Sans"/>
                <a:sym typeface="DM Sans"/>
              </a:rPr>
              <a:t> in images</a:t>
            </a:r>
            <a:endParaRPr lang="en-GB" sz="1800" dirty="0">
              <a:solidFill>
                <a:schemeClr val="dk1"/>
              </a:solidFill>
            </a:endParaRPr>
          </a:p>
          <a:p>
            <a:pPr marL="285750" indent="-285750">
              <a:buChar char="•"/>
            </a:pPr>
            <a:r>
              <a:rPr lang="en-GB" sz="1800" dirty="0">
                <a:solidFill>
                  <a:schemeClr val="dk1"/>
                </a:solidFill>
                <a:ea typeface="DM Sans"/>
                <a:sym typeface="DM Sans"/>
              </a:rPr>
              <a:t>Just like we identify clothes by looking, </a:t>
            </a:r>
            <a:r>
              <a:rPr lang="en-GB" sz="1800" b="1" dirty="0">
                <a:solidFill>
                  <a:schemeClr val="dk1"/>
                </a:solidFill>
                <a:ea typeface="DM Sans"/>
                <a:sym typeface="DM Sans"/>
              </a:rPr>
              <a:t>AI learns to do the same!</a:t>
            </a:r>
            <a:endParaRPr lang="en-GB" sz="1800" dirty="0">
              <a:solidFill>
                <a:schemeClr val="dk1"/>
              </a:solidFill>
              <a:sym typeface="DM Sans"/>
            </a:endParaRPr>
          </a:p>
          <a:p>
            <a:pPr marL="285750" lvl="0" indent="-285750" algn="l">
              <a:buChar char="•"/>
            </a:pPr>
            <a:endParaRPr lang="en-GB" sz="1800" b="1" dirty="0">
              <a:solidFill>
                <a:schemeClr val="dk1"/>
              </a:solidFill>
              <a:ea typeface="DM Sans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endParaRPr lang="en-GB" sz="1100">
              <a:solidFill>
                <a:schemeClr val="dk1"/>
              </a:solidFill>
              <a:latin typeface="DM Sans"/>
              <a:ea typeface="DM Sans"/>
            </a:endParaRPr>
          </a:p>
        </p:txBody>
      </p:sp>
      <p:pic>
        <p:nvPicPr>
          <p:cNvPr id="2" name="Picture 1" descr="A screen shot of a shirt&#10;&#10;AI-generated content may be incorrect.">
            <a:extLst>
              <a:ext uri="{FF2B5EF4-FFF2-40B4-BE49-F238E27FC236}">
                <a16:creationId xmlns:a16="http://schemas.microsoft.com/office/drawing/2014/main" id="{B1480849-B5BC-A971-9313-15F16A3745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2790" y="2721429"/>
            <a:ext cx="2305807" cy="2057400"/>
          </a:xfrm>
          <a:prstGeom prst="rect">
            <a:avLst/>
          </a:prstGeom>
        </p:spPr>
      </p:pic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B0BE66DB-AF01-0925-C8EB-717C7D5DB9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69052" y="2721429"/>
            <a:ext cx="2087637" cy="20356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" y="42460"/>
            <a:ext cx="1518461" cy="7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8319" y="97469"/>
            <a:ext cx="1998484" cy="373272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228700" y="411625"/>
            <a:ext cx="37494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B173"/>
                </a:solidFill>
                <a:latin typeface="Hepta Slab SemiBold"/>
                <a:ea typeface="Hepta Slab SemiBold"/>
                <a:cs typeface="Hepta Slab SemiBold"/>
                <a:sym typeface="Hepta Slab SemiBold"/>
              </a:rPr>
              <a:t>AI in Your Daily Stitching</a:t>
            </a:r>
            <a:endParaRPr sz="2000">
              <a:solidFill>
                <a:srgbClr val="FFB173"/>
              </a:solidFill>
              <a:latin typeface="Hepta Slab SemiBold"/>
              <a:ea typeface="Hepta Slab SemiBold"/>
              <a:cs typeface="Hepta Slab SemiBold"/>
              <a:sym typeface="Hepta Slab SemiBold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20600" y="1458800"/>
            <a:ext cx="8302800" cy="12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buClr>
                <a:schemeClr val="dk1"/>
              </a:buClr>
              <a:buSzPts val="1300"/>
            </a:pPr>
            <a:r>
              <a:rPr lang="en-GB" sz="3200" b="1" dirty="0">
                <a:solidFill>
                  <a:schemeClr val="dk1"/>
                </a:solidFill>
                <a:ea typeface="DM Sans"/>
                <a:sym typeface="DM Sans"/>
              </a:rPr>
              <a:t>Why It Matters for the Garment Industry</a:t>
            </a:r>
            <a:endParaRPr lang="en-US" sz="3200" dirty="0">
              <a:solidFill>
                <a:schemeClr val="dk1"/>
              </a:solidFill>
              <a:ea typeface="DM Sans"/>
            </a:endParaRPr>
          </a:p>
          <a:p>
            <a:pPr>
              <a:buSzPts val="1300"/>
            </a:pPr>
            <a:endParaRPr lang="en-GB" sz="3200" b="1" dirty="0">
              <a:solidFill>
                <a:schemeClr val="dk1"/>
              </a:solidFill>
              <a:ea typeface="DM Sans"/>
              <a:sym typeface="DM Sans"/>
            </a:endParaRPr>
          </a:p>
          <a:p>
            <a:pPr marL="285750" indent="-285750"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ea typeface="DM Sans"/>
                <a:sym typeface="DM Sans"/>
              </a:rPr>
              <a:t>🏭 </a:t>
            </a:r>
            <a:r>
              <a:rPr lang="en-US" sz="2400" b="1" dirty="0">
                <a:solidFill>
                  <a:schemeClr val="dk1"/>
                </a:solidFill>
                <a:ea typeface="DM Sans"/>
                <a:sym typeface="DM Sans"/>
              </a:rPr>
              <a:t>How it helps:</a:t>
            </a:r>
            <a:br>
              <a:rPr lang="en-US" sz="2400" b="1" dirty="0">
                <a:ea typeface="DM Sans"/>
              </a:rPr>
            </a:br>
            <a:r>
              <a:rPr lang="en-US" sz="2400" b="1" dirty="0">
                <a:solidFill>
                  <a:schemeClr val="dk1"/>
                </a:solidFill>
                <a:ea typeface="DM Sans"/>
                <a:sym typeface="DM Sans"/>
              </a:rPr>
              <a:t> ✔️ Sorts clothes automatically</a:t>
            </a:r>
            <a:r>
              <a:rPr lang="en-US" sz="2400" dirty="0">
                <a:solidFill>
                  <a:schemeClr val="dk1"/>
                </a:solidFill>
                <a:ea typeface="DM Sans"/>
                <a:sym typeface="DM Sans"/>
              </a:rPr>
              <a:t> in warehouses</a:t>
            </a:r>
            <a:br>
              <a:rPr lang="en-US" sz="2400" dirty="0">
                <a:ea typeface="DM Sans"/>
              </a:rPr>
            </a:br>
            <a:r>
              <a:rPr lang="en-US" sz="2400" dirty="0">
                <a:solidFill>
                  <a:schemeClr val="dk1"/>
                </a:solidFill>
                <a:ea typeface="DM Sans"/>
                <a:sym typeface="DM Sans"/>
              </a:rPr>
              <a:t> ✔️ Makes </a:t>
            </a:r>
            <a:r>
              <a:rPr lang="en-US" sz="2400" b="1" dirty="0">
                <a:solidFill>
                  <a:schemeClr val="dk1"/>
                </a:solidFill>
                <a:ea typeface="DM Sans"/>
                <a:sym typeface="DM Sans"/>
              </a:rPr>
              <a:t>online shopping smarter</a:t>
            </a:r>
            <a:r>
              <a:rPr lang="en-US" sz="2400" dirty="0">
                <a:solidFill>
                  <a:schemeClr val="dk1"/>
                </a:solidFill>
                <a:ea typeface="DM Sans"/>
                <a:sym typeface="DM Sans"/>
              </a:rPr>
              <a:t> (find similar items)</a:t>
            </a:r>
            <a:br>
              <a:rPr lang="en-US" sz="2400" dirty="0">
                <a:ea typeface="DM Sans"/>
              </a:rPr>
            </a:br>
            <a:r>
              <a:rPr lang="en-US" sz="2400" dirty="0">
                <a:solidFill>
                  <a:schemeClr val="dk1"/>
                </a:solidFill>
                <a:ea typeface="DM Sans"/>
                <a:sym typeface="DM Sans"/>
              </a:rPr>
              <a:t> ✔️ Helps manage </a:t>
            </a:r>
            <a:r>
              <a:rPr lang="en-US" sz="2400" b="1" dirty="0">
                <a:solidFill>
                  <a:schemeClr val="dk1"/>
                </a:solidFill>
                <a:ea typeface="DM Sans"/>
                <a:sym typeface="DM Sans"/>
              </a:rPr>
              <a:t>inventory faster</a:t>
            </a:r>
            <a:br>
              <a:rPr lang="en-US" sz="2400" b="1" dirty="0">
                <a:ea typeface="DM Sans"/>
              </a:rPr>
            </a:br>
            <a:r>
              <a:rPr lang="en-US" sz="2400" b="1" dirty="0">
                <a:solidFill>
                  <a:schemeClr val="dk1"/>
                </a:solidFill>
                <a:ea typeface="DM Sans"/>
                <a:sym typeface="DM Sans"/>
              </a:rPr>
              <a:t> ✔️ Reduces human error</a:t>
            </a:r>
            <a:endParaRPr lang="en-US" sz="2400" dirty="0">
              <a:solidFill>
                <a:schemeClr val="dk1"/>
              </a:solidFill>
              <a:ea typeface="DM Sans"/>
              <a:sym typeface="DM Sans"/>
            </a:endParaRPr>
          </a:p>
          <a:p>
            <a:pPr marL="285750" lvl="0" indent="-285750" algn="l">
              <a:lnSpc>
                <a:spcPct val="114999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endParaRPr lang="en-US" sz="1100" dirty="0">
              <a:solidFill>
                <a:schemeClr val="dk1"/>
              </a:solidFill>
              <a:latin typeface="DM Sans"/>
              <a:ea typeface="DM Sans"/>
              <a:cs typeface="DM Sans"/>
            </a:endParaRPr>
          </a:p>
          <a:p>
            <a:pPr marL="457200" lvl="0" indent="-311150" algn="l">
              <a:lnSpc>
                <a:spcPct val="114999"/>
              </a:lnSpc>
              <a:buSzPts val="1300"/>
              <a:buFont typeface="DM Sans"/>
              <a:buChar char="●"/>
            </a:pPr>
            <a:endParaRPr lang="en-GB" sz="1300" dirty="0">
              <a:solidFill>
                <a:schemeClr val="dk1"/>
              </a:solidFill>
              <a:latin typeface="DM Sans"/>
              <a:ea typeface="DM Sans"/>
              <a:cs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48825" y="607921"/>
            <a:ext cx="66600" cy="672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1140834" y="327786"/>
            <a:ext cx="1732800" cy="6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050" rIns="0" bIns="0" anchor="t" anchorCtr="0">
            <a:spAutoFit/>
          </a:bodyPr>
          <a:lstStyle/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RV College of </a:t>
            </a:r>
            <a:endParaRPr sz="600"/>
          </a:p>
          <a:p>
            <a:pPr marL="0" marR="0" lvl="0" indent="0" algn="l" rtl="0">
              <a:lnSpc>
                <a:spcPct val="111904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900"/>
              <a:buFont typeface="Helvetica Neue"/>
              <a:buNone/>
            </a:pPr>
            <a:r>
              <a:rPr lang="en-GB" sz="1900" b="1" i="0" u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Engineering</a:t>
            </a:r>
            <a:endParaRPr sz="600"/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0658" y="10"/>
            <a:ext cx="1518461" cy="7075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88319" y="97469"/>
            <a:ext cx="1998484" cy="373272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888650" y="470750"/>
            <a:ext cx="45879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900" b="1">
                <a:solidFill>
                  <a:srgbClr val="FFB173"/>
                </a:solidFill>
              </a:rPr>
              <a:t>Layman Analysis &amp; Take-Home Points</a:t>
            </a:r>
            <a:endParaRPr sz="2800">
              <a:solidFill>
                <a:srgbClr val="FFB173"/>
              </a:solidFill>
              <a:latin typeface="Hepta Slab SemiBold"/>
              <a:ea typeface="Hepta Slab SemiBold"/>
              <a:cs typeface="Hepta Slab SemiBold"/>
              <a:sym typeface="Hepta Slab SemiBold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420600" y="1080600"/>
            <a:ext cx="8302800" cy="31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200"/>
              </a:spcBef>
            </a:pPr>
            <a:br>
              <a:rPr lang="en-GB" sz="1100" dirty="0"/>
            </a:br>
            <a:endParaRPr lang="en-US" sz="2400">
              <a:solidFill>
                <a:schemeClr val="dk1"/>
              </a:solidFill>
            </a:endParaRPr>
          </a:p>
          <a:p>
            <a:pPr marL="457200" indent="-298450">
              <a:lnSpc>
                <a:spcPct val="114999"/>
              </a:lnSpc>
              <a:spcBef>
                <a:spcPts val="1200"/>
              </a:spcBef>
              <a:buSzPts val="1100"/>
              <a:buChar char="●"/>
            </a:pPr>
            <a:r>
              <a:rPr lang="en-GB" sz="2400" dirty="0">
                <a:solidFill>
                  <a:schemeClr val="dk1"/>
                </a:solidFill>
              </a:rPr>
              <a:t>✔️ Smarter Stores</a:t>
            </a:r>
            <a:endParaRPr lang="en-GB" sz="2400" b="1" dirty="0">
              <a:solidFill>
                <a:schemeClr val="dk1"/>
              </a:solidFill>
            </a:endParaRPr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-GB" sz="2400" dirty="0">
                <a:solidFill>
                  <a:schemeClr val="dk1"/>
                </a:solidFill>
              </a:rPr>
              <a:t>✔️ Faster </a:t>
            </a:r>
            <a:r>
              <a:rPr lang="en-GB" sz="2400" err="1">
                <a:solidFill>
                  <a:schemeClr val="dk1"/>
                </a:solidFill>
              </a:rPr>
              <a:t>Procesing</a:t>
            </a:r>
            <a:endParaRPr lang="en-GB" sz="2400">
              <a:solidFill>
                <a:schemeClr val="dk1"/>
              </a:solidFill>
            </a:endParaRPr>
          </a:p>
          <a:p>
            <a:pPr marL="457200" indent="-298450">
              <a:lnSpc>
                <a:spcPct val="114999"/>
              </a:lnSpc>
              <a:buSzPts val="1100"/>
              <a:buChar char="●"/>
            </a:pPr>
            <a:r>
              <a:rPr lang="en-GB" sz="2400" dirty="0">
                <a:solidFill>
                  <a:schemeClr val="dk1"/>
                </a:solidFill>
              </a:rPr>
              <a:t>✔️ Happier Customer</a:t>
            </a:r>
          </a:p>
          <a:p>
            <a:pPr marL="457200" lvl="0" indent="-298450" algn="l" rtl="0">
              <a:lnSpc>
                <a:spcPct val="114999"/>
              </a:lnSpc>
              <a:buSzPts val="1100"/>
              <a:buChar char="●"/>
            </a:pPr>
            <a:endParaRPr lang="en-GB" sz="1100" dirty="0">
              <a:solidFill>
                <a:schemeClr val="dk1"/>
              </a:solidFill>
              <a:ea typeface="DM Sans"/>
            </a:endParaRPr>
          </a:p>
          <a:p>
            <a:pPr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endParaRPr lang="en-GB" sz="1100">
              <a:solidFill>
                <a:schemeClr val="dk1"/>
              </a:solidFill>
              <a:latin typeface="DM Sans"/>
              <a:ea typeface="DM Sans"/>
              <a:cs typeface="DM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Simple Light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36</cp:revision>
  <dcterms:modified xsi:type="dcterms:W3CDTF">2025-06-09T13:43:13Z</dcterms:modified>
</cp:coreProperties>
</file>