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4" y="0"/>
            <a:ext cx="9140825" cy="5132070"/>
          </a:xfrm>
          <a:custGeom>
            <a:avLst/>
            <a:gdLst/>
            <a:ahLst/>
            <a:cxnLst/>
            <a:rect l="l" t="t" r="r" b="b"/>
            <a:pathLst>
              <a:path w="9140825" h="5132070">
                <a:moveTo>
                  <a:pt x="9140830" y="0"/>
                </a:moveTo>
                <a:lnTo>
                  <a:pt x="9140830" y="5131695"/>
                </a:lnTo>
                <a:lnTo>
                  <a:pt x="0" y="5131695"/>
                </a:lnTo>
                <a:lnTo>
                  <a:pt x="0" y="0"/>
                </a:lnTo>
              </a:path>
              <a:path w="9140825" h="5132070">
                <a:moveTo>
                  <a:pt x="9140830" y="0"/>
                </a:moveTo>
                <a:lnTo>
                  <a:pt x="9140830" y="5131695"/>
                </a:lnTo>
                <a:lnTo>
                  <a:pt x="0" y="5131695"/>
                </a:lnTo>
                <a:lnTo>
                  <a:pt x="0" y="0"/>
                </a:lnTo>
              </a:path>
            </a:pathLst>
          </a:custGeom>
          <a:ln w="76163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279" y="533894"/>
            <a:ext cx="8423910" cy="15875"/>
          </a:xfrm>
          <a:custGeom>
            <a:avLst/>
            <a:gdLst/>
            <a:ahLst/>
            <a:cxnLst/>
            <a:rect l="l" t="t" r="r" b="b"/>
            <a:pathLst>
              <a:path w="8423910" h="15875">
                <a:moveTo>
                  <a:pt x="8423910" y="0"/>
                </a:moveTo>
                <a:lnTo>
                  <a:pt x="0" y="0"/>
                </a:lnTo>
                <a:lnTo>
                  <a:pt x="0" y="15735"/>
                </a:lnTo>
                <a:lnTo>
                  <a:pt x="8423910" y="15735"/>
                </a:lnTo>
                <a:lnTo>
                  <a:pt x="8423910" y="0"/>
                </a:lnTo>
                <a:close/>
              </a:path>
            </a:pathLst>
          </a:custGeom>
          <a:solidFill>
            <a:srgbClr val="5D6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057" y="137179"/>
            <a:ext cx="323849" cy="3238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105" y="2027651"/>
            <a:ext cx="3012033" cy="237793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9808" y="1999401"/>
            <a:ext cx="4599819" cy="25741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0851" y="111417"/>
            <a:ext cx="321119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8480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8480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8480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4" y="0"/>
            <a:ext cx="9140825" cy="5132070"/>
          </a:xfrm>
          <a:custGeom>
            <a:avLst/>
            <a:gdLst/>
            <a:ahLst/>
            <a:cxnLst/>
            <a:rect l="l" t="t" r="r" b="b"/>
            <a:pathLst>
              <a:path w="9140825" h="5132070">
                <a:moveTo>
                  <a:pt x="9140830" y="0"/>
                </a:moveTo>
                <a:lnTo>
                  <a:pt x="9140830" y="5131695"/>
                </a:lnTo>
                <a:lnTo>
                  <a:pt x="0" y="5131695"/>
                </a:lnTo>
                <a:lnTo>
                  <a:pt x="0" y="0"/>
                </a:lnTo>
              </a:path>
              <a:path w="9140825" h="5132070">
                <a:moveTo>
                  <a:pt x="9140830" y="0"/>
                </a:moveTo>
                <a:lnTo>
                  <a:pt x="9140830" y="5131695"/>
                </a:lnTo>
                <a:lnTo>
                  <a:pt x="0" y="5131695"/>
                </a:lnTo>
                <a:lnTo>
                  <a:pt x="0" y="0"/>
                </a:lnTo>
              </a:path>
            </a:pathLst>
          </a:custGeom>
          <a:ln w="76163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279" y="533894"/>
            <a:ext cx="8423910" cy="15875"/>
          </a:xfrm>
          <a:custGeom>
            <a:avLst/>
            <a:gdLst/>
            <a:ahLst/>
            <a:cxnLst/>
            <a:rect l="l" t="t" r="r" b="b"/>
            <a:pathLst>
              <a:path w="8423910" h="15875">
                <a:moveTo>
                  <a:pt x="8423910" y="0"/>
                </a:moveTo>
                <a:lnTo>
                  <a:pt x="0" y="0"/>
                </a:lnTo>
                <a:lnTo>
                  <a:pt x="0" y="15735"/>
                </a:lnTo>
                <a:lnTo>
                  <a:pt x="8423910" y="15735"/>
                </a:lnTo>
                <a:lnTo>
                  <a:pt x="8423910" y="0"/>
                </a:lnTo>
                <a:close/>
              </a:path>
            </a:pathLst>
          </a:custGeom>
          <a:solidFill>
            <a:srgbClr val="5D6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057" y="137179"/>
            <a:ext cx="323849" cy="3238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939" y="1303771"/>
            <a:ext cx="6181724" cy="29813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840" y="1052997"/>
            <a:ext cx="1971674" cy="3486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8480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4" y="0"/>
            <a:ext cx="9140825" cy="5132070"/>
          </a:xfrm>
          <a:custGeom>
            <a:avLst/>
            <a:gdLst/>
            <a:ahLst/>
            <a:cxnLst/>
            <a:rect l="l" t="t" r="r" b="b"/>
            <a:pathLst>
              <a:path w="9140825" h="5132070">
                <a:moveTo>
                  <a:pt x="9140830" y="0"/>
                </a:moveTo>
                <a:lnTo>
                  <a:pt x="9140830" y="5131695"/>
                </a:lnTo>
                <a:lnTo>
                  <a:pt x="0" y="5131695"/>
                </a:lnTo>
                <a:lnTo>
                  <a:pt x="0" y="0"/>
                </a:lnTo>
              </a:path>
              <a:path w="9140825" h="5132070">
                <a:moveTo>
                  <a:pt x="9140830" y="0"/>
                </a:moveTo>
                <a:lnTo>
                  <a:pt x="9140830" y="5131695"/>
                </a:lnTo>
                <a:lnTo>
                  <a:pt x="0" y="5131695"/>
                </a:lnTo>
                <a:lnTo>
                  <a:pt x="0" y="0"/>
                </a:lnTo>
              </a:path>
            </a:pathLst>
          </a:custGeom>
          <a:ln w="76163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279" y="533894"/>
            <a:ext cx="8423910" cy="15875"/>
          </a:xfrm>
          <a:custGeom>
            <a:avLst/>
            <a:gdLst/>
            <a:ahLst/>
            <a:cxnLst/>
            <a:rect l="l" t="t" r="r" b="b"/>
            <a:pathLst>
              <a:path w="8423910" h="15875">
                <a:moveTo>
                  <a:pt x="8423910" y="0"/>
                </a:moveTo>
                <a:lnTo>
                  <a:pt x="0" y="0"/>
                </a:lnTo>
                <a:lnTo>
                  <a:pt x="0" y="15735"/>
                </a:lnTo>
                <a:lnTo>
                  <a:pt x="8423910" y="15735"/>
                </a:lnTo>
                <a:lnTo>
                  <a:pt x="8423910" y="0"/>
                </a:lnTo>
                <a:close/>
              </a:path>
            </a:pathLst>
          </a:custGeom>
          <a:solidFill>
            <a:srgbClr val="5D6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057" y="137179"/>
            <a:ext cx="323849" cy="323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4915" y="69543"/>
            <a:ext cx="5146675" cy="41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8480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7608" y="1136950"/>
            <a:ext cx="6657340" cy="328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333" y="-12767"/>
            <a:ext cx="9171940" cy="5160010"/>
            <a:chOff x="-15333" y="-12767"/>
            <a:chExt cx="9171940" cy="5160010"/>
          </a:xfrm>
        </p:grpSpPr>
        <p:sp>
          <p:nvSpPr>
            <p:cNvPr id="3" name="object 3"/>
            <p:cNvSpPr/>
            <p:nvPr/>
          </p:nvSpPr>
          <p:spPr>
            <a:xfrm>
              <a:off x="-25" y="5113045"/>
              <a:ext cx="9140825" cy="33020"/>
            </a:xfrm>
            <a:custGeom>
              <a:avLst/>
              <a:gdLst/>
              <a:ahLst/>
              <a:cxnLst/>
              <a:rect l="l" t="t" r="r" b="b"/>
              <a:pathLst>
                <a:path w="9140825" h="33020">
                  <a:moveTo>
                    <a:pt x="9140825" y="10147"/>
                  </a:moveTo>
                  <a:lnTo>
                    <a:pt x="9127744" y="10147"/>
                  </a:lnTo>
                  <a:lnTo>
                    <a:pt x="9127744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0" y="22847"/>
                  </a:lnTo>
                  <a:lnTo>
                    <a:pt x="0" y="32994"/>
                  </a:lnTo>
                  <a:lnTo>
                    <a:pt x="9140825" y="32994"/>
                  </a:lnTo>
                  <a:lnTo>
                    <a:pt x="9140825" y="10147"/>
                  </a:lnTo>
                  <a:close/>
                </a:path>
              </a:pathLst>
            </a:custGeom>
            <a:solidFill>
              <a:srgbClr val="E76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23" y="21628"/>
              <a:ext cx="0" cy="5097145"/>
            </a:xfrm>
            <a:custGeom>
              <a:avLst/>
              <a:gdLst/>
              <a:ahLst/>
              <a:cxnLst/>
              <a:rect l="l" t="t" r="r" b="b"/>
              <a:pathLst>
                <a:path h="5097145">
                  <a:moveTo>
                    <a:pt x="0" y="0"/>
                  </a:moveTo>
                  <a:lnTo>
                    <a:pt x="0" y="5096994"/>
                  </a:lnTo>
                </a:path>
              </a:pathLst>
            </a:custGeom>
            <a:ln w="56241">
              <a:solidFill>
                <a:srgbClr val="E76A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5" y="-12764"/>
              <a:ext cx="9140825" cy="46990"/>
            </a:xfrm>
            <a:custGeom>
              <a:avLst/>
              <a:gdLst/>
              <a:ahLst/>
              <a:cxnLst/>
              <a:rect l="l" t="t" r="r" b="b"/>
              <a:pathLst>
                <a:path w="9140825" h="46990">
                  <a:moveTo>
                    <a:pt x="9140825" y="0"/>
                  </a:moveTo>
                  <a:lnTo>
                    <a:pt x="0" y="0"/>
                  </a:lnTo>
                  <a:lnTo>
                    <a:pt x="0" y="46964"/>
                  </a:lnTo>
                  <a:lnTo>
                    <a:pt x="9140825" y="46964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E76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27846" y="5118760"/>
              <a:ext cx="13335" cy="10795"/>
            </a:xfrm>
            <a:custGeom>
              <a:avLst/>
              <a:gdLst/>
              <a:ahLst/>
              <a:cxnLst/>
              <a:rect l="l" t="t" r="r" b="b"/>
              <a:pathLst>
                <a:path w="13334" h="10795">
                  <a:moveTo>
                    <a:pt x="12827" y="0"/>
                  </a:moveTo>
                  <a:lnTo>
                    <a:pt x="0" y="0"/>
                  </a:lnTo>
                  <a:lnTo>
                    <a:pt x="0" y="10782"/>
                  </a:lnTo>
                  <a:lnTo>
                    <a:pt x="12827" y="10782"/>
                  </a:lnTo>
                  <a:lnTo>
                    <a:pt x="12827" y="0"/>
                  </a:lnTo>
                  <a:close/>
                </a:path>
              </a:pathLst>
            </a:custGeom>
            <a:solidFill>
              <a:srgbClr val="E76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27855" y="21628"/>
              <a:ext cx="0" cy="5097145"/>
            </a:xfrm>
            <a:custGeom>
              <a:avLst/>
              <a:gdLst/>
              <a:ahLst/>
              <a:cxnLst/>
              <a:rect l="l" t="t" r="r" b="b"/>
              <a:pathLst>
                <a:path h="5097145">
                  <a:moveTo>
                    <a:pt x="0" y="0"/>
                  </a:moveTo>
                  <a:lnTo>
                    <a:pt x="0" y="5096994"/>
                  </a:lnTo>
                </a:path>
              </a:pathLst>
            </a:custGeom>
            <a:ln w="56114">
              <a:solidFill>
                <a:srgbClr val="E76A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1" y="28358"/>
              <a:ext cx="3791585" cy="2938145"/>
            </a:xfrm>
            <a:custGeom>
              <a:avLst/>
              <a:gdLst/>
              <a:ahLst/>
              <a:cxnLst/>
              <a:rect l="l" t="t" r="r" b="b"/>
              <a:pathLst>
                <a:path w="3791585" h="2938145">
                  <a:moveTo>
                    <a:pt x="3791039" y="0"/>
                  </a:moveTo>
                  <a:lnTo>
                    <a:pt x="0" y="0"/>
                  </a:lnTo>
                  <a:lnTo>
                    <a:pt x="0" y="2937776"/>
                  </a:lnTo>
                  <a:lnTo>
                    <a:pt x="3791039" y="0"/>
                  </a:lnTo>
                  <a:close/>
                </a:path>
              </a:pathLst>
            </a:custGeom>
            <a:solidFill>
              <a:srgbClr val="005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117" y="123820"/>
              <a:ext cx="885824" cy="838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830" y="607923"/>
              <a:ext cx="57149" cy="666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26118" y="204798"/>
            <a:ext cx="147510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1800" spc="-250" dirty="0">
                <a:solidFill>
                  <a:srgbClr val="FFFFFF"/>
                </a:solidFill>
              </a:rPr>
              <a:t>RV</a:t>
            </a:r>
            <a:r>
              <a:rPr sz="1800" spc="-140" dirty="0">
                <a:solidFill>
                  <a:srgbClr val="FFFFFF"/>
                </a:solidFill>
              </a:rPr>
              <a:t> </a:t>
            </a:r>
            <a:r>
              <a:rPr sz="1800" spc="-160" dirty="0">
                <a:solidFill>
                  <a:srgbClr val="FFFFFF"/>
                </a:solidFill>
              </a:rPr>
              <a:t>College</a:t>
            </a:r>
            <a:r>
              <a:rPr sz="1800" spc="-135" dirty="0">
                <a:solidFill>
                  <a:srgbClr val="FFFFFF"/>
                </a:solidFill>
              </a:rPr>
              <a:t> </a:t>
            </a:r>
            <a:r>
              <a:rPr sz="1800" spc="-25" dirty="0">
                <a:solidFill>
                  <a:srgbClr val="FFFFFF"/>
                </a:solidFill>
              </a:rPr>
              <a:t>of </a:t>
            </a:r>
            <a:r>
              <a:rPr sz="1800" spc="-35" dirty="0">
                <a:solidFill>
                  <a:srgbClr val="FFFFFF"/>
                </a:solidFill>
              </a:rPr>
              <a:t>Engineering</a:t>
            </a:r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6195611" y="4357004"/>
            <a:ext cx="227647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0" dirty="0">
                <a:latin typeface="Verdana"/>
                <a:cs typeface="Verdana"/>
              </a:rPr>
              <a:t>R.V. </a:t>
            </a:r>
            <a:r>
              <a:rPr sz="1050" spc="-65" dirty="0">
                <a:latin typeface="Verdana"/>
                <a:cs typeface="Verdana"/>
              </a:rPr>
              <a:t>College</a:t>
            </a:r>
            <a:r>
              <a:rPr sz="1050" spc="-100" dirty="0">
                <a:latin typeface="Verdana"/>
                <a:cs typeface="Verdana"/>
              </a:rPr>
              <a:t> </a:t>
            </a:r>
            <a:r>
              <a:rPr sz="1050" spc="-55" dirty="0">
                <a:latin typeface="Verdana"/>
                <a:cs typeface="Verdana"/>
              </a:rPr>
              <a:t>of</a:t>
            </a:r>
            <a:r>
              <a:rPr sz="1050" spc="-100" dirty="0">
                <a:latin typeface="Verdana"/>
                <a:cs typeface="Verdana"/>
              </a:rPr>
              <a:t> </a:t>
            </a:r>
            <a:r>
              <a:rPr sz="1050" spc="-85" dirty="0">
                <a:latin typeface="Verdana"/>
                <a:cs typeface="Verdana"/>
              </a:rPr>
              <a:t>Engineering,</a:t>
            </a:r>
            <a:r>
              <a:rPr sz="1050" spc="-100" dirty="0">
                <a:latin typeface="Verdana"/>
                <a:cs typeface="Verdana"/>
              </a:rPr>
              <a:t> </a:t>
            </a:r>
            <a:r>
              <a:rPr sz="1050" spc="-50" dirty="0">
                <a:latin typeface="Verdana"/>
                <a:cs typeface="Verdana"/>
              </a:rPr>
              <a:t>Bengaluru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1499" y="1718992"/>
            <a:ext cx="4854575" cy="1238250"/>
          </a:xfrm>
          <a:prstGeom prst="rect">
            <a:avLst/>
          </a:prstGeom>
          <a:solidFill>
            <a:srgbClr val="DEECF6">
              <a:alpha val="64999"/>
            </a:srgbClr>
          </a:solidFill>
        </p:spPr>
        <p:txBody>
          <a:bodyPr vert="horz" wrap="square" lIns="0" tIns="233679" rIns="0" bIns="0" rtlCol="0">
            <a:spAutoFit/>
          </a:bodyPr>
          <a:lstStyle/>
          <a:p>
            <a:pPr marL="307340" marR="299720" indent="550545">
              <a:lnSpc>
                <a:spcPts val="3229"/>
              </a:lnSpc>
              <a:spcBef>
                <a:spcPts val="1839"/>
              </a:spcBef>
            </a:pPr>
            <a:r>
              <a:rPr sz="3000" b="1" spc="-254" dirty="0">
                <a:solidFill>
                  <a:srgbClr val="006FBF"/>
                </a:solidFill>
                <a:latin typeface="Trebuchet MS"/>
                <a:cs typeface="Trebuchet MS"/>
              </a:rPr>
              <a:t>RFID</a:t>
            </a:r>
            <a:r>
              <a:rPr sz="3000" b="1" spc="-240" dirty="0">
                <a:solidFill>
                  <a:srgbClr val="006FBF"/>
                </a:solidFill>
                <a:latin typeface="Trebuchet MS"/>
                <a:cs typeface="Trebuchet MS"/>
              </a:rPr>
              <a:t> </a:t>
            </a:r>
            <a:r>
              <a:rPr sz="3000" b="1" spc="-254" dirty="0">
                <a:solidFill>
                  <a:srgbClr val="006FBF"/>
                </a:solidFill>
                <a:latin typeface="Trebuchet MS"/>
                <a:cs typeface="Trebuchet MS"/>
              </a:rPr>
              <a:t>Enabled</a:t>
            </a:r>
            <a:r>
              <a:rPr sz="3000" b="1" spc="-240" dirty="0">
                <a:solidFill>
                  <a:srgbClr val="006FBF"/>
                </a:solidFill>
                <a:latin typeface="Trebuchet MS"/>
                <a:cs typeface="Trebuchet MS"/>
              </a:rPr>
              <a:t> </a:t>
            </a:r>
            <a:r>
              <a:rPr sz="3000" b="1" spc="-290" dirty="0">
                <a:solidFill>
                  <a:srgbClr val="006FBF"/>
                </a:solidFill>
                <a:latin typeface="Trebuchet MS"/>
                <a:cs typeface="Trebuchet MS"/>
              </a:rPr>
              <a:t>Locker </a:t>
            </a:r>
            <a:r>
              <a:rPr sz="3000" b="1" spc="-225" dirty="0">
                <a:solidFill>
                  <a:srgbClr val="006FBF"/>
                </a:solidFill>
                <a:latin typeface="Trebuchet MS"/>
                <a:cs typeface="Trebuchet MS"/>
              </a:rPr>
              <a:t>with</a:t>
            </a:r>
            <a:r>
              <a:rPr sz="3000" b="1" spc="-220" dirty="0">
                <a:solidFill>
                  <a:srgbClr val="006FBF"/>
                </a:solidFill>
                <a:latin typeface="Trebuchet MS"/>
                <a:cs typeface="Trebuchet MS"/>
              </a:rPr>
              <a:t> Blockchain </a:t>
            </a:r>
            <a:r>
              <a:rPr sz="3000" b="1" spc="-240" dirty="0">
                <a:solidFill>
                  <a:srgbClr val="006FBF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1193" y="3604531"/>
            <a:ext cx="1016000" cy="7099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00"/>
              </a:spcBef>
            </a:pPr>
            <a:r>
              <a:rPr sz="950" spc="-10" dirty="0">
                <a:latin typeface="Roboto"/>
                <a:cs typeface="Roboto"/>
              </a:rPr>
              <a:t>Sudhanvar</a:t>
            </a:r>
            <a:r>
              <a:rPr sz="950" spc="10" dirty="0">
                <a:latin typeface="Roboto"/>
                <a:cs typeface="Roboto"/>
              </a:rPr>
              <a:t> </a:t>
            </a:r>
            <a:r>
              <a:rPr sz="950" dirty="0">
                <a:latin typeface="Roboto"/>
                <a:cs typeface="Roboto"/>
              </a:rPr>
              <a:t>B</a:t>
            </a:r>
            <a:r>
              <a:rPr sz="950" spc="15" dirty="0">
                <a:latin typeface="Roboto"/>
                <a:cs typeface="Roboto"/>
              </a:rPr>
              <a:t> </a:t>
            </a:r>
            <a:r>
              <a:rPr sz="950" spc="-50" dirty="0">
                <a:latin typeface="Roboto"/>
                <a:cs typeface="Roboto"/>
              </a:rPr>
              <a:t>P</a:t>
            </a:r>
            <a:endParaRPr sz="950">
              <a:latin typeface="Roboto"/>
              <a:cs typeface="Roboto"/>
            </a:endParaRPr>
          </a:p>
          <a:p>
            <a:pPr marL="12700" marR="5080" indent="450215" algn="r">
              <a:lnSpc>
                <a:spcPct val="118100"/>
              </a:lnSpc>
            </a:pPr>
            <a:r>
              <a:rPr sz="950" dirty="0">
                <a:latin typeface="Roboto"/>
                <a:cs typeface="Roboto"/>
              </a:rPr>
              <a:t>Likith</a:t>
            </a:r>
            <a:r>
              <a:rPr sz="950" spc="-15" dirty="0">
                <a:latin typeface="Roboto"/>
                <a:cs typeface="Roboto"/>
              </a:rPr>
              <a:t> </a:t>
            </a:r>
            <a:r>
              <a:rPr sz="950" dirty="0">
                <a:latin typeface="Roboto"/>
                <a:cs typeface="Roboto"/>
              </a:rPr>
              <a:t>K</a:t>
            </a:r>
            <a:r>
              <a:rPr sz="950" spc="-10" dirty="0">
                <a:latin typeface="Roboto"/>
                <a:cs typeface="Roboto"/>
              </a:rPr>
              <a:t> </a:t>
            </a:r>
            <a:r>
              <a:rPr sz="950" spc="-50" dirty="0">
                <a:latin typeface="Roboto"/>
                <a:cs typeface="Roboto"/>
              </a:rPr>
              <a:t>S</a:t>
            </a:r>
            <a:r>
              <a:rPr sz="950" dirty="0">
                <a:latin typeface="Roboto"/>
                <a:cs typeface="Roboto"/>
              </a:rPr>
              <a:t> Aditya</a:t>
            </a:r>
            <a:r>
              <a:rPr sz="950" spc="-5" dirty="0">
                <a:latin typeface="Roboto"/>
                <a:cs typeface="Roboto"/>
              </a:rPr>
              <a:t> </a:t>
            </a:r>
            <a:r>
              <a:rPr sz="950" spc="-10" dirty="0">
                <a:latin typeface="Roboto"/>
                <a:cs typeface="Roboto"/>
              </a:rPr>
              <a:t>Ranjan </a:t>
            </a:r>
            <a:r>
              <a:rPr sz="950" dirty="0">
                <a:latin typeface="Roboto"/>
                <a:cs typeface="Roboto"/>
              </a:rPr>
              <a:t>Samkit</a:t>
            </a:r>
            <a:r>
              <a:rPr sz="950" spc="-5" dirty="0">
                <a:latin typeface="Roboto"/>
                <a:cs typeface="Roboto"/>
              </a:rPr>
              <a:t> </a:t>
            </a:r>
            <a:r>
              <a:rPr sz="950" spc="-10" dirty="0">
                <a:latin typeface="Roboto"/>
                <a:cs typeface="Roboto"/>
              </a:rPr>
              <a:t>Samsukha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6687" y="3604531"/>
            <a:ext cx="739775" cy="7099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950" spc="-10" dirty="0">
                <a:latin typeface="Roboto"/>
                <a:cs typeface="Roboto"/>
              </a:rPr>
              <a:t>1RV23ET051</a:t>
            </a:r>
            <a:endParaRPr sz="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spc="-10" dirty="0">
                <a:latin typeface="Roboto"/>
                <a:cs typeface="Roboto"/>
              </a:rPr>
              <a:t>1RV23ET021</a:t>
            </a:r>
            <a:endParaRPr sz="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950" spc="-10" dirty="0">
                <a:latin typeface="Roboto"/>
                <a:cs typeface="Roboto"/>
              </a:rPr>
              <a:t>1RV23AI008</a:t>
            </a:r>
            <a:endParaRPr sz="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spc="-10" dirty="0">
                <a:latin typeface="Roboto"/>
                <a:cs typeface="Roboto"/>
              </a:rPr>
              <a:t>1RV23IS105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67857" y="3637958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692717"/>
                </a:moveTo>
                <a:lnTo>
                  <a:pt x="0" y="0"/>
                </a:lnTo>
              </a:path>
            </a:pathLst>
          </a:custGeom>
          <a:ln w="7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7064" y="944546"/>
            <a:ext cx="3105149" cy="3562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815" y="1197886"/>
            <a:ext cx="428117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door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lock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system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start,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scanning </a:t>
            </a:r>
            <a:r>
              <a:rPr sz="1400" spc="-55" dirty="0">
                <a:latin typeface="Verdana"/>
                <a:cs typeface="Verdana"/>
              </a:rPr>
              <a:t>process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occurs,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if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card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is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registered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previously </a:t>
            </a:r>
            <a:r>
              <a:rPr sz="1400" spc="-60" dirty="0">
                <a:latin typeface="Verdana"/>
                <a:cs typeface="Verdana"/>
              </a:rPr>
              <a:t>then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command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proceed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otherwise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 </a:t>
            </a:r>
            <a:r>
              <a:rPr sz="1400" spc="-70" dirty="0">
                <a:latin typeface="Verdana"/>
                <a:cs typeface="Verdana"/>
              </a:rPr>
              <a:t>WRONG</a:t>
            </a:r>
            <a:r>
              <a:rPr sz="1400" spc="-100" dirty="0">
                <a:latin typeface="Verdana"/>
                <a:cs typeface="Verdana"/>
              </a:rPr>
              <a:t> CARD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message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appeared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with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Red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LED </a:t>
            </a:r>
            <a:r>
              <a:rPr sz="1400" spc="-55" dirty="0">
                <a:latin typeface="Verdana"/>
                <a:cs typeface="Verdana"/>
              </a:rPr>
              <a:t>blinks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buzzer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beeps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again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command </a:t>
            </a:r>
            <a:r>
              <a:rPr sz="1400" spc="-70" dirty="0">
                <a:latin typeface="Verdana"/>
                <a:cs typeface="Verdana"/>
              </a:rPr>
              <a:t>scanning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process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start,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If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card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is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registered,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Red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LED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be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blink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once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buzzer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beeps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and </a:t>
            </a:r>
            <a:r>
              <a:rPr sz="1400" spc="-70" dirty="0">
                <a:latin typeface="Verdana"/>
                <a:cs typeface="Verdana"/>
              </a:rPr>
              <a:t>green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led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is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on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command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execute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into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mechanical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door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lock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system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door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lock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be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open.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When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door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lock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is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open,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 </a:t>
            </a:r>
            <a:r>
              <a:rPr sz="1400" spc="-60" dirty="0">
                <a:latin typeface="Verdana"/>
                <a:cs typeface="Verdana"/>
              </a:rPr>
              <a:t>command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run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again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and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scanning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process </a:t>
            </a:r>
            <a:r>
              <a:rPr sz="1400" spc="-85" dirty="0">
                <a:latin typeface="Verdana"/>
                <a:cs typeface="Verdana"/>
              </a:rPr>
              <a:t>starts,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but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now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the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door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lock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will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be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closed.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503" y="805202"/>
            <a:ext cx="733424" cy="733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61" y="1799023"/>
            <a:ext cx="723899" cy="723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15" y="2863212"/>
            <a:ext cx="590549" cy="590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161" y="3895113"/>
            <a:ext cx="723899" cy="723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5365" y="100890"/>
            <a:ext cx="2045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Web</a:t>
            </a:r>
            <a:r>
              <a:rPr spc="-140" dirty="0"/>
              <a:t> </a:t>
            </a:r>
            <a:r>
              <a:rPr spc="-135" dirty="0"/>
              <a:t>Dev</a:t>
            </a:r>
            <a:r>
              <a:rPr spc="-140" dirty="0"/>
              <a:t> </a:t>
            </a:r>
            <a:r>
              <a:rPr spc="-150" dirty="0"/>
              <a:t>Tools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70" dirty="0"/>
              <a:t>What</a:t>
            </a:r>
            <a:r>
              <a:rPr spc="-130" dirty="0"/>
              <a:t> </a:t>
            </a:r>
            <a:r>
              <a:rPr spc="-135" dirty="0"/>
              <a:t>is</a:t>
            </a:r>
            <a:r>
              <a:rPr spc="-125" dirty="0"/>
              <a:t> </a:t>
            </a:r>
            <a:r>
              <a:rPr spc="-200" dirty="0"/>
              <a:t>NEXT</a:t>
            </a:r>
            <a:r>
              <a:rPr spc="-125" dirty="0"/>
              <a:t> </a:t>
            </a:r>
            <a:r>
              <a:rPr spc="-380" dirty="0"/>
              <a:t>JS?</a:t>
            </a:r>
          </a:p>
          <a:p>
            <a:pPr marL="12700" marR="603885">
              <a:lnSpc>
                <a:spcPct val="105500"/>
              </a:lnSpc>
            </a:pPr>
            <a:r>
              <a:rPr spc="-20" dirty="0">
                <a:latin typeface="Tahoma"/>
                <a:cs typeface="Tahoma"/>
              </a:rPr>
              <a:t>NextJS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a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React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45" dirty="0">
                <a:latin typeface="Tahoma"/>
                <a:cs typeface="Tahoma"/>
              </a:rPr>
              <a:t>Framework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that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45" dirty="0">
                <a:latin typeface="Tahoma"/>
                <a:cs typeface="Tahoma"/>
              </a:rPr>
              <a:t>developed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by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Vercel.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75" dirty="0">
                <a:latin typeface="Tahoma"/>
                <a:cs typeface="Tahoma"/>
              </a:rPr>
              <a:t>It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allows </a:t>
            </a:r>
            <a:r>
              <a:rPr spc="60" dirty="0">
                <a:latin typeface="Tahoma"/>
                <a:cs typeface="Tahoma"/>
              </a:rPr>
              <a:t>programmers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to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build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75" dirty="0">
                <a:latin typeface="Tahoma"/>
                <a:cs typeface="Tahoma"/>
              </a:rPr>
              <a:t>modern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web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applications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with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ease.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pc="-70" dirty="0"/>
              <a:t>Why</a:t>
            </a:r>
            <a:r>
              <a:rPr spc="-125" dirty="0"/>
              <a:t> </a:t>
            </a:r>
            <a:r>
              <a:rPr spc="-200" dirty="0"/>
              <a:t>NEXT</a:t>
            </a:r>
            <a:r>
              <a:rPr spc="-120" dirty="0"/>
              <a:t> </a:t>
            </a:r>
            <a:r>
              <a:rPr spc="-380" dirty="0"/>
              <a:t>JS?</a:t>
            </a:r>
          </a:p>
          <a:p>
            <a:pPr marL="12700" marR="193040" algn="just">
              <a:lnSpc>
                <a:spcPct val="105500"/>
              </a:lnSpc>
            </a:pPr>
            <a:r>
              <a:rPr spc="-20" dirty="0">
                <a:latin typeface="Tahoma"/>
                <a:cs typeface="Tahoma"/>
              </a:rPr>
              <a:t>NextJS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involves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Server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Side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Rendering.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This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feature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improves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SEO </a:t>
            </a:r>
            <a:r>
              <a:rPr spc="65" dirty="0">
                <a:latin typeface="Tahoma"/>
                <a:cs typeface="Tahoma"/>
              </a:rPr>
              <a:t>and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reduces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initial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load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time.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Static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Site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Generation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another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feature </a:t>
            </a:r>
            <a:r>
              <a:rPr dirty="0">
                <a:latin typeface="Tahoma"/>
                <a:cs typeface="Tahoma"/>
              </a:rPr>
              <a:t>which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helps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in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pre-</a:t>
            </a:r>
            <a:r>
              <a:rPr spc="45" dirty="0">
                <a:latin typeface="Tahoma"/>
                <a:cs typeface="Tahoma"/>
              </a:rPr>
              <a:t>rendering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pages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during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build.</a:t>
            </a:r>
          </a:p>
          <a:p>
            <a:pPr marL="12700" marR="685165">
              <a:lnSpc>
                <a:spcPct val="105500"/>
              </a:lnSpc>
            </a:pPr>
            <a:r>
              <a:rPr spc="-20" dirty="0">
                <a:latin typeface="Tahoma"/>
                <a:cs typeface="Tahoma"/>
              </a:rPr>
              <a:t>NextJS</a:t>
            </a:r>
            <a:r>
              <a:rPr dirty="0">
                <a:latin typeface="Tahoma"/>
                <a:cs typeface="Tahoma"/>
              </a:rPr>
              <a:t> automatically splits the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code</a:t>
            </a:r>
            <a:r>
              <a:rPr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and</a:t>
            </a:r>
            <a:r>
              <a:rPr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hence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render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JavaScript </a:t>
            </a:r>
            <a:r>
              <a:rPr dirty="0">
                <a:latin typeface="Tahoma"/>
                <a:cs typeface="Tahoma"/>
              </a:rPr>
              <a:t>necessary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for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each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page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thereby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reducing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load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on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server.</a:t>
            </a:r>
          </a:p>
          <a:p>
            <a:pPr marL="12700" marR="5080">
              <a:lnSpc>
                <a:spcPct val="105500"/>
              </a:lnSpc>
            </a:pPr>
            <a:r>
              <a:rPr dirty="0">
                <a:latin typeface="Tahoma"/>
                <a:cs typeface="Tahoma"/>
              </a:rPr>
              <a:t>File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Based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Routing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one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remarkable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addition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in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NextJS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compared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to </a:t>
            </a:r>
            <a:r>
              <a:rPr dirty="0">
                <a:latin typeface="Tahoma"/>
                <a:cs typeface="Tahoma"/>
              </a:rPr>
              <a:t>React.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This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also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gives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support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fast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refresh.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ahoma"/>
                <a:cs typeface="Tahoma"/>
              </a:rPr>
              <a:t>Image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45" dirty="0">
                <a:latin typeface="Tahoma"/>
                <a:cs typeface="Tahoma"/>
              </a:rPr>
              <a:t>optimization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also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taken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care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by</a:t>
            </a:r>
            <a:r>
              <a:rPr spc="-10" dirty="0">
                <a:latin typeface="Tahoma"/>
                <a:cs typeface="Tahoma"/>
              </a:rPr>
              <a:t> NextJS.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503" y="805202"/>
            <a:ext cx="733424" cy="733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61" y="1799023"/>
            <a:ext cx="723899" cy="723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15" y="2863212"/>
            <a:ext cx="590549" cy="590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161" y="3895113"/>
            <a:ext cx="723899" cy="723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5365" y="100890"/>
            <a:ext cx="2045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Web</a:t>
            </a:r>
            <a:r>
              <a:rPr spc="-140" dirty="0"/>
              <a:t> </a:t>
            </a:r>
            <a:r>
              <a:rPr spc="-135" dirty="0"/>
              <a:t>Dev</a:t>
            </a:r>
            <a:r>
              <a:rPr spc="-140" dirty="0"/>
              <a:t> </a:t>
            </a:r>
            <a:r>
              <a:rPr spc="-150" dirty="0"/>
              <a:t>Tools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3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70" dirty="0"/>
              <a:t>What</a:t>
            </a:r>
            <a:r>
              <a:rPr spc="-120" dirty="0"/>
              <a:t> </a:t>
            </a:r>
            <a:r>
              <a:rPr spc="-135" dirty="0"/>
              <a:t>is</a:t>
            </a:r>
            <a:r>
              <a:rPr spc="-120" dirty="0"/>
              <a:t> </a:t>
            </a:r>
            <a:r>
              <a:rPr spc="-135" dirty="0"/>
              <a:t>TAILWIND</a:t>
            </a:r>
            <a:r>
              <a:rPr spc="-120" dirty="0"/>
              <a:t> </a:t>
            </a:r>
            <a:r>
              <a:rPr spc="-285" dirty="0"/>
              <a:t>CSS?</a:t>
            </a:r>
          </a:p>
          <a:p>
            <a:pPr marL="12700" marR="83820">
              <a:lnSpc>
                <a:spcPct val="105500"/>
              </a:lnSpc>
            </a:pPr>
            <a:r>
              <a:rPr spc="-10" dirty="0">
                <a:latin typeface="Trebuchet MS"/>
                <a:cs typeface="Trebuchet MS"/>
              </a:rPr>
              <a:t>Tailwind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CSS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is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CSS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Framework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which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provides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classes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which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can</a:t>
            </a:r>
            <a:r>
              <a:rPr spc="5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be </a:t>
            </a:r>
            <a:r>
              <a:rPr spc="-30" dirty="0">
                <a:latin typeface="Trebuchet MS"/>
                <a:cs typeface="Trebuchet MS"/>
              </a:rPr>
              <a:t>directly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added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to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HTML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elements.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styles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are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already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defined.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pc="-70" dirty="0"/>
              <a:t>Why</a:t>
            </a:r>
            <a:r>
              <a:rPr spc="-110" dirty="0"/>
              <a:t> </a:t>
            </a:r>
            <a:r>
              <a:rPr spc="-135" dirty="0"/>
              <a:t>TAILWIND</a:t>
            </a:r>
            <a:r>
              <a:rPr spc="-110" dirty="0"/>
              <a:t> </a:t>
            </a:r>
            <a:r>
              <a:rPr spc="-285" dirty="0"/>
              <a:t>CSS?</a:t>
            </a:r>
          </a:p>
          <a:p>
            <a:pPr marL="12700" marR="266065">
              <a:lnSpc>
                <a:spcPct val="105500"/>
              </a:lnSpc>
            </a:pPr>
            <a:r>
              <a:rPr spc="-45" dirty="0">
                <a:latin typeface="Trebuchet MS"/>
                <a:cs typeface="Trebuchet MS"/>
              </a:rPr>
              <a:t>Utility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First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Approach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of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Tailwind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makes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-85" dirty="0">
                <a:latin typeface="Trebuchet MS"/>
                <a:cs typeface="Trebuchet MS"/>
              </a:rPr>
              <a:t>it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65" dirty="0">
                <a:latin typeface="Trebuchet MS"/>
                <a:cs typeface="Trebuchet MS"/>
              </a:rPr>
              <a:t>one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of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most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65" dirty="0">
                <a:latin typeface="Trebuchet MS"/>
                <a:cs typeface="Trebuchet MS"/>
              </a:rPr>
              <a:t>used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and </a:t>
            </a:r>
            <a:r>
              <a:rPr dirty="0">
                <a:latin typeface="Trebuchet MS"/>
                <a:cs typeface="Trebuchet MS"/>
              </a:rPr>
              <a:t>fastest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styling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tool.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65" dirty="0">
                <a:latin typeface="Trebuchet MS"/>
                <a:cs typeface="Trebuchet MS"/>
              </a:rPr>
              <a:t>use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of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50" dirty="0">
                <a:latin typeface="Trebuchet MS"/>
                <a:cs typeface="Trebuchet MS"/>
              </a:rPr>
              <a:t>utility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classes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makes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development </a:t>
            </a:r>
            <a:r>
              <a:rPr dirty="0">
                <a:latin typeface="Trebuchet MS"/>
                <a:cs typeface="Trebuchet MS"/>
              </a:rPr>
              <a:t>extremely</a:t>
            </a:r>
            <a:r>
              <a:rPr spc="-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easy</a:t>
            </a:r>
            <a:r>
              <a:rPr spc="-4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and</a:t>
            </a:r>
            <a:r>
              <a:rPr spc="-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quick.</a:t>
            </a:r>
          </a:p>
          <a:p>
            <a:pPr marL="12700" marR="5080">
              <a:lnSpc>
                <a:spcPct val="105500"/>
              </a:lnSpc>
            </a:pPr>
            <a:r>
              <a:rPr spc="-55" dirty="0">
                <a:latin typeface="Trebuchet MS"/>
                <a:cs typeface="Trebuchet MS"/>
              </a:rPr>
              <a:t>It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is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highly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customisable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and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offers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Responsive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Design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which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helps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us </a:t>
            </a:r>
            <a:r>
              <a:rPr dirty="0">
                <a:latin typeface="Trebuchet MS"/>
                <a:cs typeface="Trebuchet MS"/>
              </a:rPr>
              <a:t>build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websites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which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are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compatible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on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-50" dirty="0">
                <a:latin typeface="Trebuchet MS"/>
                <a:cs typeface="Trebuchet MS"/>
              </a:rPr>
              <a:t>all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kinds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of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devices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and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screen sizes.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456" y="100890"/>
            <a:ext cx="16490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Other</a:t>
            </a:r>
            <a:r>
              <a:rPr spc="-145" dirty="0"/>
              <a:t> </a:t>
            </a:r>
            <a:r>
              <a:rPr spc="-15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844" y="2176059"/>
            <a:ext cx="790574" cy="790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482" y="1052478"/>
            <a:ext cx="895349" cy="895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855" y="3498431"/>
            <a:ext cx="561593" cy="56159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04882" y="1214139"/>
            <a:ext cx="662622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05500"/>
              </a:lnSpc>
              <a:spcBef>
                <a:spcPts val="100"/>
              </a:spcBef>
            </a:pPr>
            <a:r>
              <a:rPr sz="1600" spc="-100" dirty="0">
                <a:latin typeface="Verdana"/>
                <a:cs typeface="Verdana"/>
              </a:rPr>
              <a:t>We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have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also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made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used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of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5" dirty="0">
                <a:latin typeface="Arial Black"/>
                <a:cs typeface="Arial Black"/>
              </a:rPr>
              <a:t>Arduino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165" dirty="0">
                <a:latin typeface="Arial Black"/>
                <a:cs typeface="Arial Black"/>
              </a:rPr>
              <a:t>IDE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55" dirty="0">
                <a:latin typeface="Verdana"/>
                <a:cs typeface="Verdana"/>
              </a:rPr>
              <a:t>in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order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to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write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code </a:t>
            </a:r>
            <a:r>
              <a:rPr sz="1600" spc="-65" dirty="0">
                <a:latin typeface="Verdana"/>
                <a:cs typeface="Verdana"/>
              </a:rPr>
              <a:t>and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interface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Arduino.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600">
              <a:latin typeface="Verdana"/>
              <a:cs typeface="Verdana"/>
            </a:endParaRPr>
          </a:p>
          <a:p>
            <a:pPr marL="12700" marR="84455">
              <a:lnSpc>
                <a:spcPct val="105500"/>
              </a:lnSpc>
              <a:spcBef>
                <a:spcPts val="5"/>
              </a:spcBef>
            </a:pPr>
            <a:r>
              <a:rPr sz="1600" spc="-100" dirty="0">
                <a:latin typeface="Verdana"/>
                <a:cs typeface="Verdana"/>
              </a:rPr>
              <a:t>We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have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made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use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of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60" dirty="0">
                <a:latin typeface="Arial Black"/>
                <a:cs typeface="Arial Black"/>
              </a:rPr>
              <a:t>RFID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85" dirty="0">
                <a:latin typeface="Verdana"/>
                <a:cs typeface="Verdana"/>
              </a:rPr>
              <a:t>technology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in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our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model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to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make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sure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that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cupboard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unlocks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only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when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smart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card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is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tapped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on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4882" y="3480292"/>
            <a:ext cx="648335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1600" spc="-100" dirty="0">
                <a:latin typeface="Verdana"/>
                <a:cs typeface="Verdana"/>
              </a:rPr>
              <a:t>We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have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made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use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of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90" dirty="0">
                <a:latin typeface="Arial Black"/>
                <a:cs typeface="Arial Black"/>
              </a:rPr>
              <a:t>Cirkit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Designer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50" dirty="0">
                <a:latin typeface="Verdana"/>
                <a:cs typeface="Verdana"/>
              </a:rPr>
              <a:t>to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create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a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sketch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of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Circuit </a:t>
            </a:r>
            <a:r>
              <a:rPr sz="1600" spc="-95" dirty="0">
                <a:latin typeface="Verdana"/>
                <a:cs typeface="Verdana"/>
              </a:rPr>
              <a:t>Diagram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highlighting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all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wiring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details.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427" y="1672655"/>
            <a:ext cx="3898900" cy="1636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 marR="5080" indent="-192405">
              <a:lnSpc>
                <a:spcPct val="117400"/>
              </a:lnSpc>
              <a:spcBef>
                <a:spcPts val="90"/>
              </a:spcBef>
            </a:pPr>
            <a:r>
              <a:rPr sz="4500" spc="-610" dirty="0">
                <a:solidFill>
                  <a:srgbClr val="984807"/>
                </a:solidFill>
                <a:latin typeface="Arial Black"/>
                <a:cs typeface="Arial Black"/>
              </a:rPr>
              <a:t>RESULTS</a:t>
            </a:r>
            <a:r>
              <a:rPr sz="4500" spc="-325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4500" spc="-155" dirty="0">
                <a:solidFill>
                  <a:srgbClr val="984807"/>
                </a:solidFill>
                <a:latin typeface="Arial Black"/>
                <a:cs typeface="Arial Black"/>
              </a:rPr>
              <a:t>AND </a:t>
            </a:r>
            <a:r>
              <a:rPr sz="4500" spc="-440" dirty="0">
                <a:solidFill>
                  <a:srgbClr val="984807"/>
                </a:solidFill>
                <a:latin typeface="Arial Black"/>
                <a:cs typeface="Arial Black"/>
              </a:rPr>
              <a:t>DISCUSSION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11" y="2050458"/>
            <a:ext cx="3533774" cy="26574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4217" y="2050458"/>
            <a:ext cx="3533774" cy="2657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73850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PERF</a:t>
            </a:r>
            <a:r>
              <a:rPr spc="-155" dirty="0"/>
              <a:t> </a:t>
            </a:r>
            <a:r>
              <a:rPr spc="-185" dirty="0"/>
              <a:t>BOARD</a:t>
            </a:r>
            <a:r>
              <a:rPr spc="-155" dirty="0"/>
              <a:t> </a:t>
            </a:r>
            <a:r>
              <a:rPr spc="-160" dirty="0"/>
              <a:t>INCLUSION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8961" y="933858"/>
            <a:ext cx="8236584" cy="68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4999"/>
              </a:lnSpc>
              <a:spcBef>
                <a:spcPts val="95"/>
              </a:spcBef>
            </a:pPr>
            <a:r>
              <a:rPr sz="1250" dirty="0">
                <a:latin typeface="Tahoma"/>
                <a:cs typeface="Tahoma"/>
              </a:rPr>
              <a:t>To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make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circuit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simpler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stable,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perforated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board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which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type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of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0" dirty="0">
                <a:latin typeface="Tahoma"/>
                <a:cs typeface="Tahoma"/>
              </a:rPr>
              <a:t>PCB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has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been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implemented </a:t>
            </a:r>
            <a:r>
              <a:rPr sz="1250" spc="50" dirty="0">
                <a:latin typeface="Tahoma"/>
                <a:cs typeface="Tahoma"/>
              </a:rPr>
              <a:t>instead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of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breadboard.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This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0" dirty="0">
                <a:latin typeface="Tahoma"/>
                <a:cs typeface="Tahoma"/>
              </a:rPr>
              <a:t>adds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longevity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to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circuit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makes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it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robust.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The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board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has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pre-</a:t>
            </a:r>
            <a:r>
              <a:rPr sz="1250" spc="55" dirty="0">
                <a:latin typeface="Tahoma"/>
                <a:cs typeface="Tahoma"/>
              </a:rPr>
              <a:t>drilled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35" dirty="0">
                <a:latin typeface="Tahoma"/>
                <a:cs typeface="Tahoma"/>
              </a:rPr>
              <a:t>holes </a:t>
            </a:r>
            <a:r>
              <a:rPr sz="1250" spc="60" dirty="0">
                <a:latin typeface="Tahoma"/>
                <a:cs typeface="Tahoma"/>
              </a:rPr>
              <a:t>for</a:t>
            </a:r>
            <a:r>
              <a:rPr sz="1250" spc="-55" dirty="0">
                <a:latin typeface="Tahoma"/>
                <a:cs typeface="Tahoma"/>
              </a:rPr>
              <a:t> </a:t>
            </a:r>
            <a:r>
              <a:rPr sz="1250" spc="35" dirty="0">
                <a:latin typeface="Tahoma"/>
                <a:cs typeface="Tahoma"/>
              </a:rPr>
              <a:t>connections.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005" y="946709"/>
            <a:ext cx="3194441" cy="38883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7715" y="2155692"/>
            <a:ext cx="4505324" cy="26272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833755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DATA</a:t>
            </a:r>
            <a:r>
              <a:rPr spc="-155" dirty="0"/>
              <a:t> </a:t>
            </a:r>
            <a:r>
              <a:rPr spc="-150" dirty="0"/>
              <a:t>MODELLING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84163" y="933858"/>
            <a:ext cx="435610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10160" algn="ctr">
              <a:lnSpc>
                <a:spcPct val="114999"/>
              </a:lnSpc>
              <a:spcBef>
                <a:spcPts val="95"/>
              </a:spcBef>
            </a:pPr>
            <a:r>
              <a:rPr sz="1250" spc="-55" dirty="0">
                <a:latin typeface="Verdana"/>
                <a:cs typeface="Verdana"/>
              </a:rPr>
              <a:t>Data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30" dirty="0">
                <a:latin typeface="Verdana"/>
                <a:cs typeface="Verdana"/>
              </a:rPr>
              <a:t>modelling</a:t>
            </a:r>
            <a:r>
              <a:rPr sz="1250" spc="-70" dirty="0">
                <a:latin typeface="Verdana"/>
                <a:cs typeface="Verdana"/>
              </a:rPr>
              <a:t> </a:t>
            </a:r>
            <a:r>
              <a:rPr sz="1250" spc="-20" dirty="0">
                <a:latin typeface="Verdana"/>
                <a:cs typeface="Verdana"/>
              </a:rPr>
              <a:t>done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65" dirty="0">
                <a:latin typeface="Verdana"/>
                <a:cs typeface="Verdana"/>
              </a:rPr>
              <a:t>via</a:t>
            </a:r>
            <a:r>
              <a:rPr sz="1250" spc="-70" dirty="0">
                <a:latin typeface="Verdana"/>
                <a:cs typeface="Verdana"/>
              </a:rPr>
              <a:t> </a:t>
            </a:r>
            <a:r>
              <a:rPr sz="1250" spc="-35" dirty="0">
                <a:latin typeface="Verdana"/>
                <a:cs typeface="Verdana"/>
              </a:rPr>
              <a:t>mongoose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and</a:t>
            </a:r>
            <a:r>
              <a:rPr sz="1250" spc="-70" dirty="0">
                <a:latin typeface="Verdana"/>
                <a:cs typeface="Verdana"/>
              </a:rPr>
              <a:t> </a:t>
            </a:r>
            <a:r>
              <a:rPr sz="1250" spc="-40" dirty="0">
                <a:latin typeface="Verdana"/>
                <a:cs typeface="Verdana"/>
              </a:rPr>
              <a:t>database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30" dirty="0">
                <a:latin typeface="Verdana"/>
                <a:cs typeface="Verdana"/>
              </a:rPr>
              <a:t>used</a:t>
            </a:r>
            <a:r>
              <a:rPr sz="1250" spc="-70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is </a:t>
            </a:r>
            <a:r>
              <a:rPr sz="1250" spc="-10" dirty="0">
                <a:latin typeface="Verdana"/>
                <a:cs typeface="Verdana"/>
              </a:rPr>
              <a:t>MongoDB</a:t>
            </a:r>
            <a:r>
              <a:rPr sz="1250" spc="-95" dirty="0">
                <a:latin typeface="Verdana"/>
                <a:cs typeface="Verdana"/>
              </a:rPr>
              <a:t> </a:t>
            </a:r>
            <a:r>
              <a:rPr sz="1250" spc="-160" dirty="0">
                <a:latin typeface="Verdana"/>
                <a:cs typeface="Verdana"/>
              </a:rPr>
              <a:t>-</a:t>
            </a:r>
            <a:r>
              <a:rPr sz="1250" spc="-95" dirty="0">
                <a:latin typeface="Verdana"/>
                <a:cs typeface="Verdana"/>
              </a:rPr>
              <a:t> </a:t>
            </a:r>
            <a:r>
              <a:rPr sz="1250" spc="-45" dirty="0">
                <a:latin typeface="Verdana"/>
                <a:cs typeface="Verdana"/>
              </a:rPr>
              <a:t>NoSQL</a:t>
            </a:r>
            <a:r>
              <a:rPr sz="1250" spc="-95" dirty="0">
                <a:latin typeface="Verdana"/>
                <a:cs typeface="Verdana"/>
              </a:rPr>
              <a:t> </a:t>
            </a:r>
            <a:r>
              <a:rPr sz="1250" spc="-10" dirty="0">
                <a:latin typeface="Verdana"/>
                <a:cs typeface="Verdana"/>
              </a:rPr>
              <a:t>database.</a:t>
            </a:r>
            <a:endParaRPr sz="1250">
              <a:latin typeface="Verdana"/>
              <a:cs typeface="Verdana"/>
            </a:endParaRPr>
          </a:p>
          <a:p>
            <a:pPr marL="12700" marR="5080" algn="ctr">
              <a:lnSpc>
                <a:spcPct val="114999"/>
              </a:lnSpc>
            </a:pPr>
            <a:r>
              <a:rPr sz="1250" spc="-30" dirty="0">
                <a:latin typeface="Verdana"/>
                <a:cs typeface="Verdana"/>
              </a:rPr>
              <a:t>Offers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30" dirty="0">
                <a:latin typeface="Verdana"/>
                <a:cs typeface="Verdana"/>
              </a:rPr>
              <a:t>more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40" dirty="0">
                <a:latin typeface="Verdana"/>
                <a:cs typeface="Verdana"/>
              </a:rPr>
              <a:t>flexibility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to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40" dirty="0">
                <a:latin typeface="Verdana"/>
                <a:cs typeface="Verdana"/>
              </a:rPr>
              <a:t>the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35" dirty="0">
                <a:latin typeface="Verdana"/>
                <a:cs typeface="Verdana"/>
              </a:rPr>
              <a:t>developer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and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40" dirty="0">
                <a:latin typeface="Verdana"/>
                <a:cs typeface="Verdana"/>
              </a:rPr>
              <a:t>stores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40" dirty="0">
                <a:latin typeface="Verdana"/>
                <a:cs typeface="Verdana"/>
              </a:rPr>
              <a:t>data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in </a:t>
            </a:r>
            <a:r>
              <a:rPr sz="1250" spc="-20" dirty="0">
                <a:latin typeface="Verdana"/>
                <a:cs typeface="Verdana"/>
              </a:rPr>
              <a:t>form</a:t>
            </a:r>
            <a:r>
              <a:rPr sz="1250" spc="-80" dirty="0">
                <a:latin typeface="Verdana"/>
                <a:cs typeface="Verdana"/>
              </a:rPr>
              <a:t> </a:t>
            </a:r>
            <a:r>
              <a:rPr sz="1250" spc="-10" dirty="0">
                <a:latin typeface="Verdana"/>
                <a:cs typeface="Verdana"/>
              </a:rPr>
              <a:t>of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50" dirty="0">
                <a:latin typeface="Verdana"/>
                <a:cs typeface="Verdana"/>
              </a:rPr>
              <a:t>objects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defined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20" dirty="0">
                <a:latin typeface="Verdana"/>
                <a:cs typeface="Verdana"/>
              </a:rPr>
              <a:t>in</a:t>
            </a:r>
            <a:r>
              <a:rPr sz="1250" spc="-75" dirty="0">
                <a:latin typeface="Verdana"/>
                <a:cs typeface="Verdana"/>
              </a:rPr>
              <a:t> </a:t>
            </a:r>
            <a:r>
              <a:rPr sz="1250" spc="-40" dirty="0">
                <a:latin typeface="Verdana"/>
                <a:cs typeface="Verdana"/>
              </a:rPr>
              <a:t>the</a:t>
            </a:r>
            <a:r>
              <a:rPr sz="1250" spc="-80" dirty="0">
                <a:latin typeface="Verdana"/>
                <a:cs typeface="Verdana"/>
              </a:rPr>
              <a:t> </a:t>
            </a:r>
            <a:r>
              <a:rPr sz="1250" spc="-10" dirty="0">
                <a:latin typeface="Verdana"/>
                <a:cs typeface="Verdana"/>
              </a:rPr>
              <a:t>schema.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04" y="2273451"/>
            <a:ext cx="8639174" cy="2352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43688" y="1186573"/>
            <a:ext cx="1205230" cy="363855"/>
          </a:xfrm>
          <a:custGeom>
            <a:avLst/>
            <a:gdLst/>
            <a:ahLst/>
            <a:cxnLst/>
            <a:rect l="l" t="t" r="r" b="b"/>
            <a:pathLst>
              <a:path w="1205229" h="363855">
                <a:moveTo>
                  <a:pt x="361721" y="81521"/>
                </a:moveTo>
                <a:lnTo>
                  <a:pt x="361302" y="60591"/>
                </a:lnTo>
                <a:lnTo>
                  <a:pt x="361302" y="60464"/>
                </a:lnTo>
                <a:lnTo>
                  <a:pt x="356019" y="42379"/>
                </a:lnTo>
                <a:lnTo>
                  <a:pt x="311277" y="6819"/>
                </a:lnTo>
                <a:lnTo>
                  <a:pt x="284683" y="1574"/>
                </a:lnTo>
                <a:lnTo>
                  <a:pt x="284683" y="96240"/>
                </a:lnTo>
                <a:lnTo>
                  <a:pt x="282613" y="107556"/>
                </a:lnTo>
                <a:lnTo>
                  <a:pt x="257289" y="143154"/>
                </a:lnTo>
                <a:lnTo>
                  <a:pt x="220535" y="153822"/>
                </a:lnTo>
                <a:lnTo>
                  <a:pt x="204470" y="154533"/>
                </a:lnTo>
                <a:lnTo>
                  <a:pt x="132372" y="154533"/>
                </a:lnTo>
                <a:lnTo>
                  <a:pt x="157683" y="60591"/>
                </a:lnTo>
                <a:lnTo>
                  <a:pt x="229768" y="60591"/>
                </a:lnTo>
                <a:lnTo>
                  <a:pt x="268795" y="66979"/>
                </a:lnTo>
                <a:lnTo>
                  <a:pt x="284683" y="96240"/>
                </a:lnTo>
                <a:lnTo>
                  <a:pt x="284683" y="1574"/>
                </a:lnTo>
                <a:lnTo>
                  <a:pt x="257784" y="0"/>
                </a:lnTo>
                <a:lnTo>
                  <a:pt x="96850" y="0"/>
                </a:lnTo>
                <a:lnTo>
                  <a:pt x="0" y="359537"/>
                </a:lnTo>
                <a:lnTo>
                  <a:pt x="78181" y="359537"/>
                </a:lnTo>
                <a:lnTo>
                  <a:pt x="117233" y="214604"/>
                </a:lnTo>
                <a:lnTo>
                  <a:pt x="168503" y="214604"/>
                </a:lnTo>
                <a:lnTo>
                  <a:pt x="206184" y="230441"/>
                </a:lnTo>
                <a:lnTo>
                  <a:pt x="221335" y="359537"/>
                </a:lnTo>
                <a:lnTo>
                  <a:pt x="305104" y="359537"/>
                </a:lnTo>
                <a:lnTo>
                  <a:pt x="291515" y="247942"/>
                </a:lnTo>
                <a:lnTo>
                  <a:pt x="270624" y="209219"/>
                </a:lnTo>
                <a:lnTo>
                  <a:pt x="257136" y="204012"/>
                </a:lnTo>
                <a:lnTo>
                  <a:pt x="275615" y="197548"/>
                </a:lnTo>
                <a:lnTo>
                  <a:pt x="292531" y="189242"/>
                </a:lnTo>
                <a:lnTo>
                  <a:pt x="307873" y="179108"/>
                </a:lnTo>
                <a:lnTo>
                  <a:pt x="321652" y="167144"/>
                </a:lnTo>
                <a:lnTo>
                  <a:pt x="332816" y="154533"/>
                </a:lnTo>
                <a:lnTo>
                  <a:pt x="333616" y="153631"/>
                </a:lnTo>
                <a:lnTo>
                  <a:pt x="343535" y="138874"/>
                </a:lnTo>
                <a:lnTo>
                  <a:pt x="351421" y="122834"/>
                </a:lnTo>
                <a:lnTo>
                  <a:pt x="357276" y="105537"/>
                </a:lnTo>
                <a:lnTo>
                  <a:pt x="361721" y="81521"/>
                </a:lnTo>
                <a:close/>
              </a:path>
              <a:path w="1205229" h="363855">
                <a:moveTo>
                  <a:pt x="657186" y="103517"/>
                </a:moveTo>
                <a:lnTo>
                  <a:pt x="581558" y="103517"/>
                </a:lnTo>
                <a:lnTo>
                  <a:pt x="571766" y="139877"/>
                </a:lnTo>
                <a:lnTo>
                  <a:pt x="567842" y="130530"/>
                </a:lnTo>
                <a:lnTo>
                  <a:pt x="562444" y="122199"/>
                </a:lnTo>
                <a:lnTo>
                  <a:pt x="555574" y="114884"/>
                </a:lnTo>
                <a:lnTo>
                  <a:pt x="552132" y="112293"/>
                </a:lnTo>
                <a:lnTo>
                  <a:pt x="552132" y="198640"/>
                </a:lnTo>
                <a:lnTo>
                  <a:pt x="550951" y="213652"/>
                </a:lnTo>
                <a:lnTo>
                  <a:pt x="534835" y="262839"/>
                </a:lnTo>
                <a:lnTo>
                  <a:pt x="506399" y="294716"/>
                </a:lnTo>
                <a:lnTo>
                  <a:pt x="468274" y="305511"/>
                </a:lnTo>
                <a:lnTo>
                  <a:pt x="454952" y="304317"/>
                </a:lnTo>
                <a:lnTo>
                  <a:pt x="425005" y="276047"/>
                </a:lnTo>
                <a:lnTo>
                  <a:pt x="423570" y="263410"/>
                </a:lnTo>
                <a:lnTo>
                  <a:pt x="424649" y="248653"/>
                </a:lnTo>
                <a:lnTo>
                  <a:pt x="440753" y="199847"/>
                </a:lnTo>
                <a:lnTo>
                  <a:pt x="470090" y="166890"/>
                </a:lnTo>
                <a:lnTo>
                  <a:pt x="508660" y="155524"/>
                </a:lnTo>
                <a:lnTo>
                  <a:pt x="521716" y="156743"/>
                </a:lnTo>
                <a:lnTo>
                  <a:pt x="550837" y="185750"/>
                </a:lnTo>
                <a:lnTo>
                  <a:pt x="552132" y="198640"/>
                </a:lnTo>
                <a:lnTo>
                  <a:pt x="552132" y="112293"/>
                </a:lnTo>
                <a:lnTo>
                  <a:pt x="515010" y="97675"/>
                </a:lnTo>
                <a:lnTo>
                  <a:pt x="502107" y="96951"/>
                </a:lnTo>
                <a:lnTo>
                  <a:pt x="485762" y="98005"/>
                </a:lnTo>
                <a:lnTo>
                  <a:pt x="438658" y="113868"/>
                </a:lnTo>
                <a:lnTo>
                  <a:pt x="397306" y="147066"/>
                </a:lnTo>
                <a:lnTo>
                  <a:pt x="365721" y="194538"/>
                </a:lnTo>
                <a:lnTo>
                  <a:pt x="352069" y="231775"/>
                </a:lnTo>
                <a:lnTo>
                  <a:pt x="345706" y="268833"/>
                </a:lnTo>
                <a:lnTo>
                  <a:pt x="345808" y="286321"/>
                </a:lnTo>
                <a:lnTo>
                  <a:pt x="357936" y="327787"/>
                </a:lnTo>
                <a:lnTo>
                  <a:pt x="386905" y="354495"/>
                </a:lnTo>
                <a:lnTo>
                  <a:pt x="430288" y="363575"/>
                </a:lnTo>
                <a:lnTo>
                  <a:pt x="443572" y="362889"/>
                </a:lnTo>
                <a:lnTo>
                  <a:pt x="481507" y="352463"/>
                </a:lnTo>
                <a:lnTo>
                  <a:pt x="513854" y="330974"/>
                </a:lnTo>
                <a:lnTo>
                  <a:pt x="522808" y="321665"/>
                </a:lnTo>
                <a:lnTo>
                  <a:pt x="512597" y="359537"/>
                </a:lnTo>
                <a:lnTo>
                  <a:pt x="588225" y="359537"/>
                </a:lnTo>
                <a:lnTo>
                  <a:pt x="598424" y="321665"/>
                </a:lnTo>
                <a:lnTo>
                  <a:pt x="602780" y="305511"/>
                </a:lnTo>
                <a:lnTo>
                  <a:pt x="643178" y="155524"/>
                </a:lnTo>
                <a:lnTo>
                  <a:pt x="647395" y="139877"/>
                </a:lnTo>
                <a:lnTo>
                  <a:pt x="657186" y="103517"/>
                </a:lnTo>
                <a:close/>
              </a:path>
              <a:path w="1205229" h="363855">
                <a:moveTo>
                  <a:pt x="929157" y="103517"/>
                </a:moveTo>
                <a:lnTo>
                  <a:pt x="709345" y="103517"/>
                </a:lnTo>
                <a:lnTo>
                  <a:pt x="693978" y="160578"/>
                </a:lnTo>
                <a:lnTo>
                  <a:pt x="821893" y="160578"/>
                </a:lnTo>
                <a:lnTo>
                  <a:pt x="652767" y="306006"/>
                </a:lnTo>
                <a:lnTo>
                  <a:pt x="638327" y="359537"/>
                </a:lnTo>
                <a:lnTo>
                  <a:pt x="865251" y="359537"/>
                </a:lnTo>
                <a:lnTo>
                  <a:pt x="880630" y="302488"/>
                </a:lnTo>
                <a:lnTo>
                  <a:pt x="743585" y="302488"/>
                </a:lnTo>
                <a:lnTo>
                  <a:pt x="915276" y="155028"/>
                </a:lnTo>
                <a:lnTo>
                  <a:pt x="929157" y="103517"/>
                </a:lnTo>
                <a:close/>
              </a:path>
              <a:path w="1205229" h="363855">
                <a:moveTo>
                  <a:pt x="1204899" y="192392"/>
                </a:moveTo>
                <a:lnTo>
                  <a:pt x="1196086" y="145300"/>
                </a:lnTo>
                <a:lnTo>
                  <a:pt x="1166926" y="113106"/>
                </a:lnTo>
                <a:lnTo>
                  <a:pt x="1127760" y="99364"/>
                </a:lnTo>
                <a:lnTo>
                  <a:pt x="1127760" y="197510"/>
                </a:lnTo>
                <a:lnTo>
                  <a:pt x="1126464" y="212737"/>
                </a:lnTo>
                <a:lnTo>
                  <a:pt x="1110018" y="263347"/>
                </a:lnTo>
                <a:lnTo>
                  <a:pt x="1081938" y="295008"/>
                </a:lnTo>
                <a:lnTo>
                  <a:pt x="1044041" y="305511"/>
                </a:lnTo>
                <a:lnTo>
                  <a:pt x="1019314" y="300799"/>
                </a:lnTo>
                <a:lnTo>
                  <a:pt x="1004557" y="286702"/>
                </a:lnTo>
                <a:lnTo>
                  <a:pt x="999756" y="263194"/>
                </a:lnTo>
                <a:lnTo>
                  <a:pt x="1004912" y="230263"/>
                </a:lnTo>
                <a:lnTo>
                  <a:pt x="1025779" y="184581"/>
                </a:lnTo>
                <a:lnTo>
                  <a:pt x="1057770" y="159766"/>
                </a:lnTo>
                <a:lnTo>
                  <a:pt x="1084554" y="155028"/>
                </a:lnTo>
                <a:lnTo>
                  <a:pt x="1097610" y="156210"/>
                </a:lnTo>
                <a:lnTo>
                  <a:pt x="1126566" y="184581"/>
                </a:lnTo>
                <a:lnTo>
                  <a:pt x="1127760" y="197510"/>
                </a:lnTo>
                <a:lnTo>
                  <a:pt x="1127760" y="99364"/>
                </a:lnTo>
                <a:lnTo>
                  <a:pt x="1119606" y="97955"/>
                </a:lnTo>
                <a:lnTo>
                  <a:pt x="1100213" y="96951"/>
                </a:lnTo>
                <a:lnTo>
                  <a:pt x="1080020" y="97955"/>
                </a:lnTo>
                <a:lnTo>
                  <a:pt x="1041933" y="106045"/>
                </a:lnTo>
                <a:lnTo>
                  <a:pt x="1007135" y="122072"/>
                </a:lnTo>
                <a:lnTo>
                  <a:pt x="964311" y="159562"/>
                </a:lnTo>
                <a:lnTo>
                  <a:pt x="943076" y="192392"/>
                </a:lnTo>
                <a:lnTo>
                  <a:pt x="928751" y="230263"/>
                </a:lnTo>
                <a:lnTo>
                  <a:pt x="922667" y="268135"/>
                </a:lnTo>
                <a:lnTo>
                  <a:pt x="923239" y="285178"/>
                </a:lnTo>
                <a:lnTo>
                  <a:pt x="939050" y="327723"/>
                </a:lnTo>
                <a:lnTo>
                  <a:pt x="975017" y="354495"/>
                </a:lnTo>
                <a:lnTo>
                  <a:pt x="1028395" y="363575"/>
                </a:lnTo>
                <a:lnTo>
                  <a:pt x="1048334" y="362572"/>
                </a:lnTo>
                <a:lnTo>
                  <a:pt x="1086053" y="354495"/>
                </a:lnTo>
                <a:lnTo>
                  <a:pt x="1136078" y="327723"/>
                </a:lnTo>
                <a:lnTo>
                  <a:pt x="1163281" y="300964"/>
                </a:lnTo>
                <a:lnTo>
                  <a:pt x="1184490" y="268135"/>
                </a:lnTo>
                <a:lnTo>
                  <a:pt x="1198816" y="230263"/>
                </a:lnTo>
                <a:lnTo>
                  <a:pt x="1203058" y="210693"/>
                </a:lnTo>
                <a:lnTo>
                  <a:pt x="1204899" y="192392"/>
                </a:lnTo>
                <a:close/>
              </a:path>
            </a:pathLst>
          </a:custGeom>
          <a:solidFill>
            <a:srgbClr val="072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0138" y="1283517"/>
            <a:ext cx="311785" cy="266700"/>
          </a:xfrm>
          <a:custGeom>
            <a:avLst/>
            <a:gdLst/>
            <a:ahLst/>
            <a:cxnLst/>
            <a:rect l="l" t="t" r="r" b="b"/>
            <a:pathLst>
              <a:path w="311784" h="266700">
                <a:moveTo>
                  <a:pt x="84578" y="266628"/>
                </a:moveTo>
                <a:lnTo>
                  <a:pt x="41195" y="257545"/>
                </a:lnTo>
                <a:lnTo>
                  <a:pt x="12223" y="230842"/>
                </a:lnTo>
                <a:lnTo>
                  <a:pt x="98" y="189367"/>
                </a:lnTo>
                <a:lnTo>
                  <a:pt x="0" y="171887"/>
                </a:lnTo>
                <a:lnTo>
                  <a:pt x="2118" y="153943"/>
                </a:lnTo>
                <a:lnTo>
                  <a:pt x="12425" y="115673"/>
                </a:lnTo>
                <a:lnTo>
                  <a:pt x="29114" y="80579"/>
                </a:lnTo>
                <a:lnTo>
                  <a:pt x="64426" y="37313"/>
                </a:lnTo>
                <a:lnTo>
                  <a:pt x="108332" y="9519"/>
                </a:lnTo>
                <a:lnTo>
                  <a:pt x="156396" y="0"/>
                </a:lnTo>
                <a:lnTo>
                  <a:pt x="169302" y="727"/>
                </a:lnTo>
                <a:lnTo>
                  <a:pt x="209860" y="17932"/>
                </a:lnTo>
                <a:lnTo>
                  <a:pt x="226055" y="42926"/>
                </a:lnTo>
                <a:lnTo>
                  <a:pt x="301687" y="42926"/>
                </a:lnTo>
                <a:lnTo>
                  <a:pt x="297470" y="58577"/>
                </a:lnTo>
                <a:lnTo>
                  <a:pt x="162946" y="58577"/>
                </a:lnTo>
                <a:lnTo>
                  <a:pt x="149183" y="59841"/>
                </a:lnTo>
                <a:lnTo>
                  <a:pt x="113346" y="78771"/>
                </a:lnTo>
                <a:lnTo>
                  <a:pt x="88062" y="117884"/>
                </a:lnTo>
                <a:lnTo>
                  <a:pt x="77860" y="166460"/>
                </a:lnTo>
                <a:lnTo>
                  <a:pt x="79296" y="179097"/>
                </a:lnTo>
                <a:lnTo>
                  <a:pt x="109244" y="207373"/>
                </a:lnTo>
                <a:lnTo>
                  <a:pt x="122547" y="208556"/>
                </a:lnTo>
                <a:lnTo>
                  <a:pt x="257070" y="208556"/>
                </a:lnTo>
                <a:lnTo>
                  <a:pt x="252716" y="224718"/>
                </a:lnTo>
                <a:lnTo>
                  <a:pt x="177094" y="224718"/>
                </a:lnTo>
                <a:lnTo>
                  <a:pt x="168142" y="234028"/>
                </a:lnTo>
                <a:lnTo>
                  <a:pt x="158276" y="242267"/>
                </a:lnTo>
                <a:lnTo>
                  <a:pt x="123480" y="260379"/>
                </a:lnTo>
                <a:lnTo>
                  <a:pt x="97866" y="265933"/>
                </a:lnTo>
                <a:lnTo>
                  <a:pt x="84578" y="266628"/>
                </a:lnTo>
                <a:close/>
              </a:path>
              <a:path w="311784" h="266700">
                <a:moveTo>
                  <a:pt x="301687" y="42926"/>
                </a:moveTo>
                <a:lnTo>
                  <a:pt x="226055" y="42926"/>
                </a:lnTo>
                <a:lnTo>
                  <a:pt x="235846" y="6566"/>
                </a:lnTo>
                <a:lnTo>
                  <a:pt x="311481" y="6566"/>
                </a:lnTo>
                <a:lnTo>
                  <a:pt x="301687" y="42926"/>
                </a:lnTo>
                <a:close/>
              </a:path>
              <a:path w="311784" h="266700">
                <a:moveTo>
                  <a:pt x="257070" y="208556"/>
                </a:moveTo>
                <a:lnTo>
                  <a:pt x="122547" y="208556"/>
                </a:lnTo>
                <a:lnTo>
                  <a:pt x="136258" y="207357"/>
                </a:lnTo>
                <a:lnTo>
                  <a:pt x="148974" y="203760"/>
                </a:lnTo>
                <a:lnTo>
                  <a:pt x="180920" y="178701"/>
                </a:lnTo>
                <a:lnTo>
                  <a:pt x="201575" y="133822"/>
                </a:lnTo>
                <a:lnTo>
                  <a:pt x="206418" y="101691"/>
                </a:lnTo>
                <a:lnTo>
                  <a:pt x="205129" y="88800"/>
                </a:lnTo>
                <a:lnTo>
                  <a:pt x="176006" y="59794"/>
                </a:lnTo>
                <a:lnTo>
                  <a:pt x="162946" y="58577"/>
                </a:lnTo>
                <a:lnTo>
                  <a:pt x="297470" y="58577"/>
                </a:lnTo>
                <a:lnTo>
                  <a:pt x="257070" y="208556"/>
                </a:lnTo>
                <a:close/>
              </a:path>
              <a:path w="311784" h="266700">
                <a:moveTo>
                  <a:pt x="242514" y="262589"/>
                </a:moveTo>
                <a:lnTo>
                  <a:pt x="166882" y="262589"/>
                </a:lnTo>
                <a:lnTo>
                  <a:pt x="177094" y="224718"/>
                </a:lnTo>
                <a:lnTo>
                  <a:pt x="252716" y="224718"/>
                </a:lnTo>
                <a:lnTo>
                  <a:pt x="242514" y="262589"/>
                </a:lnTo>
                <a:close/>
              </a:path>
            </a:pathLst>
          </a:custGeom>
          <a:solidFill>
            <a:srgbClr val="072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3147" y="1283525"/>
            <a:ext cx="523875" cy="372110"/>
          </a:xfrm>
          <a:custGeom>
            <a:avLst/>
            <a:gdLst/>
            <a:ahLst/>
            <a:cxnLst/>
            <a:rect l="l" t="t" r="r" b="b"/>
            <a:pathLst>
              <a:path w="523875" h="372110">
                <a:moveTo>
                  <a:pt x="246418" y="5562"/>
                </a:moveTo>
                <a:lnTo>
                  <a:pt x="241109" y="3352"/>
                </a:lnTo>
                <a:lnTo>
                  <a:pt x="235000" y="1765"/>
                </a:lnTo>
                <a:lnTo>
                  <a:pt x="228079" y="825"/>
                </a:lnTo>
                <a:lnTo>
                  <a:pt x="220370" y="508"/>
                </a:lnTo>
                <a:lnTo>
                  <a:pt x="207530" y="1308"/>
                </a:lnTo>
                <a:lnTo>
                  <a:pt x="170446" y="13385"/>
                </a:lnTo>
                <a:lnTo>
                  <a:pt x="135077" y="44056"/>
                </a:lnTo>
                <a:lnTo>
                  <a:pt x="145110" y="6527"/>
                </a:lnTo>
                <a:lnTo>
                  <a:pt x="123202" y="6565"/>
                </a:lnTo>
                <a:lnTo>
                  <a:pt x="69494" y="6565"/>
                </a:lnTo>
                <a:lnTo>
                  <a:pt x="0" y="262585"/>
                </a:lnTo>
                <a:lnTo>
                  <a:pt x="76682" y="262585"/>
                </a:lnTo>
                <a:lnTo>
                  <a:pt x="112725" y="128778"/>
                </a:lnTo>
                <a:lnTo>
                  <a:pt x="117449" y="114935"/>
                </a:lnTo>
                <a:lnTo>
                  <a:pt x="141020" y="83083"/>
                </a:lnTo>
                <a:lnTo>
                  <a:pt x="177279" y="67691"/>
                </a:lnTo>
                <a:lnTo>
                  <a:pt x="191884" y="66662"/>
                </a:lnTo>
                <a:lnTo>
                  <a:pt x="201129" y="67195"/>
                </a:lnTo>
                <a:lnTo>
                  <a:pt x="210083" y="68808"/>
                </a:lnTo>
                <a:lnTo>
                  <a:pt x="218757" y="71488"/>
                </a:lnTo>
                <a:lnTo>
                  <a:pt x="227139" y="75247"/>
                </a:lnTo>
                <a:lnTo>
                  <a:pt x="246418" y="5562"/>
                </a:lnTo>
                <a:close/>
              </a:path>
              <a:path w="523875" h="372110">
                <a:moveTo>
                  <a:pt x="523633" y="97586"/>
                </a:moveTo>
                <a:lnTo>
                  <a:pt x="519988" y="58572"/>
                </a:lnTo>
                <a:lnTo>
                  <a:pt x="517118" y="48983"/>
                </a:lnTo>
                <a:lnTo>
                  <a:pt x="511708" y="37312"/>
                </a:lnTo>
                <a:lnTo>
                  <a:pt x="482765" y="9512"/>
                </a:lnTo>
                <a:lnTo>
                  <a:pt x="445300" y="368"/>
                </a:lnTo>
                <a:lnTo>
                  <a:pt x="445300" y="102895"/>
                </a:lnTo>
                <a:lnTo>
                  <a:pt x="444169" y="117881"/>
                </a:lnTo>
                <a:lnTo>
                  <a:pt x="428244" y="166458"/>
                </a:lnTo>
                <a:lnTo>
                  <a:pt x="399910" y="197904"/>
                </a:lnTo>
                <a:lnTo>
                  <a:pt x="361835" y="208546"/>
                </a:lnTo>
                <a:lnTo>
                  <a:pt x="348754" y="207352"/>
                </a:lnTo>
                <a:lnTo>
                  <a:pt x="319189" y="178701"/>
                </a:lnTo>
                <a:lnTo>
                  <a:pt x="317792" y="165887"/>
                </a:lnTo>
                <a:lnTo>
                  <a:pt x="318922" y="150926"/>
                </a:lnTo>
                <a:lnTo>
                  <a:pt x="335089" y="101688"/>
                </a:lnTo>
                <a:lnTo>
                  <a:pt x="363918" y="69519"/>
                </a:lnTo>
                <a:lnTo>
                  <a:pt x="402234" y="58572"/>
                </a:lnTo>
                <a:lnTo>
                  <a:pt x="415074" y="59829"/>
                </a:lnTo>
                <a:lnTo>
                  <a:pt x="443979" y="89852"/>
                </a:lnTo>
                <a:lnTo>
                  <a:pt x="445300" y="102895"/>
                </a:lnTo>
                <a:lnTo>
                  <a:pt x="445300" y="368"/>
                </a:lnTo>
                <a:lnTo>
                  <a:pt x="398005" y="7391"/>
                </a:lnTo>
                <a:lnTo>
                  <a:pt x="361099" y="28663"/>
                </a:lnTo>
                <a:lnTo>
                  <a:pt x="342366" y="48983"/>
                </a:lnTo>
                <a:lnTo>
                  <a:pt x="342620" y="47307"/>
                </a:lnTo>
                <a:lnTo>
                  <a:pt x="355498" y="6527"/>
                </a:lnTo>
                <a:lnTo>
                  <a:pt x="340677" y="6527"/>
                </a:lnTo>
                <a:lnTo>
                  <a:pt x="280644" y="6565"/>
                </a:lnTo>
                <a:lnTo>
                  <a:pt x="261416" y="78016"/>
                </a:lnTo>
                <a:lnTo>
                  <a:pt x="260959" y="79781"/>
                </a:lnTo>
                <a:lnTo>
                  <a:pt x="182333" y="371665"/>
                </a:lnTo>
                <a:lnTo>
                  <a:pt x="259003" y="371665"/>
                </a:lnTo>
                <a:lnTo>
                  <a:pt x="298589" y="224726"/>
                </a:lnTo>
                <a:lnTo>
                  <a:pt x="302285" y="234022"/>
                </a:lnTo>
                <a:lnTo>
                  <a:pt x="332473" y="260375"/>
                </a:lnTo>
                <a:lnTo>
                  <a:pt x="368020" y="266623"/>
                </a:lnTo>
                <a:lnTo>
                  <a:pt x="384568" y="265620"/>
                </a:lnTo>
                <a:lnTo>
                  <a:pt x="431761" y="250469"/>
                </a:lnTo>
                <a:lnTo>
                  <a:pt x="466242" y="224726"/>
                </a:lnTo>
                <a:lnTo>
                  <a:pt x="480771" y="208546"/>
                </a:lnTo>
                <a:lnTo>
                  <a:pt x="484301" y="204254"/>
                </a:lnTo>
                <a:lnTo>
                  <a:pt x="511187" y="153936"/>
                </a:lnTo>
                <a:lnTo>
                  <a:pt x="521474" y="115671"/>
                </a:lnTo>
                <a:lnTo>
                  <a:pt x="523633" y="97586"/>
                </a:lnTo>
                <a:close/>
              </a:path>
            </a:pathLst>
          </a:custGeom>
          <a:solidFill>
            <a:srgbClr val="072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161" y="1290084"/>
            <a:ext cx="339090" cy="365125"/>
          </a:xfrm>
          <a:custGeom>
            <a:avLst/>
            <a:gdLst/>
            <a:ahLst/>
            <a:cxnLst/>
            <a:rect l="l" t="t" r="r" b="b"/>
            <a:pathLst>
              <a:path w="339090" h="365125">
                <a:moveTo>
                  <a:pt x="79930" y="365099"/>
                </a:moveTo>
                <a:lnTo>
                  <a:pt x="0" y="365099"/>
                </a:lnTo>
                <a:lnTo>
                  <a:pt x="89722" y="241462"/>
                </a:lnTo>
                <a:lnTo>
                  <a:pt x="49094" y="0"/>
                </a:lnTo>
                <a:lnTo>
                  <a:pt x="129321" y="0"/>
                </a:lnTo>
                <a:lnTo>
                  <a:pt x="149630" y="158903"/>
                </a:lnTo>
                <a:lnTo>
                  <a:pt x="247575" y="23213"/>
                </a:lnTo>
                <a:lnTo>
                  <a:pt x="248918" y="21235"/>
                </a:lnTo>
                <a:lnTo>
                  <a:pt x="249981" y="19733"/>
                </a:lnTo>
                <a:lnTo>
                  <a:pt x="251956" y="17151"/>
                </a:lnTo>
                <a:lnTo>
                  <a:pt x="264280" y="70"/>
                </a:lnTo>
                <a:lnTo>
                  <a:pt x="288381" y="70"/>
                </a:lnTo>
                <a:lnTo>
                  <a:pt x="291048" y="0"/>
                </a:lnTo>
                <a:lnTo>
                  <a:pt x="338969" y="0"/>
                </a:lnTo>
                <a:lnTo>
                  <a:pt x="338842" y="176"/>
                </a:lnTo>
                <a:lnTo>
                  <a:pt x="243184" y="134926"/>
                </a:lnTo>
                <a:lnTo>
                  <a:pt x="103549" y="331834"/>
                </a:lnTo>
                <a:lnTo>
                  <a:pt x="102315" y="333547"/>
                </a:lnTo>
                <a:lnTo>
                  <a:pt x="79930" y="365099"/>
                </a:lnTo>
                <a:close/>
              </a:path>
            </a:pathLst>
          </a:custGeom>
          <a:solidFill>
            <a:srgbClr val="072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869220" y="1075316"/>
            <a:ext cx="414020" cy="471170"/>
            <a:chOff x="5869220" y="1075316"/>
            <a:chExt cx="414020" cy="471170"/>
          </a:xfrm>
        </p:grpSpPr>
        <p:sp>
          <p:nvSpPr>
            <p:cNvPr id="8" name="object 8"/>
            <p:cNvSpPr/>
            <p:nvPr/>
          </p:nvSpPr>
          <p:spPr>
            <a:xfrm>
              <a:off x="6023721" y="1075316"/>
              <a:ext cx="259715" cy="471170"/>
            </a:xfrm>
            <a:custGeom>
              <a:avLst/>
              <a:gdLst/>
              <a:ahLst/>
              <a:cxnLst/>
              <a:rect l="l" t="t" r="r" b="b"/>
              <a:pathLst>
                <a:path w="259714" h="471169">
                  <a:moveTo>
                    <a:pt x="132652" y="470791"/>
                  </a:moveTo>
                  <a:lnTo>
                    <a:pt x="45441" y="470711"/>
                  </a:lnTo>
                  <a:lnTo>
                    <a:pt x="131321" y="151967"/>
                  </a:lnTo>
                  <a:lnTo>
                    <a:pt x="0" y="236453"/>
                  </a:lnTo>
                  <a:lnTo>
                    <a:pt x="22950" y="152440"/>
                  </a:lnTo>
                  <a:lnTo>
                    <a:pt x="259519" y="0"/>
                  </a:lnTo>
                  <a:lnTo>
                    <a:pt x="132652" y="470791"/>
                  </a:lnTo>
                  <a:close/>
                </a:path>
              </a:pathLst>
            </a:custGeom>
            <a:solidFill>
              <a:srgbClr val="33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9220" y="1273507"/>
              <a:ext cx="252095" cy="273050"/>
            </a:xfrm>
            <a:custGeom>
              <a:avLst/>
              <a:gdLst/>
              <a:ahLst/>
              <a:cxnLst/>
              <a:rect l="l" t="t" r="r" b="b"/>
              <a:pathLst>
                <a:path w="252095" h="273050">
                  <a:moveTo>
                    <a:pt x="178762" y="272599"/>
                  </a:moveTo>
                  <a:lnTo>
                    <a:pt x="0" y="272599"/>
                  </a:lnTo>
                  <a:lnTo>
                    <a:pt x="36104" y="138604"/>
                  </a:lnTo>
                  <a:lnTo>
                    <a:pt x="251901" y="0"/>
                  </a:lnTo>
                  <a:lnTo>
                    <a:pt x="178762" y="272599"/>
                  </a:lnTo>
                  <a:close/>
                </a:path>
              </a:pathLst>
            </a:custGeom>
            <a:solidFill>
              <a:srgbClr val="0725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52395" y="98552"/>
            <a:ext cx="1605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CHECK</a:t>
            </a:r>
            <a:r>
              <a:rPr spc="-155" dirty="0"/>
              <a:t> OUT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352" y="900707"/>
            <a:ext cx="447865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95"/>
              </a:spcBef>
            </a:pPr>
            <a:r>
              <a:rPr sz="1250" spc="10" dirty="0">
                <a:latin typeface="Tahoma"/>
                <a:cs typeface="Tahoma"/>
              </a:rPr>
              <a:t>The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website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offers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smooth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checkout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process.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The </a:t>
            </a:r>
            <a:r>
              <a:rPr sz="1250" spc="60" dirty="0">
                <a:latin typeface="Tahoma"/>
                <a:cs typeface="Tahoma"/>
              </a:rPr>
              <a:t>payment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integration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has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been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done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using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Razor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Pay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which </a:t>
            </a:r>
            <a:r>
              <a:rPr sz="1250" spc="50" dirty="0">
                <a:latin typeface="Tahoma"/>
                <a:cs typeface="Tahoma"/>
              </a:rPr>
              <a:t>automatically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collects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payments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-1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sends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the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35" dirty="0">
                <a:latin typeface="Tahoma"/>
                <a:cs typeface="Tahoma"/>
              </a:rPr>
              <a:t>receipts </a:t>
            </a:r>
            <a:r>
              <a:rPr sz="1250" spc="60" dirty="0">
                <a:latin typeface="Tahoma"/>
                <a:cs typeface="Tahoma"/>
              </a:rPr>
              <a:t>to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customer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order/shipping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details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to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the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admin.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1222" y="1754020"/>
            <a:ext cx="4749165" cy="19970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50" dirty="0">
                <a:latin typeface="Trebuchet MS"/>
                <a:cs typeface="Trebuchet MS"/>
              </a:rPr>
              <a:t>This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chatbot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has</a:t>
            </a:r>
            <a:r>
              <a:rPr sz="1250" spc="25" dirty="0">
                <a:latin typeface="Trebuchet MS"/>
                <a:cs typeface="Trebuchet MS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been</a:t>
            </a:r>
            <a:r>
              <a:rPr sz="1250" spc="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created</a:t>
            </a:r>
            <a:r>
              <a:rPr sz="1250" spc="15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using</a:t>
            </a:r>
            <a:r>
              <a:rPr sz="1250" spc="2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the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spc="-50" dirty="0">
                <a:latin typeface="Arial Black"/>
                <a:cs typeface="Arial Black"/>
              </a:rPr>
              <a:t>Gemini</a:t>
            </a:r>
            <a:r>
              <a:rPr sz="1250" spc="-25" dirty="0">
                <a:latin typeface="Arial Black"/>
                <a:cs typeface="Arial Black"/>
              </a:rPr>
              <a:t> </a:t>
            </a:r>
            <a:r>
              <a:rPr sz="1250" spc="-20" dirty="0">
                <a:latin typeface="Arial Black"/>
                <a:cs typeface="Arial Black"/>
              </a:rPr>
              <a:t>API.</a:t>
            </a:r>
            <a:endParaRPr sz="1250">
              <a:latin typeface="Arial Black"/>
              <a:cs typeface="Arial Black"/>
            </a:endParaRPr>
          </a:p>
          <a:p>
            <a:pPr marL="12065" marR="5080" algn="ctr">
              <a:lnSpc>
                <a:spcPct val="114999"/>
              </a:lnSpc>
            </a:pPr>
            <a:r>
              <a:rPr sz="1250" spc="65" dirty="0">
                <a:latin typeface="Trebuchet MS"/>
                <a:cs typeface="Trebuchet MS"/>
              </a:rPr>
              <a:t>A</a:t>
            </a:r>
            <a:r>
              <a:rPr sz="1250" spc="25" dirty="0">
                <a:latin typeface="Trebuchet MS"/>
                <a:cs typeface="Trebuchet MS"/>
              </a:rPr>
              <a:t> </a:t>
            </a:r>
            <a:r>
              <a:rPr sz="1250" spc="-50" dirty="0">
                <a:latin typeface="Arial Black"/>
                <a:cs typeface="Arial Black"/>
              </a:rPr>
              <a:t>Streamlit</a:t>
            </a:r>
            <a:r>
              <a:rPr sz="1250" spc="-15" dirty="0">
                <a:latin typeface="Arial Black"/>
                <a:cs typeface="Arial Black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web</a:t>
            </a:r>
            <a:r>
              <a:rPr sz="1250" spc="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application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has</a:t>
            </a:r>
            <a:r>
              <a:rPr sz="1250" spc="25" dirty="0">
                <a:latin typeface="Trebuchet MS"/>
                <a:cs typeface="Trebuchet MS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been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created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which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extracts </a:t>
            </a:r>
            <a:r>
              <a:rPr sz="1250" dirty="0">
                <a:latin typeface="Trebuchet MS"/>
                <a:cs typeface="Trebuchet MS"/>
              </a:rPr>
              <a:t>the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spc="-40" dirty="0">
                <a:latin typeface="Trebuchet MS"/>
                <a:cs typeface="Trebuchet MS"/>
              </a:rPr>
              <a:t>text,</a:t>
            </a:r>
            <a:r>
              <a:rPr sz="1250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and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spc="50" dirty="0">
                <a:latin typeface="Trebuchet MS"/>
                <a:cs typeface="Trebuchet MS"/>
              </a:rPr>
              <a:t>stores</a:t>
            </a:r>
            <a:r>
              <a:rPr sz="1250" dirty="0">
                <a:latin typeface="Trebuchet MS"/>
                <a:cs typeface="Trebuchet MS"/>
              </a:rPr>
              <a:t> </a:t>
            </a:r>
            <a:r>
              <a:rPr sz="1250" spc="-50" dirty="0">
                <a:latin typeface="Trebuchet MS"/>
                <a:cs typeface="Trebuchet MS"/>
              </a:rPr>
              <a:t>it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in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a </a:t>
            </a:r>
            <a:r>
              <a:rPr sz="1250" spc="50" dirty="0">
                <a:latin typeface="Trebuchet MS"/>
                <a:cs typeface="Trebuchet MS"/>
              </a:rPr>
              <a:t>FAISS</a:t>
            </a:r>
            <a:r>
              <a:rPr sz="1250" dirty="0">
                <a:latin typeface="Trebuchet MS"/>
                <a:cs typeface="Trebuchet MS"/>
              </a:rPr>
              <a:t> vector store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using</a:t>
            </a:r>
            <a:r>
              <a:rPr sz="125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Arial Black"/>
                <a:cs typeface="Arial Black"/>
              </a:rPr>
              <a:t>Langchain </a:t>
            </a:r>
            <a:r>
              <a:rPr sz="1250" spc="70" dirty="0">
                <a:latin typeface="Trebuchet MS"/>
                <a:cs typeface="Trebuchet MS"/>
              </a:rPr>
              <a:t>and</a:t>
            </a:r>
            <a:r>
              <a:rPr sz="1250" spc="10" dirty="0">
                <a:latin typeface="Trebuchet MS"/>
                <a:cs typeface="Trebuchet MS"/>
              </a:rPr>
              <a:t> </a:t>
            </a:r>
            <a:r>
              <a:rPr sz="1250" spc="50" dirty="0">
                <a:latin typeface="Trebuchet MS"/>
                <a:cs typeface="Trebuchet MS"/>
              </a:rPr>
              <a:t>Google</a:t>
            </a:r>
            <a:r>
              <a:rPr sz="1250" spc="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Generative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AI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spc="45" dirty="0">
                <a:latin typeface="Trebuchet MS"/>
                <a:cs typeface="Trebuchet MS"/>
              </a:rPr>
              <a:t>embeddings.</a:t>
            </a:r>
            <a:r>
              <a:rPr sz="1250" spc="15" dirty="0">
                <a:latin typeface="Trebuchet MS"/>
                <a:cs typeface="Trebuchet MS"/>
              </a:rPr>
              <a:t> </a:t>
            </a:r>
            <a:r>
              <a:rPr sz="1250" spc="75" dirty="0">
                <a:latin typeface="Trebuchet MS"/>
                <a:cs typeface="Trebuchet MS"/>
              </a:rPr>
              <a:t>Users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can</a:t>
            </a:r>
            <a:r>
              <a:rPr sz="1250" spc="1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input </a:t>
            </a:r>
            <a:r>
              <a:rPr sz="1250" spc="10" dirty="0">
                <a:latin typeface="Trebuchet MS"/>
                <a:cs typeface="Trebuchet MS"/>
              </a:rPr>
              <a:t>questions,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which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are</a:t>
            </a:r>
            <a:r>
              <a:rPr sz="1250" spc="55" dirty="0">
                <a:latin typeface="Trebuchet MS"/>
                <a:cs typeface="Trebuchet MS"/>
              </a:rPr>
              <a:t> answered</a:t>
            </a:r>
            <a:r>
              <a:rPr sz="1250" spc="50" dirty="0">
                <a:latin typeface="Trebuchet MS"/>
                <a:cs typeface="Trebuchet MS"/>
              </a:rPr>
              <a:t> by</a:t>
            </a:r>
            <a:r>
              <a:rPr sz="1250" spc="60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searching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the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vector</a:t>
            </a:r>
            <a:r>
              <a:rPr sz="1250" spc="6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store </a:t>
            </a:r>
            <a:r>
              <a:rPr sz="1250" spc="10" dirty="0">
                <a:latin typeface="Trebuchet MS"/>
                <a:cs typeface="Trebuchet MS"/>
              </a:rPr>
              <a:t>for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relevant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information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and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generating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a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detailed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response </a:t>
            </a:r>
            <a:r>
              <a:rPr sz="1250" spc="60" dirty="0">
                <a:latin typeface="Trebuchet MS"/>
                <a:cs typeface="Trebuchet MS"/>
              </a:rPr>
              <a:t>using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a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conversational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AI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model.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The</a:t>
            </a:r>
            <a:r>
              <a:rPr sz="1250" spc="55" dirty="0">
                <a:latin typeface="Trebuchet MS"/>
                <a:cs typeface="Trebuchet MS"/>
              </a:rPr>
              <a:t> process</a:t>
            </a:r>
            <a:r>
              <a:rPr sz="1250" spc="50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involves</a:t>
            </a:r>
            <a:r>
              <a:rPr sz="1250" spc="55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reading </a:t>
            </a:r>
            <a:r>
              <a:rPr sz="1250" dirty="0">
                <a:latin typeface="Trebuchet MS"/>
                <a:cs typeface="Trebuchet MS"/>
              </a:rPr>
              <a:t>PDFs,</a:t>
            </a:r>
            <a:r>
              <a:rPr sz="1250" spc="114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splitting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-40" dirty="0">
                <a:latin typeface="Trebuchet MS"/>
                <a:cs typeface="Trebuchet MS"/>
              </a:rPr>
              <a:t>text,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generating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embeddings,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and</a:t>
            </a:r>
            <a:r>
              <a:rPr sz="1250" spc="110" dirty="0">
                <a:latin typeface="Trebuchet MS"/>
                <a:cs typeface="Trebuchet MS"/>
              </a:rPr>
              <a:t> </a:t>
            </a:r>
            <a:r>
              <a:rPr sz="1250" spc="45" dirty="0">
                <a:latin typeface="Trebuchet MS"/>
                <a:cs typeface="Trebuchet MS"/>
              </a:rPr>
              <a:t>handling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40" dirty="0">
                <a:latin typeface="Trebuchet MS"/>
                <a:cs typeface="Trebuchet MS"/>
              </a:rPr>
              <a:t>user </a:t>
            </a:r>
            <a:r>
              <a:rPr sz="1250" dirty="0">
                <a:latin typeface="Trebuchet MS"/>
                <a:cs typeface="Trebuchet MS"/>
              </a:rPr>
              <a:t>queries</a:t>
            </a:r>
            <a:r>
              <a:rPr sz="1250" spc="15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in</a:t>
            </a:r>
            <a:r>
              <a:rPr sz="1250" spc="15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real-</a:t>
            </a:r>
            <a:r>
              <a:rPr sz="1250" spc="-20" dirty="0">
                <a:latin typeface="Trebuchet MS"/>
                <a:cs typeface="Trebuchet MS"/>
              </a:rPr>
              <a:t>time.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553" y="1125293"/>
            <a:ext cx="3486149" cy="3505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37033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CUSTOM</a:t>
            </a:r>
            <a:r>
              <a:rPr spc="-135" dirty="0"/>
              <a:t> </a:t>
            </a:r>
            <a:r>
              <a:rPr spc="-220" dirty="0"/>
              <a:t>CHATBOT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6444" y="859481"/>
            <a:ext cx="3581399" cy="1866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94" y="3210255"/>
            <a:ext cx="3933824" cy="933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06807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Blockchain</a:t>
            </a:r>
            <a:r>
              <a:rPr spc="-105" dirty="0"/>
              <a:t> </a:t>
            </a:r>
            <a:r>
              <a:rPr spc="-135" dirty="0"/>
              <a:t>Technology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352" y="815399"/>
            <a:ext cx="4059554" cy="374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95"/>
              </a:spcBef>
            </a:pPr>
            <a:r>
              <a:rPr sz="1250" spc="-70" dirty="0">
                <a:latin typeface="Arial Black"/>
                <a:cs typeface="Arial Black"/>
              </a:rPr>
              <a:t>Arweave</a:t>
            </a:r>
            <a:r>
              <a:rPr sz="1250" spc="-70" dirty="0">
                <a:latin typeface="Tahoma"/>
                <a:cs typeface="Tahoma"/>
              </a:rPr>
              <a:t>,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decentralized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storage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solution,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utilizes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spc="5" dirty="0">
                <a:latin typeface="Tahoma"/>
                <a:cs typeface="Tahoma"/>
              </a:rPr>
              <a:t>a </a:t>
            </a:r>
            <a:r>
              <a:rPr sz="1250" spc="50" dirty="0">
                <a:latin typeface="Tahoma"/>
                <a:cs typeface="Tahoma"/>
              </a:rPr>
              <a:t>novel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consensus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mechanism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called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-35" dirty="0">
                <a:latin typeface="Tahoma"/>
                <a:cs typeface="Tahoma"/>
              </a:rPr>
              <a:t>"</a:t>
            </a:r>
            <a:r>
              <a:rPr sz="1250" spc="-35" dirty="0">
                <a:latin typeface="Arial Black"/>
                <a:cs typeface="Arial Black"/>
              </a:rPr>
              <a:t>Proof</a:t>
            </a:r>
            <a:r>
              <a:rPr sz="1250" spc="-10" dirty="0">
                <a:latin typeface="Arial Black"/>
                <a:cs typeface="Arial Black"/>
              </a:rPr>
              <a:t> </a:t>
            </a:r>
            <a:r>
              <a:rPr sz="1250" spc="-25" dirty="0">
                <a:latin typeface="Arial Black"/>
                <a:cs typeface="Arial Black"/>
              </a:rPr>
              <a:t>of</a:t>
            </a:r>
            <a:r>
              <a:rPr sz="1250" spc="500" dirty="0">
                <a:latin typeface="Arial Black"/>
                <a:cs typeface="Arial Black"/>
              </a:rPr>
              <a:t> </a:t>
            </a:r>
            <a:r>
              <a:rPr sz="1250" spc="-120" dirty="0">
                <a:latin typeface="Arial Black"/>
                <a:cs typeface="Arial Black"/>
              </a:rPr>
              <a:t>Access</a:t>
            </a:r>
            <a:r>
              <a:rPr sz="1250" spc="-120" dirty="0">
                <a:latin typeface="Tahoma"/>
                <a:cs typeface="Tahoma"/>
              </a:rPr>
              <a:t>"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(PoA)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for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mining, </a:t>
            </a:r>
            <a:r>
              <a:rPr sz="1250" spc="55" dirty="0">
                <a:latin typeface="Tahoma"/>
                <a:cs typeface="Tahoma"/>
              </a:rPr>
              <a:t>which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ensures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permanent </a:t>
            </a:r>
            <a:r>
              <a:rPr sz="1250" spc="55" dirty="0">
                <a:latin typeface="Tahoma"/>
                <a:cs typeface="Tahoma"/>
              </a:rPr>
              <a:t>data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storage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85" dirty="0">
                <a:latin typeface="Tahoma"/>
                <a:cs typeface="Tahoma"/>
              </a:rPr>
              <a:t>on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its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decentralized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network.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Miners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30" dirty="0">
                <a:latin typeface="Tahoma"/>
                <a:cs typeface="Tahoma"/>
              </a:rPr>
              <a:t>are </a:t>
            </a:r>
            <a:r>
              <a:rPr sz="1250" spc="65" dirty="0">
                <a:latin typeface="Tahoma"/>
                <a:cs typeface="Tahoma"/>
              </a:rPr>
              <a:t>rewarded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with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120" dirty="0">
                <a:latin typeface="Arial Black"/>
                <a:cs typeface="Arial Black"/>
              </a:rPr>
              <a:t>AR</a:t>
            </a:r>
            <a:r>
              <a:rPr sz="1250" spc="-80" dirty="0">
                <a:latin typeface="Arial Black"/>
                <a:cs typeface="Arial Black"/>
              </a:rPr>
              <a:t> </a:t>
            </a:r>
            <a:r>
              <a:rPr sz="1250" spc="-60" dirty="0">
                <a:latin typeface="Arial Black"/>
                <a:cs typeface="Arial Black"/>
              </a:rPr>
              <a:t>tokens</a:t>
            </a:r>
            <a:r>
              <a:rPr sz="1250" spc="-75" dirty="0">
                <a:latin typeface="Arial Black"/>
                <a:cs typeface="Arial Black"/>
              </a:rPr>
              <a:t> </a:t>
            </a:r>
            <a:r>
              <a:rPr sz="1250" spc="60" dirty="0">
                <a:latin typeface="Tahoma"/>
                <a:cs typeface="Tahoma"/>
              </a:rPr>
              <a:t>for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storing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retrieving </a:t>
            </a:r>
            <a:r>
              <a:rPr sz="1250" spc="55" dirty="0">
                <a:latin typeface="Tahoma"/>
                <a:cs typeface="Tahoma"/>
              </a:rPr>
              <a:t>data</a:t>
            </a:r>
            <a:r>
              <a:rPr sz="1250" spc="10" dirty="0">
                <a:latin typeface="Tahoma"/>
                <a:cs typeface="Tahoma"/>
              </a:rPr>
              <a:t> efficiently. </a:t>
            </a:r>
            <a:r>
              <a:rPr sz="1250" spc="50" dirty="0">
                <a:latin typeface="Tahoma"/>
                <a:cs typeface="Tahoma"/>
              </a:rPr>
              <a:t>Unlike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traditional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blockchain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mining, </a:t>
            </a:r>
            <a:r>
              <a:rPr sz="1250" spc="45" dirty="0">
                <a:latin typeface="Tahoma"/>
                <a:cs typeface="Tahoma"/>
              </a:rPr>
              <a:t>Arweave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miners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70" dirty="0">
                <a:latin typeface="Tahoma"/>
                <a:cs typeface="Tahoma"/>
              </a:rPr>
              <a:t>must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provide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70" dirty="0">
                <a:latin typeface="Tahoma"/>
                <a:cs typeface="Tahoma"/>
              </a:rPr>
              <a:t>proof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that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they</a:t>
            </a:r>
            <a:r>
              <a:rPr sz="1250" spc="-25" dirty="0">
                <a:latin typeface="Tahoma"/>
                <a:cs typeface="Tahoma"/>
              </a:rPr>
              <a:t> </a:t>
            </a:r>
            <a:r>
              <a:rPr sz="1250" spc="25" dirty="0">
                <a:latin typeface="Tahoma"/>
                <a:cs typeface="Tahoma"/>
              </a:rPr>
              <a:t>can </a:t>
            </a:r>
            <a:r>
              <a:rPr sz="1250" dirty="0">
                <a:latin typeface="Tahoma"/>
                <a:cs typeface="Tahoma"/>
              </a:rPr>
              <a:t>access</a:t>
            </a:r>
            <a:r>
              <a:rPr sz="1250" spc="5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previously</a:t>
            </a:r>
            <a:r>
              <a:rPr sz="1250" spc="60" dirty="0">
                <a:latin typeface="Tahoma"/>
                <a:cs typeface="Tahoma"/>
              </a:rPr>
              <a:t> stored </a:t>
            </a:r>
            <a:r>
              <a:rPr sz="1250" dirty="0">
                <a:latin typeface="Tahoma"/>
                <a:cs typeface="Tahoma"/>
              </a:rPr>
              <a:t>data,</a:t>
            </a:r>
            <a:r>
              <a:rPr sz="1250" spc="60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promoting</a:t>
            </a:r>
            <a:r>
              <a:rPr sz="1250" spc="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long-</a:t>
            </a:r>
            <a:r>
              <a:rPr sz="1250" spc="50" dirty="0">
                <a:latin typeface="Tahoma"/>
                <a:cs typeface="Tahoma"/>
              </a:rPr>
              <a:t>term </a:t>
            </a:r>
            <a:r>
              <a:rPr sz="1250" spc="55" dirty="0">
                <a:latin typeface="Tahoma"/>
                <a:cs typeface="Tahoma"/>
              </a:rPr>
              <a:t>data</a:t>
            </a:r>
            <a:r>
              <a:rPr sz="1250" spc="-4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availability.</a:t>
            </a:r>
            <a:endParaRPr sz="1250">
              <a:latin typeface="Tahoma"/>
              <a:cs typeface="Tahoma"/>
            </a:endParaRPr>
          </a:p>
          <a:p>
            <a:pPr marL="29209" marR="21590" indent="-635" algn="ctr">
              <a:lnSpc>
                <a:spcPct val="114999"/>
              </a:lnSpc>
            </a:pPr>
            <a:r>
              <a:rPr sz="1250" spc="10" dirty="0">
                <a:latin typeface="Tahoma"/>
                <a:cs typeface="Tahoma"/>
              </a:rPr>
              <a:t>Arweave's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network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ensures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data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immutability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and </a:t>
            </a:r>
            <a:r>
              <a:rPr sz="1250" spc="60" dirty="0">
                <a:latin typeface="Tahoma"/>
                <a:cs typeface="Tahoma"/>
              </a:rPr>
              <a:t>redundancy</a:t>
            </a:r>
            <a:r>
              <a:rPr sz="1250" spc="-1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by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distributing</a:t>
            </a:r>
            <a:r>
              <a:rPr sz="1250" dirty="0">
                <a:latin typeface="Tahoma"/>
                <a:cs typeface="Tahoma"/>
              </a:rPr>
              <a:t> pieces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of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data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40" dirty="0">
                <a:latin typeface="Tahoma"/>
                <a:cs typeface="Tahoma"/>
              </a:rPr>
              <a:t>across </a:t>
            </a:r>
            <a:r>
              <a:rPr sz="1250" spc="75" dirty="0">
                <a:latin typeface="Tahoma"/>
                <a:cs typeface="Tahoma"/>
              </a:rPr>
              <a:t>numerous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nodes.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This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approach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offers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reliable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and </a:t>
            </a:r>
            <a:r>
              <a:rPr sz="1250" dirty="0">
                <a:latin typeface="Tahoma"/>
                <a:cs typeface="Tahoma"/>
              </a:rPr>
              <a:t>cost-effective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solution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for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spc="70" dirty="0">
                <a:latin typeface="Tahoma"/>
                <a:cs typeface="Tahoma"/>
              </a:rPr>
              <a:t>permanent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data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storage, </a:t>
            </a:r>
            <a:r>
              <a:rPr sz="1250" spc="55" dirty="0">
                <a:latin typeface="Tahoma"/>
                <a:cs typeface="Tahoma"/>
              </a:rPr>
              <a:t>making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Arweave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an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attractive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option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for</a:t>
            </a:r>
            <a:r>
              <a:rPr sz="1250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developers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users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seeking</a:t>
            </a:r>
            <a:r>
              <a:rPr sz="1250" spc="10" dirty="0">
                <a:latin typeface="Tahoma"/>
                <a:cs typeface="Tahoma"/>
              </a:rPr>
              <a:t> </a:t>
            </a:r>
            <a:r>
              <a:rPr sz="1250" spc="-50" dirty="0">
                <a:latin typeface="Arial Black"/>
                <a:cs typeface="Arial Black"/>
              </a:rPr>
              <a:t>long-</a:t>
            </a:r>
            <a:r>
              <a:rPr sz="1250" spc="-20" dirty="0">
                <a:latin typeface="Arial Black"/>
                <a:cs typeface="Arial Black"/>
              </a:rPr>
              <a:t>term </a:t>
            </a:r>
            <a:r>
              <a:rPr sz="1250" spc="-50" dirty="0">
                <a:latin typeface="Arial Black"/>
                <a:cs typeface="Arial Black"/>
              </a:rPr>
              <a:t>data</a:t>
            </a:r>
            <a:r>
              <a:rPr sz="1250" spc="-20" dirty="0">
                <a:latin typeface="Arial Black"/>
                <a:cs typeface="Arial Black"/>
              </a:rPr>
              <a:t> </a:t>
            </a:r>
            <a:r>
              <a:rPr sz="1250" spc="-10" dirty="0">
                <a:latin typeface="Arial Black"/>
                <a:cs typeface="Arial Black"/>
              </a:rPr>
              <a:t>preservation</a:t>
            </a:r>
            <a:r>
              <a:rPr sz="1250" spc="-10" dirty="0"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  <a:p>
            <a:pPr marL="179070" marR="171450" algn="ctr">
              <a:lnSpc>
                <a:spcPct val="114999"/>
              </a:lnSpc>
            </a:pPr>
            <a:r>
              <a:rPr sz="1250" spc="55" dirty="0">
                <a:latin typeface="Tahoma"/>
                <a:cs typeface="Tahoma"/>
              </a:rPr>
              <a:t>Hence</a:t>
            </a:r>
            <a:r>
              <a:rPr sz="1250" spc="-5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we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use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Arweave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to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provide</a:t>
            </a:r>
            <a:r>
              <a:rPr sz="1250" spc="-50" dirty="0">
                <a:latin typeface="Tahoma"/>
                <a:cs typeface="Tahoma"/>
              </a:rPr>
              <a:t> </a:t>
            </a:r>
            <a:r>
              <a:rPr sz="1250" spc="80" dirty="0">
                <a:latin typeface="Tahoma"/>
                <a:cs typeface="Tahoma"/>
              </a:rPr>
              <a:t>our</a:t>
            </a:r>
            <a:r>
              <a:rPr sz="1250" spc="-5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customers with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free</a:t>
            </a:r>
            <a:r>
              <a:rPr sz="1250" spc="4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4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secure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virtual</a:t>
            </a:r>
            <a:r>
              <a:rPr sz="1250" spc="4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storage.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661" y="1342091"/>
            <a:ext cx="3162299" cy="2371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42049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7093" y="1359873"/>
            <a:ext cx="4399915" cy="24123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00"/>
              </a:spcBef>
            </a:pPr>
            <a:r>
              <a:rPr sz="1600" spc="-95" dirty="0">
                <a:latin typeface="Verdana"/>
                <a:cs typeface="Verdana"/>
              </a:rPr>
              <a:t>We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have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created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0" dirty="0">
                <a:latin typeface="Arial Black"/>
                <a:cs typeface="Arial Black"/>
              </a:rPr>
              <a:t>RFID</a:t>
            </a:r>
            <a:r>
              <a:rPr sz="1600" spc="-95" dirty="0">
                <a:latin typeface="Arial Black"/>
                <a:cs typeface="Arial Black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based</a:t>
            </a:r>
            <a:r>
              <a:rPr sz="1600" spc="-90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Secure </a:t>
            </a:r>
            <a:r>
              <a:rPr sz="1600" spc="-85" dirty="0">
                <a:latin typeface="Arial Black"/>
                <a:cs typeface="Arial Black"/>
              </a:rPr>
              <a:t>Cupboard.</a:t>
            </a:r>
            <a:r>
              <a:rPr sz="1600" spc="-70" dirty="0">
                <a:latin typeface="Arial Black"/>
                <a:cs typeface="Arial Black"/>
              </a:rPr>
              <a:t> </a:t>
            </a:r>
            <a:r>
              <a:rPr sz="1600" spc="-45" dirty="0">
                <a:latin typeface="Verdana"/>
                <a:cs typeface="Verdana"/>
              </a:rPr>
              <a:t>Our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project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integrates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multiple </a:t>
            </a:r>
            <a:r>
              <a:rPr sz="1600" spc="-65" dirty="0">
                <a:latin typeface="Verdana"/>
                <a:cs typeface="Verdana"/>
              </a:rPr>
              <a:t>technologies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like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Arduino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Interfacing,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spc="-70" dirty="0">
                <a:latin typeface="Verdana"/>
                <a:cs typeface="Verdana"/>
              </a:rPr>
              <a:t>Development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and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Blockchain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design.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These </a:t>
            </a:r>
            <a:r>
              <a:rPr sz="1600" spc="-75" dirty="0">
                <a:latin typeface="Verdana"/>
                <a:cs typeface="Verdana"/>
              </a:rPr>
              <a:t>technologies,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all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combined,</a:t>
            </a:r>
            <a:r>
              <a:rPr sz="1600" spc="-95" dirty="0">
                <a:latin typeface="Verdana"/>
                <a:cs typeface="Verdana"/>
              </a:rPr>
              <a:t> have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helped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us </a:t>
            </a:r>
            <a:r>
              <a:rPr sz="1600" spc="-70" dirty="0">
                <a:latin typeface="Verdana"/>
                <a:cs typeface="Verdana"/>
              </a:rPr>
              <a:t>come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up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with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our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secure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locker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which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is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ready </a:t>
            </a:r>
            <a:r>
              <a:rPr sz="1600" spc="-45" dirty="0">
                <a:latin typeface="Verdana"/>
                <a:cs typeface="Verdana"/>
              </a:rPr>
              <a:t>to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be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sold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via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an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e-</a:t>
            </a:r>
            <a:r>
              <a:rPr sz="1600" spc="-70" dirty="0">
                <a:latin typeface="Verdana"/>
                <a:cs typeface="Verdana"/>
              </a:rPr>
              <a:t>commerce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application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and </a:t>
            </a:r>
            <a:r>
              <a:rPr sz="1600" spc="-90" dirty="0">
                <a:latin typeface="Verdana"/>
                <a:cs typeface="Verdana"/>
              </a:rPr>
              <a:t>it’s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proposed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that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we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will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offer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dual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storage </a:t>
            </a:r>
            <a:r>
              <a:rPr sz="1600" spc="-75" dirty="0">
                <a:latin typeface="Verdana"/>
                <a:cs typeface="Verdana"/>
              </a:rPr>
              <a:t>using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Block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chain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network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all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customers.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06807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Blockchain</a:t>
            </a:r>
            <a:r>
              <a:rPr spc="-105" dirty="0"/>
              <a:t> </a:t>
            </a:r>
            <a:r>
              <a:rPr spc="-135" dirty="0"/>
              <a:t>Technology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Blockchain</a:t>
            </a:r>
            <a:r>
              <a:rPr spc="-105" dirty="0"/>
              <a:t> </a:t>
            </a:r>
            <a:r>
              <a:rPr spc="-135" dirty="0"/>
              <a:t>Technology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2179741"/>
            <a:ext cx="676274" cy="685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8180" y="839478"/>
            <a:ext cx="14960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40" dirty="0">
                <a:latin typeface="Arial Black"/>
                <a:cs typeface="Arial Black"/>
              </a:rPr>
              <a:t>Proof</a:t>
            </a:r>
            <a:r>
              <a:rPr sz="1250" spc="-75" dirty="0">
                <a:latin typeface="Arial Black"/>
                <a:cs typeface="Arial Black"/>
              </a:rPr>
              <a:t> </a:t>
            </a:r>
            <a:r>
              <a:rPr sz="1250" spc="-35" dirty="0">
                <a:latin typeface="Arial Black"/>
                <a:cs typeface="Arial Black"/>
              </a:rPr>
              <a:t>of</a:t>
            </a:r>
            <a:r>
              <a:rPr sz="1250" spc="-75" dirty="0">
                <a:latin typeface="Arial Black"/>
                <a:cs typeface="Arial Black"/>
              </a:rPr>
              <a:t> </a:t>
            </a:r>
            <a:r>
              <a:rPr sz="1250" spc="-10" dirty="0">
                <a:latin typeface="Arial Black"/>
                <a:cs typeface="Arial Black"/>
              </a:rPr>
              <a:t>Authority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9578" y="839478"/>
            <a:ext cx="11449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40" dirty="0">
                <a:latin typeface="Arial Black"/>
                <a:cs typeface="Arial Black"/>
              </a:rPr>
              <a:t>Proof</a:t>
            </a:r>
            <a:r>
              <a:rPr sz="1250" spc="-75" dirty="0">
                <a:latin typeface="Arial Black"/>
                <a:cs typeface="Arial Black"/>
              </a:rPr>
              <a:t> </a:t>
            </a:r>
            <a:r>
              <a:rPr sz="1250" spc="-35" dirty="0">
                <a:latin typeface="Arial Black"/>
                <a:cs typeface="Arial Black"/>
              </a:rPr>
              <a:t>of</a:t>
            </a:r>
            <a:r>
              <a:rPr sz="1250" spc="-75" dirty="0">
                <a:latin typeface="Arial Black"/>
                <a:cs typeface="Arial Black"/>
              </a:rPr>
              <a:t> </a:t>
            </a:r>
            <a:r>
              <a:rPr sz="1250" spc="-20" dirty="0">
                <a:latin typeface="Arial Black"/>
                <a:cs typeface="Arial Black"/>
              </a:rPr>
              <a:t>Work</a:t>
            </a:r>
            <a:endParaRPr sz="1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057" y="2304234"/>
            <a:ext cx="4200524" cy="2305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7859" y="2350335"/>
            <a:ext cx="3457574" cy="2258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8585" y="807660"/>
            <a:ext cx="2038349" cy="1152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Worth</a:t>
            </a:r>
            <a:r>
              <a:rPr spc="-145" dirty="0"/>
              <a:t> </a:t>
            </a:r>
            <a:r>
              <a:rPr spc="-90" dirty="0"/>
              <a:t>the</a:t>
            </a:r>
            <a:r>
              <a:rPr spc="-145" dirty="0"/>
              <a:t> </a:t>
            </a:r>
            <a:r>
              <a:rPr spc="-135" dirty="0"/>
              <a:t>money?</a:t>
            </a:r>
            <a:r>
              <a:rPr spc="-140" dirty="0"/>
              <a:t> </a:t>
            </a:r>
            <a:r>
              <a:rPr spc="-395" dirty="0">
                <a:solidFill>
                  <a:srgbClr val="00BE62"/>
                </a:solidFill>
              </a:rPr>
              <a:t>YES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7374" y="916098"/>
            <a:ext cx="544385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 marR="222885" algn="ctr">
              <a:lnSpc>
                <a:spcPct val="114999"/>
              </a:lnSpc>
              <a:spcBef>
                <a:spcPts val="95"/>
              </a:spcBef>
            </a:pPr>
            <a:r>
              <a:rPr sz="1250" spc="50" dirty="0">
                <a:latin typeface="Tahoma"/>
                <a:cs typeface="Tahoma"/>
              </a:rPr>
              <a:t>A</a:t>
            </a:r>
            <a:r>
              <a:rPr sz="1250" spc="15" dirty="0">
                <a:latin typeface="Tahoma"/>
                <a:cs typeface="Tahoma"/>
              </a:rPr>
              <a:t> </a:t>
            </a:r>
            <a:r>
              <a:rPr sz="1250" spc="-114" dirty="0">
                <a:latin typeface="Arial Black"/>
                <a:cs typeface="Arial Black"/>
              </a:rPr>
              <a:t>SetScope</a:t>
            </a:r>
            <a:r>
              <a:rPr sz="1250" spc="-5" dirty="0">
                <a:latin typeface="Arial Black"/>
                <a:cs typeface="Arial Black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locksmith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tool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for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non-</a:t>
            </a:r>
            <a:r>
              <a:rPr sz="1250" dirty="0">
                <a:latin typeface="Tahoma"/>
                <a:cs typeface="Tahoma"/>
              </a:rPr>
              <a:t>destructively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decoding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safe </a:t>
            </a:r>
            <a:r>
              <a:rPr sz="1250" spc="60" dirty="0">
                <a:latin typeface="Tahoma"/>
                <a:cs typeface="Tahoma"/>
              </a:rPr>
              <a:t>combinations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by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visually</a:t>
            </a:r>
            <a:r>
              <a:rPr sz="1250" spc="25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observing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the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internal</a:t>
            </a:r>
            <a:r>
              <a:rPr sz="1250" spc="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lock</a:t>
            </a:r>
            <a:r>
              <a:rPr sz="1250" spc="20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mechanism.</a:t>
            </a:r>
            <a:endParaRPr sz="1250">
              <a:latin typeface="Tahoma"/>
              <a:cs typeface="Tahoma"/>
            </a:endParaRPr>
          </a:p>
          <a:p>
            <a:pPr marL="12700" marR="5080" algn="ctr">
              <a:lnSpc>
                <a:spcPct val="114999"/>
              </a:lnSpc>
            </a:pPr>
            <a:r>
              <a:rPr sz="1250" dirty="0">
                <a:latin typeface="Tahoma"/>
                <a:cs typeface="Tahoma"/>
              </a:rPr>
              <a:t>To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open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locks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spc="50" dirty="0">
                <a:latin typeface="Tahoma"/>
                <a:cs typeface="Tahoma"/>
              </a:rPr>
              <a:t>with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lock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picks,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manipulate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pins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using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picks</a:t>
            </a:r>
            <a:r>
              <a:rPr sz="1250" spc="40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55" dirty="0">
                <a:latin typeface="Tahoma"/>
                <a:cs typeface="Tahoma"/>
              </a:rPr>
              <a:t>a</a:t>
            </a:r>
            <a:r>
              <a:rPr sz="1250" spc="35" dirty="0">
                <a:latin typeface="Tahoma"/>
                <a:cs typeface="Tahoma"/>
              </a:rPr>
              <a:t> </a:t>
            </a:r>
            <a:r>
              <a:rPr sz="1250" spc="45" dirty="0">
                <a:latin typeface="Tahoma"/>
                <a:cs typeface="Tahoma"/>
              </a:rPr>
              <a:t>tension </a:t>
            </a:r>
            <a:r>
              <a:rPr sz="1250" spc="60" dirty="0">
                <a:latin typeface="Tahoma"/>
                <a:cs typeface="Tahoma"/>
              </a:rPr>
              <a:t>wrench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to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align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all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60" dirty="0">
                <a:latin typeface="Tahoma"/>
                <a:cs typeface="Tahoma"/>
              </a:rPr>
              <a:t>pins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and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unlock.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046" y="822864"/>
            <a:ext cx="784225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Roboto"/>
                <a:cs typeface="Roboto"/>
              </a:rPr>
              <a:t>The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objectives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behind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making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secure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locker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was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340" dirty="0">
                <a:latin typeface="Roboto"/>
                <a:cs typeface="Roboto"/>
              </a:rPr>
              <a:t>-</a:t>
            </a:r>
            <a:endParaRPr sz="1600">
              <a:latin typeface="Roboto"/>
              <a:cs typeface="Roboto"/>
            </a:endParaRPr>
          </a:p>
          <a:p>
            <a:pPr marL="356235" marR="128905" indent="-187325">
              <a:lnSpc>
                <a:spcPct val="128899"/>
              </a:lnSpc>
              <a:spcBef>
                <a:spcPts val="600"/>
              </a:spcBef>
              <a:buAutoNum type="arabicPeriod"/>
              <a:tabLst>
                <a:tab pos="357505" algn="l"/>
              </a:tabLst>
            </a:pPr>
            <a:r>
              <a:rPr sz="1600" spc="-25" dirty="0">
                <a:latin typeface="Roboto"/>
                <a:cs typeface="Roboto"/>
              </a:rPr>
              <a:t>Understand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how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RFID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works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how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it’s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used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real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life,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like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tracking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access 	control.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290" dirty="0">
                <a:latin typeface="Roboto"/>
                <a:cs typeface="Roboto"/>
              </a:rPr>
              <a:t>-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b="1" spc="-25" dirty="0">
                <a:solidFill>
                  <a:srgbClr val="00BE62"/>
                </a:solidFill>
                <a:latin typeface="Roboto"/>
                <a:cs typeface="Roboto"/>
              </a:rPr>
              <a:t>YES</a:t>
            </a:r>
            <a:endParaRPr sz="1600">
              <a:latin typeface="Roboto"/>
              <a:cs typeface="Roboto"/>
            </a:endParaRPr>
          </a:p>
          <a:p>
            <a:pPr marL="356235" marR="102235" indent="-187325">
              <a:lnSpc>
                <a:spcPct val="128899"/>
              </a:lnSpc>
              <a:buAutoNum type="arabicPeriod"/>
              <a:tabLst>
                <a:tab pos="357505" algn="l"/>
              </a:tabLst>
            </a:pPr>
            <a:r>
              <a:rPr sz="1600" spc="-10" dirty="0">
                <a:latin typeface="Roboto"/>
                <a:cs typeface="Roboto"/>
              </a:rPr>
              <a:t>Design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secure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storage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system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using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RFID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Arduino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ensure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only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authorized 	</a:t>
            </a:r>
            <a:r>
              <a:rPr sz="1600" dirty="0">
                <a:latin typeface="Roboto"/>
                <a:cs typeface="Roboto"/>
              </a:rPr>
              <a:t>access.</a:t>
            </a:r>
            <a:r>
              <a:rPr sz="1600" spc="-75" dirty="0">
                <a:latin typeface="Roboto"/>
                <a:cs typeface="Roboto"/>
              </a:rPr>
              <a:t> </a:t>
            </a:r>
            <a:r>
              <a:rPr sz="1600" spc="-290" dirty="0">
                <a:latin typeface="Roboto"/>
                <a:cs typeface="Roboto"/>
              </a:rPr>
              <a:t>-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b="1" spc="-25" dirty="0">
                <a:solidFill>
                  <a:srgbClr val="00BE62"/>
                </a:solidFill>
                <a:latin typeface="Roboto"/>
                <a:cs typeface="Roboto"/>
              </a:rPr>
              <a:t>YES</a:t>
            </a:r>
            <a:endParaRPr sz="1600">
              <a:latin typeface="Roboto"/>
              <a:cs typeface="Roboto"/>
            </a:endParaRPr>
          </a:p>
          <a:p>
            <a:pPr marL="356235" marR="69850" indent="-187325">
              <a:lnSpc>
                <a:spcPct val="128899"/>
              </a:lnSpc>
              <a:buAutoNum type="arabicPeriod"/>
              <a:tabLst>
                <a:tab pos="357505" algn="l"/>
              </a:tabLst>
            </a:pPr>
            <a:r>
              <a:rPr sz="1600" spc="-10" dirty="0">
                <a:latin typeface="Roboto"/>
                <a:cs typeface="Roboto"/>
              </a:rPr>
              <a:t>Develop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web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app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market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sell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your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product,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ensuring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it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can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handle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growing 	</a:t>
            </a:r>
            <a:r>
              <a:rPr sz="1600" dirty="0">
                <a:latin typeface="Roboto"/>
                <a:cs typeface="Roboto"/>
              </a:rPr>
              <a:t>user</a:t>
            </a:r>
            <a:r>
              <a:rPr sz="1600" spc="-1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numbers.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spc="-290" dirty="0">
                <a:latin typeface="Roboto"/>
                <a:cs typeface="Roboto"/>
              </a:rPr>
              <a:t>-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b="1" spc="-25" dirty="0">
                <a:solidFill>
                  <a:srgbClr val="00BE62"/>
                </a:solidFill>
                <a:latin typeface="Roboto"/>
                <a:cs typeface="Roboto"/>
              </a:rPr>
              <a:t>YES</a:t>
            </a:r>
            <a:endParaRPr sz="1600">
              <a:latin typeface="Roboto"/>
              <a:cs typeface="Roboto"/>
            </a:endParaRPr>
          </a:p>
          <a:p>
            <a:pPr marL="356870" indent="-18732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356870" algn="l"/>
              </a:tabLst>
            </a:pPr>
            <a:r>
              <a:rPr sz="1600" dirty="0">
                <a:latin typeface="Roboto"/>
                <a:cs typeface="Roboto"/>
              </a:rPr>
              <a:t>Learn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about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blockchain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design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plan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use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it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secure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reliable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storage.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340" dirty="0">
                <a:latin typeface="Roboto"/>
                <a:cs typeface="Roboto"/>
              </a:rPr>
              <a:t>-</a:t>
            </a:r>
            <a:endParaRPr sz="1600">
              <a:latin typeface="Roboto"/>
              <a:cs typeface="Roboto"/>
            </a:endParaRPr>
          </a:p>
          <a:p>
            <a:pPr marL="357505">
              <a:lnSpc>
                <a:spcPct val="100000"/>
              </a:lnSpc>
              <a:spcBef>
                <a:spcPts val="555"/>
              </a:spcBef>
            </a:pPr>
            <a:r>
              <a:rPr sz="1600" b="1" spc="-25" dirty="0">
                <a:solidFill>
                  <a:srgbClr val="00BE62"/>
                </a:solidFill>
                <a:latin typeface="Roboto"/>
                <a:cs typeface="Roboto"/>
              </a:rPr>
              <a:t>YES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Application</a:t>
            </a:r>
            <a:r>
              <a:rPr spc="-135" dirty="0"/>
              <a:t> </a:t>
            </a:r>
            <a:r>
              <a:rPr spc="-95" dirty="0"/>
              <a:t>and</a:t>
            </a:r>
            <a:r>
              <a:rPr spc="-135" dirty="0"/>
              <a:t> </a:t>
            </a:r>
            <a:r>
              <a:rPr spc="-170" dirty="0"/>
              <a:t>Real</a:t>
            </a:r>
            <a:r>
              <a:rPr spc="-135" dirty="0"/>
              <a:t> </a:t>
            </a:r>
            <a:r>
              <a:rPr spc="-155" dirty="0"/>
              <a:t>Time</a:t>
            </a:r>
            <a:r>
              <a:rPr spc="-130" dirty="0"/>
              <a:t> </a:t>
            </a:r>
            <a:r>
              <a:rPr spc="-135" dirty="0"/>
              <a:t>Relevance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874" y="982005"/>
            <a:ext cx="755840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706120" indent="-187325">
              <a:lnSpc>
                <a:spcPct val="105500"/>
              </a:lnSpc>
              <a:spcBef>
                <a:spcPts val="100"/>
              </a:spcBef>
              <a:buAutoNum type="arabicPeriod"/>
              <a:tabLst>
                <a:tab pos="199390" algn="l"/>
              </a:tabLst>
            </a:pPr>
            <a:r>
              <a:rPr sz="1600" dirty="0">
                <a:latin typeface="Tahoma"/>
                <a:cs typeface="Tahoma"/>
              </a:rPr>
              <a:t>This secure locker can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be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various places </a:t>
            </a:r>
            <a:r>
              <a:rPr sz="1600" spc="50" dirty="0">
                <a:latin typeface="Tahoma"/>
                <a:cs typeface="Tahoma"/>
              </a:rPr>
              <a:t>such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as </a:t>
            </a:r>
            <a:r>
              <a:rPr sz="1600" spc="-114" dirty="0">
                <a:latin typeface="Arial Black"/>
                <a:cs typeface="Arial Black"/>
              </a:rPr>
              <a:t>offices,</a:t>
            </a:r>
            <a:r>
              <a:rPr sz="1600" spc="-30" dirty="0">
                <a:latin typeface="Arial Black"/>
                <a:cs typeface="Arial Black"/>
              </a:rPr>
              <a:t> </a:t>
            </a:r>
            <a:r>
              <a:rPr sz="1600" spc="-70" dirty="0">
                <a:latin typeface="Arial Black"/>
                <a:cs typeface="Arial Black"/>
              </a:rPr>
              <a:t>banks, </a:t>
            </a:r>
            <a:r>
              <a:rPr sz="1600" spc="-135" dirty="0">
                <a:latin typeface="Arial Black"/>
                <a:cs typeface="Arial Black"/>
              </a:rPr>
              <a:t>businesses</a:t>
            </a:r>
            <a:r>
              <a:rPr sz="1600" spc="-135" dirty="0">
                <a:latin typeface="Tahoma"/>
                <a:cs typeface="Tahoma"/>
              </a:rPr>
              <a:t>,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even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in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homes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ensure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safety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valuable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items.</a:t>
            </a:r>
            <a:endParaRPr sz="1600">
              <a:latin typeface="Tahoma"/>
              <a:cs typeface="Tahoma"/>
            </a:endParaRPr>
          </a:p>
          <a:p>
            <a:pPr marL="199390" marR="186055" indent="-187325">
              <a:lnSpc>
                <a:spcPct val="105500"/>
              </a:lnSpc>
              <a:buAutoNum type="arabicPeriod"/>
              <a:tabLst>
                <a:tab pos="19939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e-</a:t>
            </a:r>
            <a:r>
              <a:rPr sz="1600" spc="60" dirty="0">
                <a:latin typeface="Tahoma"/>
                <a:cs typeface="Tahoma"/>
              </a:rPr>
              <a:t>commerce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website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helps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in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selling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this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secure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locker,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making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easy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for </a:t>
            </a:r>
            <a:r>
              <a:rPr sz="1600" spc="50" dirty="0">
                <a:latin typeface="Tahoma"/>
                <a:cs typeface="Tahoma"/>
              </a:rPr>
              <a:t>customers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learn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about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purchase </a:t>
            </a:r>
            <a:r>
              <a:rPr sz="1600" spc="-75" dirty="0">
                <a:latin typeface="Arial Black"/>
                <a:cs typeface="Arial Black"/>
              </a:rPr>
              <a:t>the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85" dirty="0">
                <a:latin typeface="Arial Black"/>
                <a:cs typeface="Arial Black"/>
              </a:rPr>
              <a:t>product</a:t>
            </a:r>
            <a:r>
              <a:rPr sz="1600" spc="-114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online.</a:t>
            </a:r>
            <a:endParaRPr sz="1600">
              <a:latin typeface="Arial Black"/>
              <a:cs typeface="Arial Black"/>
            </a:endParaRPr>
          </a:p>
          <a:p>
            <a:pPr marL="199390" marR="330835" indent="-187325">
              <a:lnSpc>
                <a:spcPct val="105500"/>
              </a:lnSpc>
              <a:buAutoNum type="arabicPeriod"/>
              <a:tabLst>
                <a:tab pos="19939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blockchain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plan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will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ensure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that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90" dirty="0">
                <a:latin typeface="Arial Black"/>
                <a:cs typeface="Arial Black"/>
              </a:rPr>
              <a:t>delivery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-145" dirty="0">
                <a:latin typeface="Arial Black"/>
                <a:cs typeface="Arial Black"/>
              </a:rPr>
              <a:t>process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-135" dirty="0">
                <a:latin typeface="Arial Black"/>
                <a:cs typeface="Arial Black"/>
              </a:rPr>
              <a:t>is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-125" dirty="0">
                <a:latin typeface="Arial Black"/>
                <a:cs typeface="Arial Black"/>
              </a:rPr>
              <a:t>safe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-25" dirty="0">
                <a:latin typeface="Arial Black"/>
                <a:cs typeface="Arial Black"/>
              </a:rPr>
              <a:t>and </a:t>
            </a:r>
            <a:r>
              <a:rPr sz="1600" spc="-80" dirty="0">
                <a:latin typeface="Arial Black"/>
                <a:cs typeface="Arial Black"/>
              </a:rPr>
              <a:t>transparent,</a:t>
            </a:r>
            <a:r>
              <a:rPr sz="1600" spc="-25" dirty="0">
                <a:latin typeface="Arial Black"/>
                <a:cs typeface="Arial Black"/>
              </a:rPr>
              <a:t> </a:t>
            </a:r>
            <a:r>
              <a:rPr sz="1600" dirty="0">
                <a:latin typeface="Tahoma"/>
                <a:cs typeface="Tahoma"/>
              </a:rPr>
              <a:t>providing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peace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75" dirty="0">
                <a:latin typeface="Tahoma"/>
                <a:cs typeface="Tahoma"/>
              </a:rPr>
              <a:t>mind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customers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that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their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purchase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will </a:t>
            </a:r>
            <a:r>
              <a:rPr sz="1600" dirty="0">
                <a:latin typeface="Tahoma"/>
                <a:cs typeface="Tahoma"/>
              </a:rPr>
              <a:t>arrive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securely.</a:t>
            </a:r>
            <a:endParaRPr sz="1600">
              <a:latin typeface="Tahoma"/>
              <a:cs typeface="Tahoma"/>
            </a:endParaRPr>
          </a:p>
          <a:p>
            <a:pPr marL="199390" marR="26034" indent="-187325">
              <a:lnSpc>
                <a:spcPct val="105500"/>
              </a:lnSpc>
              <a:buAutoNum type="arabicPeriod"/>
              <a:tabLst>
                <a:tab pos="19939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locker’s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RFID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technology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ensures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that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only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80" dirty="0">
                <a:latin typeface="Arial Black"/>
                <a:cs typeface="Arial Black"/>
              </a:rPr>
              <a:t>authorized</a:t>
            </a:r>
            <a:r>
              <a:rPr sz="1600" spc="-25" dirty="0">
                <a:latin typeface="Arial Black"/>
                <a:cs typeface="Arial Black"/>
              </a:rPr>
              <a:t> </a:t>
            </a:r>
            <a:r>
              <a:rPr sz="1600" spc="-85" dirty="0">
                <a:latin typeface="Arial Black"/>
                <a:cs typeface="Arial Black"/>
              </a:rPr>
              <a:t>individuals</a:t>
            </a:r>
            <a:r>
              <a:rPr sz="1600" spc="-25" dirty="0">
                <a:latin typeface="Arial Black"/>
                <a:cs typeface="Arial Black"/>
              </a:rPr>
              <a:t> can </a:t>
            </a:r>
            <a:r>
              <a:rPr sz="1600" spc="-200" dirty="0">
                <a:latin typeface="Arial Black"/>
                <a:cs typeface="Arial Black"/>
              </a:rPr>
              <a:t>access</a:t>
            </a:r>
            <a:r>
              <a:rPr sz="1600" spc="-35" dirty="0">
                <a:latin typeface="Arial Black"/>
                <a:cs typeface="Arial Black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contents, </a:t>
            </a:r>
            <a:r>
              <a:rPr sz="1600" spc="-105" dirty="0">
                <a:latin typeface="Arial Black"/>
                <a:cs typeface="Arial Black"/>
              </a:rPr>
              <a:t>enhancing</a:t>
            </a:r>
            <a:r>
              <a:rPr sz="1600" spc="-30" dirty="0">
                <a:latin typeface="Arial Black"/>
                <a:cs typeface="Arial Black"/>
              </a:rPr>
              <a:t> </a:t>
            </a:r>
            <a:r>
              <a:rPr sz="1600" spc="-110" dirty="0">
                <a:latin typeface="Arial Black"/>
                <a:cs typeface="Arial Black"/>
              </a:rPr>
              <a:t>security</a:t>
            </a:r>
            <a:r>
              <a:rPr sz="1600" spc="-30" dirty="0">
                <a:latin typeface="Arial Black"/>
                <a:cs typeface="Arial Black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preventing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unauthorized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access.</a:t>
            </a:r>
            <a:endParaRPr sz="1600">
              <a:latin typeface="Tahoma"/>
              <a:cs typeface="Tahoma"/>
            </a:endParaRPr>
          </a:p>
          <a:p>
            <a:pPr marL="199390" marR="5080" indent="-187325">
              <a:lnSpc>
                <a:spcPct val="105500"/>
              </a:lnSpc>
              <a:buAutoNum type="arabicPeriod"/>
              <a:tabLst>
                <a:tab pos="199390" algn="l"/>
              </a:tabLst>
            </a:pPr>
            <a:r>
              <a:rPr sz="1600" dirty="0">
                <a:latin typeface="Tahoma"/>
                <a:cs typeface="Tahoma"/>
              </a:rPr>
              <a:t>The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web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app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can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also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offer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80" dirty="0">
                <a:latin typeface="Arial Black"/>
                <a:cs typeface="Arial Black"/>
              </a:rPr>
              <a:t>support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-80" dirty="0">
                <a:latin typeface="Arial Black"/>
                <a:cs typeface="Arial Black"/>
              </a:rPr>
              <a:t>and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-100" dirty="0">
                <a:latin typeface="Arial Black"/>
                <a:cs typeface="Arial Black"/>
              </a:rPr>
              <a:t>updates</a:t>
            </a:r>
            <a:r>
              <a:rPr sz="1600" spc="-50" dirty="0">
                <a:latin typeface="Arial Black"/>
                <a:cs typeface="Arial Black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locker,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allowing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users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manage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their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locker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settings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25" dirty="0">
                <a:latin typeface="Arial Black"/>
                <a:cs typeface="Arial Black"/>
              </a:rPr>
              <a:t>receive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spc="-80" dirty="0">
                <a:latin typeface="Arial Black"/>
                <a:cs typeface="Arial Black"/>
              </a:rPr>
              <a:t>firmware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spc="-100" dirty="0">
                <a:latin typeface="Arial Black"/>
                <a:cs typeface="Arial Black"/>
              </a:rPr>
              <a:t>updates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keep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their </a:t>
            </a:r>
            <a:r>
              <a:rPr sz="1600" dirty="0">
                <a:latin typeface="Tahoma"/>
                <a:cs typeface="Tahoma"/>
              </a:rPr>
              <a:t>device secure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80" dirty="0">
                <a:latin typeface="Tahoma"/>
                <a:cs typeface="Tahoma"/>
              </a:rPr>
              <a:t>up</a:t>
            </a:r>
            <a:r>
              <a:rPr sz="1600" dirty="0">
                <a:latin typeface="Tahoma"/>
                <a:cs typeface="Tahoma"/>
              </a:rPr>
              <a:t> to </a:t>
            </a:r>
            <a:r>
              <a:rPr sz="1600" spc="-20" dirty="0">
                <a:latin typeface="Tahoma"/>
                <a:cs typeface="Tahoma"/>
              </a:rPr>
              <a:t>date.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439" y="885874"/>
            <a:ext cx="7993380" cy="350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 marR="434340" algn="ctr">
              <a:lnSpc>
                <a:spcPct val="129500"/>
              </a:lnSpc>
              <a:spcBef>
                <a:spcPts val="100"/>
              </a:spcBef>
            </a:pPr>
            <a:r>
              <a:rPr sz="1400" dirty="0">
                <a:latin typeface="Roboto"/>
                <a:cs typeface="Roboto"/>
              </a:rPr>
              <a:t>Our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team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embarked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on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enlightening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journey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that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deepened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understanding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of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RFID technology,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Arduino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interfacing,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blockchain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technology,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web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development.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Through </a:t>
            </a:r>
            <a:r>
              <a:rPr sz="1400" spc="-20" dirty="0">
                <a:latin typeface="Roboto"/>
                <a:cs typeface="Roboto"/>
              </a:rPr>
              <a:t>collaboration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on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this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project,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we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discovered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the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critical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importance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of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effective </a:t>
            </a:r>
            <a:r>
              <a:rPr sz="1400" spc="-20" dirty="0">
                <a:latin typeface="Roboto"/>
                <a:cs typeface="Roboto"/>
              </a:rPr>
              <a:t>communication,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teamwork,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adaptability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in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overcoming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challenges.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The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75" dirty="0">
                <a:latin typeface="Roboto"/>
                <a:cs typeface="Roboto"/>
              </a:rPr>
              <a:t>hands-</a:t>
            </a:r>
            <a:r>
              <a:rPr sz="1400" spc="-25" dirty="0">
                <a:latin typeface="Roboto"/>
                <a:cs typeface="Roboto"/>
              </a:rPr>
              <a:t>on </a:t>
            </a:r>
            <a:r>
              <a:rPr sz="1400" spc="-10" dirty="0">
                <a:latin typeface="Roboto"/>
                <a:cs typeface="Roboto"/>
              </a:rPr>
              <a:t>experience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significantly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enhanced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50" dirty="0">
                <a:latin typeface="Roboto"/>
                <a:cs typeface="Roboto"/>
              </a:rPr>
              <a:t>problem-</a:t>
            </a:r>
            <a:r>
              <a:rPr sz="1400" spc="-20" dirty="0">
                <a:latin typeface="Roboto"/>
                <a:cs typeface="Roboto"/>
              </a:rPr>
              <a:t>solving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abilities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solidified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grasp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of </a:t>
            </a:r>
            <a:r>
              <a:rPr sz="1400" spc="-20" dirty="0">
                <a:latin typeface="Roboto"/>
                <a:cs typeface="Roboto"/>
              </a:rPr>
              <a:t>fundamental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techniques.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This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journey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not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only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broadened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technical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skills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but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also strengthened</a:t>
            </a:r>
            <a:r>
              <a:rPr sz="1400" spc="-5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capacity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work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together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efficiently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innovate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effectively.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Roboto"/>
              <a:cs typeface="Roboto"/>
            </a:endParaRPr>
          </a:p>
          <a:p>
            <a:pPr marL="12065" marR="5080" algn="ctr">
              <a:lnSpc>
                <a:spcPct val="129500"/>
              </a:lnSpc>
            </a:pPr>
            <a:r>
              <a:rPr sz="1400" dirty="0">
                <a:latin typeface="Roboto"/>
                <a:cs typeface="Roboto"/>
              </a:rPr>
              <a:t>We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would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like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express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sincere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gratitude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esteemed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Principal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Deans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for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their </a:t>
            </a:r>
            <a:r>
              <a:rPr sz="1400" spc="-25" dirty="0">
                <a:latin typeface="Roboto"/>
                <a:cs typeface="Roboto"/>
              </a:rPr>
              <a:t>continuous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support.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We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extend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special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thanks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the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Heads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of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Departments,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faculty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members,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all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mentors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for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their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invaluable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guidance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throughout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experiential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learning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journey.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Their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insights </a:t>
            </a:r>
            <a:r>
              <a:rPr sz="1400" dirty="0">
                <a:latin typeface="Roboto"/>
                <a:cs typeface="Roboto"/>
              </a:rPr>
              <a:t>and</a:t>
            </a:r>
            <a:r>
              <a:rPr sz="1400" spc="-6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support</a:t>
            </a:r>
            <a:r>
              <a:rPr sz="1400" spc="-5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have</a:t>
            </a:r>
            <a:r>
              <a:rPr sz="1400" spc="-5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been</a:t>
            </a:r>
            <a:r>
              <a:rPr sz="1400" spc="-6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crucial</a:t>
            </a:r>
            <a:r>
              <a:rPr sz="1400" spc="-5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</a:t>
            </a:r>
            <a:r>
              <a:rPr sz="1400" spc="-5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our</a:t>
            </a:r>
            <a:r>
              <a:rPr sz="1400" spc="-5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success.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241" rIns="0" bIns="0" rtlCol="0">
            <a:spAutoFit/>
          </a:bodyPr>
          <a:lstStyle/>
          <a:p>
            <a:pPr marL="161480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046" y="822864"/>
            <a:ext cx="7777480" cy="254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Roboto"/>
                <a:cs typeface="Roboto"/>
              </a:rPr>
              <a:t>The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objectives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behind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making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secure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locker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was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340" dirty="0">
                <a:latin typeface="Roboto"/>
                <a:cs typeface="Roboto"/>
              </a:rPr>
              <a:t>-</a:t>
            </a:r>
            <a:endParaRPr sz="1600">
              <a:latin typeface="Roboto"/>
              <a:cs typeface="Roboto"/>
            </a:endParaRPr>
          </a:p>
          <a:p>
            <a:pPr marL="356235" marR="64135" indent="-187325">
              <a:lnSpc>
                <a:spcPct val="128899"/>
              </a:lnSpc>
              <a:spcBef>
                <a:spcPts val="600"/>
              </a:spcBef>
              <a:buAutoNum type="arabicPeriod"/>
              <a:tabLst>
                <a:tab pos="357505" algn="l"/>
              </a:tabLst>
            </a:pPr>
            <a:r>
              <a:rPr sz="1600" spc="-25" dirty="0">
                <a:latin typeface="Roboto"/>
                <a:cs typeface="Roboto"/>
              </a:rPr>
              <a:t>Understand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how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RFID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works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how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it’s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used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real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life,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like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tracking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access 	control.</a:t>
            </a:r>
            <a:endParaRPr sz="1600">
              <a:latin typeface="Roboto"/>
              <a:cs typeface="Roboto"/>
            </a:endParaRPr>
          </a:p>
          <a:p>
            <a:pPr marL="356235" marR="37465" indent="-187325">
              <a:lnSpc>
                <a:spcPct val="128899"/>
              </a:lnSpc>
              <a:buAutoNum type="arabicPeriod"/>
              <a:tabLst>
                <a:tab pos="357505" algn="l"/>
              </a:tabLst>
            </a:pPr>
            <a:r>
              <a:rPr sz="1600" spc="-10" dirty="0">
                <a:latin typeface="Roboto"/>
                <a:cs typeface="Roboto"/>
              </a:rPr>
              <a:t>Design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secure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storage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system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using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RFID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Arduino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ensure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only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authorized 	access.</a:t>
            </a:r>
            <a:endParaRPr sz="1600">
              <a:latin typeface="Roboto"/>
              <a:cs typeface="Roboto"/>
            </a:endParaRPr>
          </a:p>
          <a:p>
            <a:pPr marL="356235" marR="5080" indent="-187325">
              <a:lnSpc>
                <a:spcPct val="128899"/>
              </a:lnSpc>
              <a:buAutoNum type="arabicPeriod"/>
              <a:tabLst>
                <a:tab pos="357505" algn="l"/>
              </a:tabLst>
            </a:pPr>
            <a:r>
              <a:rPr sz="1600" spc="-10" dirty="0">
                <a:latin typeface="Roboto"/>
                <a:cs typeface="Roboto"/>
              </a:rPr>
              <a:t>Develop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web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app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market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sell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your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product,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ensuring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it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can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handle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growing 	</a:t>
            </a:r>
            <a:r>
              <a:rPr sz="1600" dirty="0">
                <a:latin typeface="Roboto"/>
                <a:cs typeface="Roboto"/>
              </a:rPr>
              <a:t>user</a:t>
            </a:r>
            <a:r>
              <a:rPr sz="1600" spc="-9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numbers.</a:t>
            </a:r>
            <a:endParaRPr sz="1600">
              <a:latin typeface="Roboto"/>
              <a:cs typeface="Roboto"/>
            </a:endParaRPr>
          </a:p>
          <a:p>
            <a:pPr marL="356870" indent="-18732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356870" algn="l"/>
              </a:tabLst>
            </a:pPr>
            <a:r>
              <a:rPr sz="1600" dirty="0">
                <a:latin typeface="Roboto"/>
                <a:cs typeface="Roboto"/>
              </a:rPr>
              <a:t>Learn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about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blockchain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design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plan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use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it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secure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reliable</a:t>
            </a:r>
            <a:r>
              <a:rPr sz="1600" spc="-6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storage.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Literature</a:t>
            </a:r>
            <a:r>
              <a:rPr spc="-105" dirty="0"/>
              <a:t> </a:t>
            </a:r>
            <a:r>
              <a:rPr spc="-100" dirty="0"/>
              <a:t>Survey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56565"/>
              </p:ext>
            </p:extLst>
          </p:nvPr>
        </p:nvGraphicFramePr>
        <p:xfrm>
          <a:off x="419838" y="992081"/>
          <a:ext cx="8304530" cy="3459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8165"/>
                <a:gridCol w="1433195"/>
                <a:gridCol w="1646555"/>
                <a:gridCol w="2202815"/>
                <a:gridCol w="2463800"/>
              </a:tblGrid>
              <a:tr h="3136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900" spc="-20" dirty="0"/>
                        <a:t>Year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900" spc="-10" dirty="0"/>
                        <a:t>Author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900" spc="-10" dirty="0"/>
                        <a:t>Title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900" spc="-10" dirty="0"/>
                        <a:t>Approach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900" spc="-10" dirty="0"/>
                        <a:t>Result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78105" marB="0"/>
                </a:tc>
              </a:tr>
              <a:tr h="840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endParaRPr sz="900" dirty="0"/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20" dirty="0"/>
                        <a:t>2012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dirty="0"/>
                    </a:p>
                    <a:p>
                      <a:pPr marL="71120" marR="63500" indent="360680">
                        <a:lnSpc>
                          <a:spcPts val="1050"/>
                        </a:lnSpc>
                        <a:spcBef>
                          <a:spcPts val="5"/>
                        </a:spcBef>
                      </a:pPr>
                      <a:r>
                        <a:rPr sz="900" dirty="0"/>
                        <a:t>Preet</a:t>
                      </a:r>
                      <a:r>
                        <a:rPr sz="900" spc="5" dirty="0"/>
                        <a:t> </a:t>
                      </a:r>
                      <a:r>
                        <a:rPr sz="900" spc="-20" dirty="0"/>
                        <a:t>Kaur; </a:t>
                      </a:r>
                      <a:r>
                        <a:rPr sz="900" dirty="0"/>
                        <a:t>Davinder</a:t>
                      </a:r>
                      <a:r>
                        <a:rPr sz="900" spc="-50" dirty="0"/>
                        <a:t> </a:t>
                      </a:r>
                      <a:r>
                        <a:rPr sz="900" dirty="0"/>
                        <a:t>Parkash</a:t>
                      </a:r>
                      <a:r>
                        <a:rPr sz="900" spc="-50" dirty="0"/>
                        <a:t> </a:t>
                      </a:r>
                      <a:r>
                        <a:rPr sz="900" spc="-10" dirty="0"/>
                        <a:t>Chechi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/>
                    </a:p>
                    <a:p>
                      <a:pPr marL="220979" marR="74930" indent="-138430">
                        <a:lnSpc>
                          <a:spcPts val="1050"/>
                        </a:lnSpc>
                        <a:spcBef>
                          <a:spcPts val="5"/>
                        </a:spcBef>
                      </a:pPr>
                      <a:r>
                        <a:rPr sz="900" dirty="0"/>
                        <a:t>The</a:t>
                      </a:r>
                      <a:r>
                        <a:rPr sz="900" spc="-25" dirty="0"/>
                        <a:t> </a:t>
                      </a:r>
                      <a:r>
                        <a:rPr sz="900" dirty="0"/>
                        <a:t>RFID</a:t>
                      </a:r>
                      <a:r>
                        <a:rPr sz="900" spc="-20" dirty="0"/>
                        <a:t> </a:t>
                      </a:r>
                      <a:r>
                        <a:rPr sz="900" dirty="0"/>
                        <a:t>Technology</a:t>
                      </a:r>
                      <a:r>
                        <a:rPr sz="900" spc="-20" dirty="0"/>
                        <a:t> </a:t>
                      </a:r>
                      <a:r>
                        <a:rPr sz="900" dirty="0"/>
                        <a:t>and</a:t>
                      </a:r>
                      <a:r>
                        <a:rPr sz="900" spc="-20" dirty="0"/>
                        <a:t> </a:t>
                      </a:r>
                      <a:r>
                        <a:rPr sz="900" spc="-25" dirty="0"/>
                        <a:t>Its</a:t>
                      </a:r>
                      <a:r>
                        <a:rPr sz="900" dirty="0"/>
                        <a:t> Applications :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A </a:t>
                      </a:r>
                      <a:r>
                        <a:rPr sz="900" spc="-10" dirty="0"/>
                        <a:t>Review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900"/>
                    </a:p>
                    <a:p>
                      <a:pPr marR="21590" algn="ctr">
                        <a:lnSpc>
                          <a:spcPts val="1065"/>
                        </a:lnSpc>
                        <a:spcBef>
                          <a:spcPts val="5"/>
                        </a:spcBef>
                      </a:pPr>
                      <a:r>
                        <a:rPr sz="900" dirty="0"/>
                        <a:t>Brief</a:t>
                      </a:r>
                      <a:r>
                        <a:rPr sz="900" spc="-15" dirty="0"/>
                        <a:t> </a:t>
                      </a:r>
                      <a:r>
                        <a:rPr sz="900" dirty="0"/>
                        <a:t>Introduction</a:t>
                      </a:r>
                      <a:r>
                        <a:rPr sz="900" spc="-15" dirty="0"/>
                        <a:t> </a:t>
                      </a:r>
                      <a:r>
                        <a:rPr sz="900" spc="-25" dirty="0"/>
                        <a:t>to</a:t>
                      </a:r>
                      <a:endParaRPr sz="900"/>
                    </a:p>
                    <a:p>
                      <a:pPr marL="67310" marR="59690" algn="ctr">
                        <a:lnSpc>
                          <a:spcPts val="1050"/>
                        </a:lnSpc>
                        <a:spcBef>
                          <a:spcPts val="45"/>
                        </a:spcBef>
                      </a:pPr>
                      <a:r>
                        <a:rPr sz="900" dirty="0"/>
                        <a:t>principles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of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RFID,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classification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of</a:t>
                      </a:r>
                      <a:r>
                        <a:rPr sz="900" spc="-5" dirty="0"/>
                        <a:t> </a:t>
                      </a:r>
                      <a:r>
                        <a:rPr sz="900" spc="-20" dirty="0"/>
                        <a:t>RFID </a:t>
                      </a:r>
                      <a:r>
                        <a:rPr sz="900" dirty="0"/>
                        <a:t>tags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and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reader,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frequencies</a:t>
                      </a:r>
                      <a:r>
                        <a:rPr sz="900" spc="-10" dirty="0"/>
                        <a:t> </a:t>
                      </a:r>
                      <a:r>
                        <a:rPr sz="900" spc="-20" dirty="0"/>
                        <a:t>used.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87630" marR="81915" algn="ctr">
                        <a:lnSpc>
                          <a:spcPts val="1050"/>
                        </a:lnSpc>
                        <a:spcBef>
                          <a:spcPts val="655"/>
                        </a:spcBef>
                      </a:pPr>
                      <a:r>
                        <a:rPr sz="900" dirty="0"/>
                        <a:t>Overview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of current state and trends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of </a:t>
                      </a:r>
                      <a:r>
                        <a:rPr sz="900" spc="-20" dirty="0"/>
                        <a:t>RFID </a:t>
                      </a:r>
                      <a:r>
                        <a:rPr sz="900" dirty="0"/>
                        <a:t>technology</a:t>
                      </a:r>
                      <a:r>
                        <a:rPr sz="900" spc="-40" dirty="0"/>
                        <a:t> </a:t>
                      </a:r>
                      <a:r>
                        <a:rPr sz="900" spc="-20" dirty="0"/>
                        <a:t>that</a:t>
                      </a:r>
                      <a:endParaRPr sz="900"/>
                    </a:p>
                    <a:p>
                      <a:pPr marL="113030" marR="107314" algn="ctr">
                        <a:lnSpc>
                          <a:spcPts val="1050"/>
                        </a:lnSpc>
                      </a:pPr>
                      <a:r>
                        <a:rPr sz="900" dirty="0"/>
                        <a:t>will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open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new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doors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to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make</a:t>
                      </a:r>
                      <a:r>
                        <a:rPr sz="900" spc="5" dirty="0"/>
                        <a:t> </a:t>
                      </a:r>
                      <a:r>
                        <a:rPr sz="900" spc="-10" dirty="0"/>
                        <a:t>organizations, </a:t>
                      </a:r>
                      <a:r>
                        <a:rPr sz="900" dirty="0"/>
                        <a:t>companies more secure, reliable, </a:t>
                      </a:r>
                      <a:r>
                        <a:rPr sz="900" spc="-25" dirty="0"/>
                        <a:t>and</a:t>
                      </a:r>
                      <a:r>
                        <a:rPr sz="900" spc="-10" dirty="0"/>
                        <a:t> accurate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83185" marB="0"/>
                </a:tc>
              </a:tr>
              <a:tr h="1266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900"/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spc="-20" dirty="0"/>
                        <a:t>2021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900"/>
                    </a:p>
                    <a:p>
                      <a:pPr marL="342900" marR="243840" indent="-91440">
                        <a:lnSpc>
                          <a:spcPts val="1050"/>
                        </a:lnSpc>
                      </a:pPr>
                      <a:r>
                        <a:rPr sz="900" dirty="0"/>
                        <a:t>Akhilesh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A.</a:t>
                      </a:r>
                      <a:r>
                        <a:rPr sz="900" spc="5" dirty="0"/>
                        <a:t> </a:t>
                      </a:r>
                      <a:r>
                        <a:rPr sz="900" spc="-10" dirty="0"/>
                        <a:t>Waoo; Shubham</a:t>
                      </a:r>
                      <a:r>
                        <a:rPr sz="900" spc="10" dirty="0"/>
                        <a:t> </a:t>
                      </a:r>
                      <a:r>
                        <a:rPr sz="900" spc="-20" dirty="0"/>
                        <a:t>Soni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900"/>
                    </a:p>
                    <a:p>
                      <a:pPr marL="412750" marR="198120" indent="-207010">
                        <a:lnSpc>
                          <a:spcPts val="1050"/>
                        </a:lnSpc>
                      </a:pPr>
                      <a:r>
                        <a:rPr sz="900" spc="-45" dirty="0"/>
                        <a:t>RFID-</a:t>
                      </a:r>
                      <a:r>
                        <a:rPr sz="900" dirty="0"/>
                        <a:t>Based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Digital</a:t>
                      </a:r>
                      <a:r>
                        <a:rPr sz="900" spc="-5" dirty="0"/>
                        <a:t> </a:t>
                      </a:r>
                      <a:r>
                        <a:rPr sz="900" spc="-20" dirty="0"/>
                        <a:t>Door </a:t>
                      </a:r>
                      <a:r>
                        <a:rPr sz="900" dirty="0"/>
                        <a:t>Locking</a:t>
                      </a:r>
                      <a:r>
                        <a:rPr sz="900" spc="-30" dirty="0"/>
                        <a:t> </a:t>
                      </a:r>
                      <a:r>
                        <a:rPr sz="900" spc="-10" dirty="0"/>
                        <a:t>System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62865" indent="-635" algn="ctr">
                        <a:lnSpc>
                          <a:spcPts val="1050"/>
                        </a:lnSpc>
                        <a:spcBef>
                          <a:spcPts val="700"/>
                        </a:spcBef>
                      </a:pPr>
                      <a:r>
                        <a:rPr sz="900" spc="-45" dirty="0"/>
                        <a:t>IoT-</a:t>
                      </a:r>
                      <a:r>
                        <a:rPr sz="900" dirty="0"/>
                        <a:t>enabled</a:t>
                      </a:r>
                      <a:r>
                        <a:rPr sz="900" spc="20" dirty="0"/>
                        <a:t> </a:t>
                      </a:r>
                      <a:r>
                        <a:rPr sz="900" spc="-45" dirty="0"/>
                        <a:t>RFID-</a:t>
                      </a:r>
                      <a:r>
                        <a:rPr sz="900" dirty="0"/>
                        <a:t>based</a:t>
                      </a:r>
                      <a:r>
                        <a:rPr sz="900" spc="20" dirty="0"/>
                        <a:t> </a:t>
                      </a:r>
                      <a:r>
                        <a:rPr sz="900" dirty="0"/>
                        <a:t>door</a:t>
                      </a:r>
                      <a:r>
                        <a:rPr sz="900" spc="25" dirty="0"/>
                        <a:t> </a:t>
                      </a:r>
                      <a:r>
                        <a:rPr sz="900" spc="-10" dirty="0"/>
                        <a:t>locking </a:t>
                      </a:r>
                      <a:r>
                        <a:rPr sz="900" dirty="0"/>
                        <a:t>gadget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that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will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know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how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long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the</a:t>
                      </a:r>
                      <a:r>
                        <a:rPr sz="900" spc="-5" dirty="0"/>
                        <a:t> </a:t>
                      </a:r>
                      <a:r>
                        <a:rPr sz="900" spc="-20" dirty="0"/>
                        <a:t>door </a:t>
                      </a:r>
                      <a:r>
                        <a:rPr sz="900" dirty="0"/>
                        <a:t>is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open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and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only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those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people</a:t>
                      </a:r>
                      <a:r>
                        <a:rPr sz="900" spc="-5" dirty="0"/>
                        <a:t> </a:t>
                      </a:r>
                      <a:r>
                        <a:rPr sz="900" spc="-25" dirty="0"/>
                        <a:t>who</a:t>
                      </a:r>
                      <a:r>
                        <a:rPr sz="900" dirty="0"/>
                        <a:t> register will </a:t>
                      </a:r>
                      <a:r>
                        <a:rPr sz="900" spc="-25" dirty="0"/>
                        <a:t>be</a:t>
                      </a:r>
                      <a:endParaRPr sz="900"/>
                    </a:p>
                    <a:p>
                      <a:pPr marL="111760" marR="104775" algn="ctr">
                        <a:lnSpc>
                          <a:spcPts val="1050"/>
                        </a:lnSpc>
                      </a:pPr>
                      <a:r>
                        <a:rPr sz="900" dirty="0"/>
                        <a:t>able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to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enter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using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their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card.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It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uses</a:t>
                      </a:r>
                      <a:r>
                        <a:rPr sz="900" spc="-5" dirty="0"/>
                        <a:t> </a:t>
                      </a:r>
                      <a:r>
                        <a:rPr sz="900" spc="-50" dirty="0"/>
                        <a:t>a</a:t>
                      </a:r>
                      <a:r>
                        <a:rPr sz="900" dirty="0"/>
                        <a:t> servo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motor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that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operates</a:t>
                      </a:r>
                      <a:endParaRPr sz="900"/>
                    </a:p>
                    <a:p>
                      <a:pPr marL="116839" marR="109220" algn="ctr">
                        <a:lnSpc>
                          <a:spcPts val="1050"/>
                        </a:lnSpc>
                      </a:pPr>
                      <a:r>
                        <a:rPr sz="900" dirty="0"/>
                        <a:t>with the help of Arduino. It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is also </a:t>
                      </a:r>
                      <a:r>
                        <a:rPr sz="900" spc="-20" dirty="0"/>
                        <a:t>very </a:t>
                      </a:r>
                      <a:r>
                        <a:rPr sz="900" spc="-10" dirty="0"/>
                        <a:t>secure.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900"/>
                    </a:p>
                    <a:p>
                      <a:pPr marL="65405" marR="106680">
                        <a:lnSpc>
                          <a:spcPts val="1050"/>
                        </a:lnSpc>
                      </a:pPr>
                      <a:r>
                        <a:rPr sz="900" dirty="0"/>
                        <a:t>It is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an </a:t>
                      </a:r>
                      <a:r>
                        <a:rPr sz="900" spc="-45" dirty="0"/>
                        <a:t>IoT-</a:t>
                      </a:r>
                      <a:r>
                        <a:rPr sz="900" dirty="0"/>
                        <a:t>based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gadget designed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for </a:t>
                      </a:r>
                      <a:r>
                        <a:rPr sz="900" spc="-20" dirty="0"/>
                        <a:t>RFID- </a:t>
                      </a:r>
                      <a:r>
                        <a:rPr sz="900" dirty="0"/>
                        <a:t>based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door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locking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systems,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developed</a:t>
                      </a:r>
                      <a:r>
                        <a:rPr sz="900" spc="-5" dirty="0"/>
                        <a:t> </a:t>
                      </a:r>
                      <a:r>
                        <a:rPr sz="900" spc="-20" dirty="0"/>
                        <a:t>with </a:t>
                      </a:r>
                      <a:r>
                        <a:rPr sz="900" dirty="0"/>
                        <a:t>the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help of Arduino.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This gadget is</a:t>
                      </a:r>
                      <a:r>
                        <a:rPr sz="900" spc="-5" dirty="0"/>
                        <a:t> </a:t>
                      </a:r>
                      <a:r>
                        <a:rPr sz="900" spc="-20" dirty="0"/>
                        <a:t>being </a:t>
                      </a:r>
                      <a:r>
                        <a:rPr sz="900" dirty="0"/>
                        <a:t>managed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by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software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programming.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</a:tr>
              <a:tr h="1038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900"/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spc="-20" dirty="0"/>
                        <a:t>2018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900"/>
                    </a:p>
                    <a:p>
                      <a:pPr marL="431165">
                        <a:lnSpc>
                          <a:spcPts val="1065"/>
                        </a:lnSpc>
                      </a:pPr>
                      <a:r>
                        <a:rPr sz="900" dirty="0"/>
                        <a:t>A.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Lanko1</a:t>
                      </a:r>
                      <a:r>
                        <a:rPr sz="900" spc="-5" dirty="0"/>
                        <a:t> </a:t>
                      </a:r>
                      <a:r>
                        <a:rPr sz="900" spc="-50" dirty="0"/>
                        <a:t>;</a:t>
                      </a:r>
                      <a:endParaRPr sz="900"/>
                    </a:p>
                    <a:p>
                      <a:pPr marL="450850">
                        <a:lnSpc>
                          <a:spcPts val="1050"/>
                        </a:lnSpc>
                      </a:pPr>
                      <a:r>
                        <a:rPr sz="900" dirty="0"/>
                        <a:t>N.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Vatin1</a:t>
                      </a:r>
                      <a:r>
                        <a:rPr sz="900" spc="-5" dirty="0"/>
                        <a:t> </a:t>
                      </a:r>
                      <a:r>
                        <a:rPr sz="900" spc="-50" dirty="0"/>
                        <a:t>;</a:t>
                      </a:r>
                      <a:endParaRPr sz="900"/>
                    </a:p>
                    <a:p>
                      <a:pPr marL="351790">
                        <a:lnSpc>
                          <a:spcPts val="1065"/>
                        </a:lnSpc>
                      </a:pPr>
                      <a:r>
                        <a:rPr sz="900" dirty="0"/>
                        <a:t>A.</a:t>
                      </a:r>
                      <a:r>
                        <a:rPr sz="900" spc="25" dirty="0"/>
                        <a:t> </a:t>
                      </a:r>
                      <a:r>
                        <a:rPr sz="900" spc="-10" dirty="0"/>
                        <a:t>Kaklauskas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00"/>
                    </a:p>
                    <a:p>
                      <a:pPr marL="147320" marR="139700" indent="-635" algn="ctr">
                        <a:lnSpc>
                          <a:spcPts val="1050"/>
                        </a:lnSpc>
                      </a:pPr>
                      <a:r>
                        <a:rPr sz="900" dirty="0"/>
                        <a:t>Application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of</a:t>
                      </a:r>
                      <a:r>
                        <a:rPr sz="900" spc="10" dirty="0"/>
                        <a:t> </a:t>
                      </a:r>
                      <a:r>
                        <a:rPr sz="900" spc="-20" dirty="0"/>
                        <a:t>RFID </a:t>
                      </a:r>
                      <a:r>
                        <a:rPr sz="900" dirty="0"/>
                        <a:t>combined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with </a:t>
                      </a:r>
                      <a:r>
                        <a:rPr sz="900" spc="-10" dirty="0"/>
                        <a:t>blockchain </a:t>
                      </a:r>
                      <a:r>
                        <a:rPr sz="900" dirty="0"/>
                        <a:t>technology</a:t>
                      </a:r>
                      <a:r>
                        <a:rPr sz="900" spc="-25" dirty="0"/>
                        <a:t> </a:t>
                      </a:r>
                      <a:r>
                        <a:rPr sz="900" dirty="0"/>
                        <a:t>in</a:t>
                      </a:r>
                      <a:r>
                        <a:rPr sz="900" spc="-20" dirty="0"/>
                        <a:t> </a:t>
                      </a:r>
                      <a:r>
                        <a:rPr sz="900" dirty="0"/>
                        <a:t>logistics</a:t>
                      </a:r>
                      <a:r>
                        <a:rPr sz="900" spc="-20" dirty="0"/>
                        <a:t> </a:t>
                      </a:r>
                      <a:r>
                        <a:rPr sz="900" spc="-25" dirty="0"/>
                        <a:t>of</a:t>
                      </a:r>
                      <a:r>
                        <a:rPr sz="900" dirty="0"/>
                        <a:t> construction</a:t>
                      </a:r>
                      <a:r>
                        <a:rPr sz="900" spc="-50" dirty="0"/>
                        <a:t> </a:t>
                      </a:r>
                      <a:r>
                        <a:rPr sz="900" spc="-10" dirty="0"/>
                        <a:t>materials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/>
                    </a:p>
                    <a:p>
                      <a:pPr marL="149860" marR="142240" algn="ctr">
                        <a:lnSpc>
                          <a:spcPts val="1050"/>
                        </a:lnSpc>
                      </a:pPr>
                      <a:r>
                        <a:rPr sz="900" dirty="0"/>
                        <a:t>The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main</a:t>
                      </a:r>
                      <a:r>
                        <a:rPr sz="900" spc="15" dirty="0"/>
                        <a:t> </a:t>
                      </a:r>
                      <a:r>
                        <a:rPr sz="900" spc="-10" dirty="0"/>
                        <a:t>advantages,</a:t>
                      </a:r>
                      <a:r>
                        <a:rPr sz="900" spc="10" dirty="0"/>
                        <a:t> </a:t>
                      </a:r>
                      <a:r>
                        <a:rPr sz="900" spc="-10" dirty="0"/>
                        <a:t>shortcomings, </a:t>
                      </a:r>
                      <a:r>
                        <a:rPr sz="900" dirty="0"/>
                        <a:t>perspectives,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as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well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as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difficulties </a:t>
                      </a:r>
                      <a:r>
                        <a:rPr sz="900" dirty="0"/>
                        <a:t>arising</a:t>
                      </a:r>
                      <a:r>
                        <a:rPr sz="900" spc="-20" dirty="0"/>
                        <a:t> </a:t>
                      </a:r>
                      <a:r>
                        <a:rPr sz="900" dirty="0"/>
                        <a:t>in</a:t>
                      </a:r>
                      <a:r>
                        <a:rPr sz="900" spc="-20" dirty="0"/>
                        <a:t> </a:t>
                      </a:r>
                      <a:r>
                        <a:rPr sz="900" dirty="0"/>
                        <a:t>the</a:t>
                      </a:r>
                      <a:r>
                        <a:rPr sz="900" spc="-20" dirty="0"/>
                        <a:t> </a:t>
                      </a:r>
                      <a:r>
                        <a:rPr sz="900" dirty="0"/>
                        <a:t>implementation</a:t>
                      </a:r>
                      <a:r>
                        <a:rPr sz="900" spc="-15" dirty="0"/>
                        <a:t> </a:t>
                      </a:r>
                      <a:r>
                        <a:rPr sz="900" spc="-35" dirty="0"/>
                        <a:t>of</a:t>
                      </a:r>
                      <a:r>
                        <a:rPr sz="900" dirty="0"/>
                        <a:t> blockchain</a:t>
                      </a:r>
                      <a:r>
                        <a:rPr sz="900" spc="-30" dirty="0"/>
                        <a:t> </a:t>
                      </a:r>
                      <a:r>
                        <a:rPr sz="900" dirty="0"/>
                        <a:t>technology</a:t>
                      </a:r>
                      <a:r>
                        <a:rPr sz="900" spc="-30" dirty="0"/>
                        <a:t> </a:t>
                      </a:r>
                      <a:r>
                        <a:rPr sz="900" dirty="0"/>
                        <a:t>in</a:t>
                      </a:r>
                      <a:r>
                        <a:rPr sz="900" spc="-25" dirty="0"/>
                        <a:t> the</a:t>
                      </a:r>
                      <a:r>
                        <a:rPr sz="900" dirty="0"/>
                        <a:t> construction</a:t>
                      </a:r>
                      <a:r>
                        <a:rPr sz="900" spc="-15" dirty="0"/>
                        <a:t> </a:t>
                      </a:r>
                      <a:r>
                        <a:rPr sz="900" spc="-10" dirty="0"/>
                        <a:t>industry </a:t>
                      </a:r>
                      <a:r>
                        <a:rPr sz="900" dirty="0"/>
                        <a:t>are</a:t>
                      </a:r>
                      <a:r>
                        <a:rPr sz="900" spc="-10" dirty="0"/>
                        <a:t> described.</a:t>
                      </a:r>
                      <a:endParaRPr sz="900">
                        <a:latin typeface="Roboto"/>
                        <a:cs typeface="Roboto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93980" marR="88265" algn="ctr">
                        <a:lnSpc>
                          <a:spcPts val="1050"/>
                        </a:lnSpc>
                        <a:spcBef>
                          <a:spcPts val="855"/>
                        </a:spcBef>
                      </a:pPr>
                      <a:r>
                        <a:rPr sz="900" dirty="0"/>
                        <a:t>The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combination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of</a:t>
                      </a:r>
                      <a:r>
                        <a:rPr sz="900" spc="-10" dirty="0"/>
                        <a:t> </a:t>
                      </a:r>
                      <a:r>
                        <a:rPr sz="900" dirty="0"/>
                        <a:t>RFID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and</a:t>
                      </a:r>
                      <a:r>
                        <a:rPr sz="900" spc="-10" dirty="0"/>
                        <a:t> blockchain </a:t>
                      </a:r>
                      <a:r>
                        <a:rPr sz="900" dirty="0"/>
                        <a:t>technologies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will</a:t>
                      </a:r>
                      <a:r>
                        <a:rPr sz="900" spc="15" dirty="0"/>
                        <a:t> </a:t>
                      </a:r>
                      <a:r>
                        <a:rPr sz="900" spc="-10" dirty="0"/>
                        <a:t>significantly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reduce</a:t>
                      </a:r>
                      <a:r>
                        <a:rPr sz="900" spc="15" dirty="0"/>
                        <a:t> </a:t>
                      </a:r>
                      <a:r>
                        <a:rPr sz="900" spc="-10" dirty="0"/>
                        <a:t>losses </a:t>
                      </a:r>
                      <a:r>
                        <a:rPr sz="900" dirty="0"/>
                        <a:t>from the influence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of the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human factor</a:t>
                      </a:r>
                      <a:r>
                        <a:rPr sz="900" spc="5" dirty="0"/>
                        <a:t> </a:t>
                      </a:r>
                      <a:r>
                        <a:rPr sz="900" spc="-25" dirty="0"/>
                        <a:t>and</a:t>
                      </a:r>
                      <a:r>
                        <a:rPr sz="900" spc="-10" dirty="0"/>
                        <a:t> intentionally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false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information,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eliminate</a:t>
                      </a:r>
                      <a:r>
                        <a:rPr sz="900" spc="15" dirty="0"/>
                        <a:t> </a:t>
                      </a:r>
                      <a:r>
                        <a:rPr sz="900" spc="-25" dirty="0"/>
                        <a:t>the</a:t>
                      </a:r>
                      <a:r>
                        <a:rPr sz="900" dirty="0"/>
                        <a:t> problem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of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trust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between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the</a:t>
                      </a:r>
                      <a:r>
                        <a:rPr sz="900" spc="15" dirty="0"/>
                        <a:t> </a:t>
                      </a:r>
                      <a:r>
                        <a:rPr sz="900" spc="-10" dirty="0"/>
                        <a:t>participants</a:t>
                      </a:r>
                      <a:r>
                        <a:rPr sz="900" spc="10" dirty="0"/>
                        <a:t> </a:t>
                      </a:r>
                      <a:r>
                        <a:rPr sz="900" spc="-25" dirty="0"/>
                        <a:t>in</a:t>
                      </a:r>
                      <a:r>
                        <a:rPr sz="900" dirty="0"/>
                        <a:t> the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turnover.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10858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010" y="3733977"/>
            <a:ext cx="790574" cy="790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7844" y="3681615"/>
            <a:ext cx="895349" cy="895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837" y="3681615"/>
            <a:ext cx="962025" cy="9620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23813" y="3733148"/>
            <a:ext cx="723900" cy="819150"/>
            <a:chOff x="1523813" y="3733148"/>
            <a:chExt cx="723900" cy="819150"/>
          </a:xfrm>
        </p:grpSpPr>
        <p:sp>
          <p:nvSpPr>
            <p:cNvPr id="6" name="object 6"/>
            <p:cNvSpPr/>
            <p:nvPr/>
          </p:nvSpPr>
          <p:spPr>
            <a:xfrm>
              <a:off x="1523813" y="3733148"/>
              <a:ext cx="723900" cy="819150"/>
            </a:xfrm>
            <a:custGeom>
              <a:avLst/>
              <a:gdLst/>
              <a:ahLst/>
              <a:cxnLst/>
              <a:rect l="l" t="t" r="r" b="b"/>
              <a:pathLst>
                <a:path w="723900" h="819150">
                  <a:moveTo>
                    <a:pt x="361190" y="818849"/>
                  </a:moveTo>
                  <a:lnTo>
                    <a:pt x="65819" y="736998"/>
                  </a:lnTo>
                  <a:lnTo>
                    <a:pt x="0" y="0"/>
                  </a:lnTo>
                  <a:lnTo>
                    <a:pt x="723274" y="0"/>
                  </a:lnTo>
                  <a:lnTo>
                    <a:pt x="657384" y="736885"/>
                  </a:lnTo>
                  <a:lnTo>
                    <a:pt x="361190" y="818849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5457" y="3793407"/>
              <a:ext cx="295910" cy="695960"/>
            </a:xfrm>
            <a:custGeom>
              <a:avLst/>
              <a:gdLst/>
              <a:ahLst/>
              <a:cxnLst/>
              <a:rect l="l" t="t" r="r" b="b"/>
              <a:pathLst>
                <a:path w="295910" h="695960">
                  <a:moveTo>
                    <a:pt x="0" y="695931"/>
                  </a:moveTo>
                  <a:lnTo>
                    <a:pt x="0" y="0"/>
                  </a:lnTo>
                  <a:lnTo>
                    <a:pt x="295655" y="8"/>
                  </a:lnTo>
                  <a:lnTo>
                    <a:pt x="239347" y="629712"/>
                  </a:lnTo>
                  <a:lnTo>
                    <a:pt x="0" y="695940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8406" y="3883785"/>
              <a:ext cx="227329" cy="273685"/>
            </a:xfrm>
            <a:custGeom>
              <a:avLst/>
              <a:gdLst/>
              <a:ahLst/>
              <a:cxnLst/>
              <a:rect l="l" t="t" r="r" b="b"/>
              <a:pathLst>
                <a:path w="227330" h="273685">
                  <a:moveTo>
                    <a:pt x="227051" y="273346"/>
                  </a:moveTo>
                  <a:lnTo>
                    <a:pt x="24422" y="273346"/>
                  </a:lnTo>
                  <a:lnTo>
                    <a:pt x="0" y="0"/>
                  </a:lnTo>
                  <a:lnTo>
                    <a:pt x="227051" y="0"/>
                  </a:lnTo>
                  <a:lnTo>
                    <a:pt x="227051" y="90398"/>
                  </a:lnTo>
                  <a:lnTo>
                    <a:pt x="98957" y="90398"/>
                  </a:lnTo>
                  <a:lnTo>
                    <a:pt x="107233" y="182976"/>
                  </a:lnTo>
                  <a:lnTo>
                    <a:pt x="227051" y="182976"/>
                  </a:lnTo>
                  <a:lnTo>
                    <a:pt x="227051" y="273346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6874" y="4202330"/>
              <a:ext cx="198583" cy="19333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591109" y="3532862"/>
            <a:ext cx="590550" cy="137795"/>
            <a:chOff x="1591109" y="3532862"/>
            <a:chExt cx="590550" cy="137795"/>
          </a:xfrm>
        </p:grpSpPr>
        <p:sp>
          <p:nvSpPr>
            <p:cNvPr id="11" name="object 11"/>
            <p:cNvSpPr/>
            <p:nvPr/>
          </p:nvSpPr>
          <p:spPr>
            <a:xfrm>
              <a:off x="1591106" y="3532873"/>
              <a:ext cx="281305" cy="137160"/>
            </a:xfrm>
            <a:custGeom>
              <a:avLst/>
              <a:gdLst/>
              <a:ahLst/>
              <a:cxnLst/>
              <a:rect l="l" t="t" r="r" b="b"/>
              <a:pathLst>
                <a:path w="281305" h="137160">
                  <a:moveTo>
                    <a:pt x="134124" y="0"/>
                  </a:moveTo>
                  <a:lnTo>
                    <a:pt x="88099" y="0"/>
                  </a:lnTo>
                  <a:lnTo>
                    <a:pt x="88099" y="45681"/>
                  </a:lnTo>
                  <a:lnTo>
                    <a:pt x="46012" y="45681"/>
                  </a:lnTo>
                  <a:lnTo>
                    <a:pt x="46012" y="0"/>
                  </a:lnTo>
                  <a:lnTo>
                    <a:pt x="0" y="0"/>
                  </a:lnTo>
                  <a:lnTo>
                    <a:pt x="0" y="45681"/>
                  </a:lnTo>
                  <a:lnTo>
                    <a:pt x="0" y="91351"/>
                  </a:lnTo>
                  <a:lnTo>
                    <a:pt x="0" y="137033"/>
                  </a:lnTo>
                  <a:lnTo>
                    <a:pt x="46012" y="137033"/>
                  </a:lnTo>
                  <a:lnTo>
                    <a:pt x="46012" y="91351"/>
                  </a:lnTo>
                  <a:lnTo>
                    <a:pt x="88099" y="91351"/>
                  </a:lnTo>
                  <a:lnTo>
                    <a:pt x="88099" y="137033"/>
                  </a:lnTo>
                  <a:lnTo>
                    <a:pt x="134124" y="137033"/>
                  </a:lnTo>
                  <a:lnTo>
                    <a:pt x="134124" y="91351"/>
                  </a:lnTo>
                  <a:lnTo>
                    <a:pt x="134124" y="45681"/>
                  </a:lnTo>
                  <a:lnTo>
                    <a:pt x="134124" y="0"/>
                  </a:lnTo>
                  <a:close/>
                </a:path>
                <a:path w="281305" h="137160">
                  <a:moveTo>
                    <a:pt x="281190" y="0"/>
                  </a:moveTo>
                  <a:lnTo>
                    <a:pt x="154127" y="0"/>
                  </a:lnTo>
                  <a:lnTo>
                    <a:pt x="154127" y="45681"/>
                  </a:lnTo>
                  <a:lnTo>
                    <a:pt x="194640" y="45681"/>
                  </a:lnTo>
                  <a:lnTo>
                    <a:pt x="194640" y="137033"/>
                  </a:lnTo>
                  <a:lnTo>
                    <a:pt x="240639" y="137033"/>
                  </a:lnTo>
                  <a:lnTo>
                    <a:pt x="240639" y="45681"/>
                  </a:lnTo>
                  <a:lnTo>
                    <a:pt x="281190" y="45681"/>
                  </a:lnTo>
                  <a:lnTo>
                    <a:pt x="281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2460" y="3532862"/>
              <a:ext cx="154972" cy="1374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70341" y="3532873"/>
              <a:ext cx="111125" cy="137160"/>
            </a:xfrm>
            <a:custGeom>
              <a:avLst/>
              <a:gdLst/>
              <a:ahLst/>
              <a:cxnLst/>
              <a:rect l="l" t="t" r="r" b="b"/>
              <a:pathLst>
                <a:path w="111125" h="137160">
                  <a:moveTo>
                    <a:pt x="110731" y="92621"/>
                  </a:moveTo>
                  <a:lnTo>
                    <a:pt x="46012" y="92621"/>
                  </a:lnTo>
                  <a:lnTo>
                    <a:pt x="46012" y="0"/>
                  </a:lnTo>
                  <a:lnTo>
                    <a:pt x="0" y="0"/>
                  </a:lnTo>
                  <a:lnTo>
                    <a:pt x="0" y="92621"/>
                  </a:lnTo>
                  <a:lnTo>
                    <a:pt x="0" y="137033"/>
                  </a:lnTo>
                  <a:lnTo>
                    <a:pt x="110731" y="137033"/>
                  </a:lnTo>
                  <a:lnTo>
                    <a:pt x="110731" y="92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85145" y="4066761"/>
            <a:ext cx="210820" cy="328930"/>
          </a:xfrm>
          <a:custGeom>
            <a:avLst/>
            <a:gdLst/>
            <a:ahLst/>
            <a:cxnLst/>
            <a:rect l="l" t="t" r="r" b="b"/>
            <a:pathLst>
              <a:path w="210819" h="328929">
                <a:moveTo>
                  <a:pt x="0" y="328847"/>
                </a:moveTo>
                <a:lnTo>
                  <a:pt x="0" y="234826"/>
                </a:lnTo>
                <a:lnTo>
                  <a:pt x="100989" y="207599"/>
                </a:lnTo>
                <a:lnTo>
                  <a:pt x="111508" y="90370"/>
                </a:lnTo>
                <a:lnTo>
                  <a:pt x="0" y="90370"/>
                </a:lnTo>
                <a:lnTo>
                  <a:pt x="0" y="0"/>
                </a:lnTo>
                <a:lnTo>
                  <a:pt x="210485" y="0"/>
                </a:lnTo>
                <a:lnTo>
                  <a:pt x="208274" y="24255"/>
                </a:lnTo>
                <a:lnTo>
                  <a:pt x="185620" y="277506"/>
                </a:lnTo>
                <a:lnTo>
                  <a:pt x="0" y="328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5145" y="3883785"/>
            <a:ext cx="227329" cy="90805"/>
          </a:xfrm>
          <a:custGeom>
            <a:avLst/>
            <a:gdLst/>
            <a:ahLst/>
            <a:cxnLst/>
            <a:rect l="l" t="t" r="r" b="b"/>
            <a:pathLst>
              <a:path w="227330" h="90804">
                <a:moveTo>
                  <a:pt x="218707" y="90398"/>
                </a:moveTo>
                <a:lnTo>
                  <a:pt x="0" y="90398"/>
                </a:lnTo>
                <a:lnTo>
                  <a:pt x="0" y="90171"/>
                </a:lnTo>
                <a:lnTo>
                  <a:pt x="0" y="0"/>
                </a:lnTo>
                <a:lnTo>
                  <a:pt x="226816" y="0"/>
                </a:lnTo>
                <a:lnTo>
                  <a:pt x="218707" y="90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74976" y="3733977"/>
            <a:ext cx="962024" cy="9620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5555" y="3886973"/>
            <a:ext cx="561593" cy="56159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93492" y="3763822"/>
            <a:ext cx="827405" cy="730250"/>
          </a:xfrm>
          <a:custGeom>
            <a:avLst/>
            <a:gdLst/>
            <a:ahLst/>
            <a:cxnLst/>
            <a:rect l="l" t="t" r="r" b="b"/>
            <a:pathLst>
              <a:path w="827405" h="730250">
                <a:moveTo>
                  <a:pt x="244715" y="730250"/>
                </a:moveTo>
                <a:lnTo>
                  <a:pt x="206272" y="720090"/>
                </a:lnTo>
                <a:lnTo>
                  <a:pt x="179581" y="693420"/>
                </a:lnTo>
                <a:lnTo>
                  <a:pt x="164069" y="651510"/>
                </a:lnTo>
                <a:lnTo>
                  <a:pt x="159860" y="596900"/>
                </a:lnTo>
                <a:lnTo>
                  <a:pt x="167076" y="533400"/>
                </a:lnTo>
                <a:lnTo>
                  <a:pt x="168509" y="525780"/>
                </a:lnTo>
                <a:lnTo>
                  <a:pt x="170070" y="519430"/>
                </a:lnTo>
                <a:lnTo>
                  <a:pt x="171758" y="511810"/>
                </a:lnTo>
                <a:lnTo>
                  <a:pt x="173569" y="504190"/>
                </a:lnTo>
                <a:lnTo>
                  <a:pt x="158406" y="499110"/>
                </a:lnTo>
                <a:lnTo>
                  <a:pt x="151212" y="496570"/>
                </a:lnTo>
                <a:lnTo>
                  <a:pt x="89115" y="469900"/>
                </a:lnTo>
                <a:lnTo>
                  <a:pt x="41410" y="438150"/>
                </a:lnTo>
                <a:lnTo>
                  <a:pt x="10803" y="402590"/>
                </a:lnTo>
                <a:lnTo>
                  <a:pt x="0" y="364490"/>
                </a:lnTo>
                <a:lnTo>
                  <a:pt x="10104" y="327660"/>
                </a:lnTo>
                <a:lnTo>
                  <a:pt x="38899" y="293370"/>
                </a:lnTo>
                <a:lnTo>
                  <a:pt x="84111" y="262890"/>
                </a:lnTo>
                <a:lnTo>
                  <a:pt x="143463" y="237490"/>
                </a:lnTo>
                <a:lnTo>
                  <a:pt x="174066" y="227330"/>
                </a:lnTo>
                <a:lnTo>
                  <a:pt x="172382" y="220980"/>
                </a:lnTo>
                <a:lnTo>
                  <a:pt x="170800" y="213360"/>
                </a:lnTo>
                <a:lnTo>
                  <a:pt x="169323" y="207010"/>
                </a:lnTo>
                <a:lnTo>
                  <a:pt x="167955" y="200660"/>
                </a:lnTo>
                <a:lnTo>
                  <a:pt x="160135" y="134620"/>
                </a:lnTo>
                <a:lnTo>
                  <a:pt x="163850" y="80010"/>
                </a:lnTo>
                <a:lnTo>
                  <a:pt x="179049" y="36830"/>
                </a:lnTo>
                <a:lnTo>
                  <a:pt x="205677" y="10160"/>
                </a:lnTo>
                <a:lnTo>
                  <a:pt x="235993" y="0"/>
                </a:lnTo>
                <a:lnTo>
                  <a:pt x="272042" y="3810"/>
                </a:lnTo>
                <a:lnTo>
                  <a:pt x="312383" y="17780"/>
                </a:lnTo>
                <a:lnTo>
                  <a:pt x="342613" y="35560"/>
                </a:lnTo>
                <a:lnTo>
                  <a:pt x="249947" y="35560"/>
                </a:lnTo>
                <a:lnTo>
                  <a:pt x="223388" y="40640"/>
                </a:lnTo>
                <a:lnTo>
                  <a:pt x="207002" y="59690"/>
                </a:lnTo>
                <a:lnTo>
                  <a:pt x="197443" y="92710"/>
                </a:lnTo>
                <a:lnTo>
                  <a:pt x="195668" y="138430"/>
                </a:lnTo>
                <a:lnTo>
                  <a:pt x="202634" y="193040"/>
                </a:lnTo>
                <a:lnTo>
                  <a:pt x="203907" y="199390"/>
                </a:lnTo>
                <a:lnTo>
                  <a:pt x="205281" y="205740"/>
                </a:lnTo>
                <a:lnTo>
                  <a:pt x="206753" y="212090"/>
                </a:lnTo>
                <a:lnTo>
                  <a:pt x="208319" y="218440"/>
                </a:lnTo>
                <a:lnTo>
                  <a:pt x="613822" y="218440"/>
                </a:lnTo>
                <a:lnTo>
                  <a:pt x="619074" y="219710"/>
                </a:lnTo>
                <a:lnTo>
                  <a:pt x="655353" y="219710"/>
                </a:lnTo>
                <a:lnTo>
                  <a:pt x="654797" y="222250"/>
                </a:lnTo>
                <a:lnTo>
                  <a:pt x="653279" y="228600"/>
                </a:lnTo>
                <a:lnTo>
                  <a:pt x="660104" y="229870"/>
                </a:lnTo>
                <a:lnTo>
                  <a:pt x="666817" y="232410"/>
                </a:lnTo>
                <a:lnTo>
                  <a:pt x="394410" y="232410"/>
                </a:lnTo>
                <a:lnTo>
                  <a:pt x="375483" y="233680"/>
                </a:lnTo>
                <a:lnTo>
                  <a:pt x="356726" y="233680"/>
                </a:lnTo>
                <a:lnTo>
                  <a:pt x="338174" y="234950"/>
                </a:lnTo>
                <a:lnTo>
                  <a:pt x="334731" y="240030"/>
                </a:lnTo>
                <a:lnTo>
                  <a:pt x="292822" y="240030"/>
                </a:lnTo>
                <a:lnTo>
                  <a:pt x="254353" y="245110"/>
                </a:lnTo>
                <a:lnTo>
                  <a:pt x="217852" y="252730"/>
                </a:lnTo>
                <a:lnTo>
                  <a:pt x="220697" y="261620"/>
                </a:lnTo>
                <a:lnTo>
                  <a:pt x="183566" y="261620"/>
                </a:lnTo>
                <a:lnTo>
                  <a:pt x="104801" y="292100"/>
                </a:lnTo>
                <a:lnTo>
                  <a:pt x="67142" y="316230"/>
                </a:lnTo>
                <a:lnTo>
                  <a:pt x="35338" y="364490"/>
                </a:lnTo>
                <a:lnTo>
                  <a:pt x="37276" y="375920"/>
                </a:lnTo>
                <a:lnTo>
                  <a:pt x="66203" y="412750"/>
                </a:lnTo>
                <a:lnTo>
                  <a:pt x="107865" y="440690"/>
                </a:lnTo>
                <a:lnTo>
                  <a:pt x="162651" y="463550"/>
                </a:lnTo>
                <a:lnTo>
                  <a:pt x="169208" y="466090"/>
                </a:lnTo>
                <a:lnTo>
                  <a:pt x="176024" y="468630"/>
                </a:lnTo>
                <a:lnTo>
                  <a:pt x="183059" y="469900"/>
                </a:lnTo>
                <a:lnTo>
                  <a:pt x="220260" y="469900"/>
                </a:lnTo>
                <a:lnTo>
                  <a:pt x="217364" y="478790"/>
                </a:lnTo>
                <a:lnTo>
                  <a:pt x="235414" y="482600"/>
                </a:lnTo>
                <a:lnTo>
                  <a:pt x="254157" y="485140"/>
                </a:lnTo>
                <a:lnTo>
                  <a:pt x="273557" y="488950"/>
                </a:lnTo>
                <a:lnTo>
                  <a:pt x="293575" y="491490"/>
                </a:lnTo>
                <a:lnTo>
                  <a:pt x="335988" y="491490"/>
                </a:lnTo>
                <a:lnTo>
                  <a:pt x="338594" y="495300"/>
                </a:lnTo>
                <a:lnTo>
                  <a:pt x="356839" y="496570"/>
                </a:lnTo>
                <a:lnTo>
                  <a:pt x="394299" y="496570"/>
                </a:lnTo>
                <a:lnTo>
                  <a:pt x="413471" y="497840"/>
                </a:lnTo>
                <a:lnTo>
                  <a:pt x="670463" y="497840"/>
                </a:lnTo>
                <a:lnTo>
                  <a:pt x="655088" y="501650"/>
                </a:lnTo>
                <a:lnTo>
                  <a:pt x="656929" y="509270"/>
                </a:lnTo>
                <a:lnTo>
                  <a:pt x="657209" y="510540"/>
                </a:lnTo>
                <a:lnTo>
                  <a:pt x="620912" y="510540"/>
                </a:lnTo>
                <a:lnTo>
                  <a:pt x="610377" y="513080"/>
                </a:lnTo>
                <a:lnTo>
                  <a:pt x="207835" y="513080"/>
                </a:lnTo>
                <a:lnTo>
                  <a:pt x="206149" y="519430"/>
                </a:lnTo>
                <a:lnTo>
                  <a:pt x="204580" y="527050"/>
                </a:lnTo>
                <a:lnTo>
                  <a:pt x="203129" y="533400"/>
                </a:lnTo>
                <a:lnTo>
                  <a:pt x="201798" y="539750"/>
                </a:lnTo>
                <a:lnTo>
                  <a:pt x="195348" y="594360"/>
                </a:lnTo>
                <a:lnTo>
                  <a:pt x="197538" y="638810"/>
                </a:lnTo>
                <a:lnTo>
                  <a:pt x="207391" y="671830"/>
                </a:lnTo>
                <a:lnTo>
                  <a:pt x="223934" y="689610"/>
                </a:lnTo>
                <a:lnTo>
                  <a:pt x="234588" y="693420"/>
                </a:lnTo>
                <a:lnTo>
                  <a:pt x="247983" y="694690"/>
                </a:lnTo>
                <a:lnTo>
                  <a:pt x="346848" y="694690"/>
                </a:lnTo>
                <a:lnTo>
                  <a:pt x="343456" y="697230"/>
                </a:lnTo>
                <a:lnTo>
                  <a:pt x="291446" y="721360"/>
                </a:lnTo>
                <a:lnTo>
                  <a:pt x="244715" y="730250"/>
                </a:lnTo>
                <a:close/>
              </a:path>
              <a:path w="827405" h="730250">
                <a:moveTo>
                  <a:pt x="467925" y="90170"/>
                </a:moveTo>
                <a:lnTo>
                  <a:pt x="413855" y="90170"/>
                </a:lnTo>
                <a:lnTo>
                  <a:pt x="424143" y="80010"/>
                </a:lnTo>
                <a:lnTo>
                  <a:pt x="429290" y="76200"/>
                </a:lnTo>
                <a:lnTo>
                  <a:pt x="434431" y="71120"/>
                </a:lnTo>
                <a:lnTo>
                  <a:pt x="487325" y="31750"/>
                </a:lnTo>
                <a:lnTo>
                  <a:pt x="537451" y="7620"/>
                </a:lnTo>
                <a:lnTo>
                  <a:pt x="582308" y="0"/>
                </a:lnTo>
                <a:lnTo>
                  <a:pt x="619394" y="8890"/>
                </a:lnTo>
                <a:lnTo>
                  <a:pt x="642559" y="30480"/>
                </a:lnTo>
                <a:lnTo>
                  <a:pt x="644413" y="34290"/>
                </a:lnTo>
                <a:lnTo>
                  <a:pt x="576841" y="34290"/>
                </a:lnTo>
                <a:lnTo>
                  <a:pt x="542833" y="43180"/>
                </a:lnTo>
                <a:lnTo>
                  <a:pt x="502247" y="64770"/>
                </a:lnTo>
                <a:lnTo>
                  <a:pt x="467925" y="90170"/>
                </a:lnTo>
                <a:close/>
              </a:path>
              <a:path w="827405" h="730250">
                <a:moveTo>
                  <a:pt x="655353" y="219710"/>
                </a:moveTo>
                <a:lnTo>
                  <a:pt x="619074" y="219710"/>
                </a:lnTo>
                <a:lnTo>
                  <a:pt x="620431" y="213360"/>
                </a:lnTo>
                <a:lnTo>
                  <a:pt x="621690" y="208280"/>
                </a:lnTo>
                <a:lnTo>
                  <a:pt x="622789" y="203200"/>
                </a:lnTo>
                <a:lnTo>
                  <a:pt x="630741" y="143510"/>
                </a:lnTo>
                <a:lnTo>
                  <a:pt x="629181" y="95250"/>
                </a:lnTo>
                <a:lnTo>
                  <a:pt x="619159" y="59690"/>
                </a:lnTo>
                <a:lnTo>
                  <a:pt x="601728" y="39369"/>
                </a:lnTo>
                <a:lnTo>
                  <a:pt x="576841" y="34290"/>
                </a:lnTo>
                <a:lnTo>
                  <a:pt x="644413" y="34290"/>
                </a:lnTo>
                <a:lnTo>
                  <a:pt x="658011" y="62230"/>
                </a:lnTo>
                <a:lnTo>
                  <a:pt x="665683" y="104140"/>
                </a:lnTo>
                <a:lnTo>
                  <a:pt x="665507" y="153670"/>
                </a:lnTo>
                <a:lnTo>
                  <a:pt x="657413" y="209550"/>
                </a:lnTo>
                <a:lnTo>
                  <a:pt x="656186" y="215900"/>
                </a:lnTo>
                <a:lnTo>
                  <a:pt x="655353" y="219710"/>
                </a:lnTo>
                <a:close/>
              </a:path>
              <a:path w="827405" h="730250">
                <a:moveTo>
                  <a:pt x="613822" y="218440"/>
                </a:moveTo>
                <a:lnTo>
                  <a:pt x="208319" y="218440"/>
                </a:lnTo>
                <a:lnTo>
                  <a:pt x="261744" y="208280"/>
                </a:lnTo>
                <a:lnTo>
                  <a:pt x="289831" y="204470"/>
                </a:lnTo>
                <a:lnTo>
                  <a:pt x="318667" y="201930"/>
                </a:lnTo>
                <a:lnTo>
                  <a:pt x="335866" y="179070"/>
                </a:lnTo>
                <a:lnTo>
                  <a:pt x="353389" y="156210"/>
                </a:lnTo>
                <a:lnTo>
                  <a:pt x="371166" y="134620"/>
                </a:lnTo>
                <a:lnTo>
                  <a:pt x="389124" y="115570"/>
                </a:lnTo>
                <a:lnTo>
                  <a:pt x="376688" y="104140"/>
                </a:lnTo>
                <a:lnTo>
                  <a:pt x="329430" y="67310"/>
                </a:lnTo>
                <a:lnTo>
                  <a:pt x="286239" y="44450"/>
                </a:lnTo>
                <a:lnTo>
                  <a:pt x="249947" y="35560"/>
                </a:lnTo>
                <a:lnTo>
                  <a:pt x="342613" y="35560"/>
                </a:lnTo>
                <a:lnTo>
                  <a:pt x="355569" y="43180"/>
                </a:lnTo>
                <a:lnTo>
                  <a:pt x="400159" y="77470"/>
                </a:lnTo>
                <a:lnTo>
                  <a:pt x="404713" y="81280"/>
                </a:lnTo>
                <a:lnTo>
                  <a:pt x="409268" y="86360"/>
                </a:lnTo>
                <a:lnTo>
                  <a:pt x="413855" y="90170"/>
                </a:lnTo>
                <a:lnTo>
                  <a:pt x="467925" y="90170"/>
                </a:lnTo>
                <a:lnTo>
                  <a:pt x="457628" y="97790"/>
                </a:lnTo>
                <a:lnTo>
                  <a:pt x="452892" y="101600"/>
                </a:lnTo>
                <a:lnTo>
                  <a:pt x="448139" y="106680"/>
                </a:lnTo>
                <a:lnTo>
                  <a:pt x="443373" y="110490"/>
                </a:lnTo>
                <a:lnTo>
                  <a:pt x="438602" y="115570"/>
                </a:lnTo>
                <a:lnTo>
                  <a:pt x="456306" y="134620"/>
                </a:lnTo>
                <a:lnTo>
                  <a:pt x="460448" y="139700"/>
                </a:lnTo>
                <a:lnTo>
                  <a:pt x="413858" y="139700"/>
                </a:lnTo>
                <a:lnTo>
                  <a:pt x="389143" y="167640"/>
                </a:lnTo>
                <a:lnTo>
                  <a:pt x="376905" y="182880"/>
                </a:lnTo>
                <a:lnTo>
                  <a:pt x="364791" y="198120"/>
                </a:lnTo>
                <a:lnTo>
                  <a:pt x="505821" y="198120"/>
                </a:lnTo>
                <a:lnTo>
                  <a:pt x="508536" y="201930"/>
                </a:lnTo>
                <a:lnTo>
                  <a:pt x="537432" y="204470"/>
                </a:lnTo>
                <a:lnTo>
                  <a:pt x="565561" y="209550"/>
                </a:lnTo>
                <a:lnTo>
                  <a:pt x="592813" y="213360"/>
                </a:lnTo>
                <a:lnTo>
                  <a:pt x="613822" y="218440"/>
                </a:lnTo>
                <a:close/>
              </a:path>
              <a:path w="827405" h="730250">
                <a:moveTo>
                  <a:pt x="505821" y="198120"/>
                </a:moveTo>
                <a:lnTo>
                  <a:pt x="462538" y="198120"/>
                </a:lnTo>
                <a:lnTo>
                  <a:pt x="438295" y="167640"/>
                </a:lnTo>
                <a:lnTo>
                  <a:pt x="413858" y="139700"/>
                </a:lnTo>
                <a:lnTo>
                  <a:pt x="460448" y="139700"/>
                </a:lnTo>
                <a:lnTo>
                  <a:pt x="473908" y="156210"/>
                </a:lnTo>
                <a:lnTo>
                  <a:pt x="491340" y="177800"/>
                </a:lnTo>
                <a:lnTo>
                  <a:pt x="505821" y="198120"/>
                </a:lnTo>
                <a:close/>
              </a:path>
              <a:path w="827405" h="730250">
                <a:moveTo>
                  <a:pt x="425825" y="198120"/>
                </a:moveTo>
                <a:lnTo>
                  <a:pt x="401231" y="198120"/>
                </a:lnTo>
                <a:lnTo>
                  <a:pt x="413471" y="196850"/>
                </a:lnTo>
                <a:lnTo>
                  <a:pt x="425825" y="198120"/>
                </a:lnTo>
                <a:close/>
              </a:path>
              <a:path w="827405" h="730250">
                <a:moveTo>
                  <a:pt x="670463" y="497840"/>
                </a:moveTo>
                <a:lnTo>
                  <a:pt x="413471" y="497840"/>
                </a:lnTo>
                <a:lnTo>
                  <a:pt x="432756" y="496570"/>
                </a:lnTo>
                <a:lnTo>
                  <a:pt x="451825" y="496570"/>
                </a:lnTo>
                <a:lnTo>
                  <a:pt x="489187" y="494030"/>
                </a:lnTo>
                <a:lnTo>
                  <a:pt x="519099" y="447040"/>
                </a:lnTo>
                <a:lnTo>
                  <a:pt x="538349" y="414020"/>
                </a:lnTo>
                <a:lnTo>
                  <a:pt x="564386" y="364490"/>
                </a:lnTo>
                <a:lnTo>
                  <a:pt x="556103" y="347980"/>
                </a:lnTo>
                <a:lnTo>
                  <a:pt x="528757" y="298450"/>
                </a:lnTo>
                <a:lnTo>
                  <a:pt x="509154" y="266700"/>
                </a:lnTo>
                <a:lnTo>
                  <a:pt x="499099" y="250190"/>
                </a:lnTo>
                <a:lnTo>
                  <a:pt x="488896" y="234950"/>
                </a:lnTo>
                <a:lnTo>
                  <a:pt x="470343" y="233680"/>
                </a:lnTo>
                <a:lnTo>
                  <a:pt x="451571" y="233680"/>
                </a:lnTo>
                <a:lnTo>
                  <a:pt x="432606" y="232410"/>
                </a:lnTo>
                <a:lnTo>
                  <a:pt x="666817" y="232410"/>
                </a:lnTo>
                <a:lnTo>
                  <a:pt x="673416" y="233680"/>
                </a:lnTo>
                <a:lnTo>
                  <a:pt x="679896" y="236220"/>
                </a:lnTo>
                <a:lnTo>
                  <a:pt x="688994" y="240030"/>
                </a:lnTo>
                <a:lnTo>
                  <a:pt x="534184" y="240030"/>
                </a:lnTo>
                <a:lnTo>
                  <a:pt x="540573" y="250190"/>
                </a:lnTo>
                <a:lnTo>
                  <a:pt x="546895" y="260350"/>
                </a:lnTo>
                <a:lnTo>
                  <a:pt x="553144" y="270510"/>
                </a:lnTo>
                <a:lnTo>
                  <a:pt x="559315" y="280670"/>
                </a:lnTo>
                <a:lnTo>
                  <a:pt x="565510" y="292100"/>
                </a:lnTo>
                <a:lnTo>
                  <a:pt x="571545" y="302260"/>
                </a:lnTo>
                <a:lnTo>
                  <a:pt x="577417" y="313690"/>
                </a:lnTo>
                <a:lnTo>
                  <a:pt x="583122" y="323850"/>
                </a:lnTo>
                <a:lnTo>
                  <a:pt x="621260" y="323850"/>
                </a:lnTo>
                <a:lnTo>
                  <a:pt x="615387" y="337820"/>
                </a:lnTo>
                <a:lnTo>
                  <a:pt x="603566" y="364490"/>
                </a:lnTo>
                <a:lnTo>
                  <a:pt x="615944" y="391160"/>
                </a:lnTo>
                <a:lnTo>
                  <a:pt x="621778" y="405130"/>
                </a:lnTo>
                <a:lnTo>
                  <a:pt x="583445" y="405130"/>
                </a:lnTo>
                <a:lnTo>
                  <a:pt x="577696" y="416560"/>
                </a:lnTo>
                <a:lnTo>
                  <a:pt x="571788" y="426720"/>
                </a:lnTo>
                <a:lnTo>
                  <a:pt x="565715" y="438150"/>
                </a:lnTo>
                <a:lnTo>
                  <a:pt x="559476" y="448310"/>
                </a:lnTo>
                <a:lnTo>
                  <a:pt x="553202" y="459740"/>
                </a:lnTo>
                <a:lnTo>
                  <a:pt x="546879" y="469900"/>
                </a:lnTo>
                <a:lnTo>
                  <a:pt x="540507" y="480060"/>
                </a:lnTo>
                <a:lnTo>
                  <a:pt x="534087" y="490220"/>
                </a:lnTo>
                <a:lnTo>
                  <a:pt x="689056" y="490220"/>
                </a:lnTo>
                <a:lnTo>
                  <a:pt x="670463" y="497840"/>
                </a:lnTo>
                <a:close/>
              </a:path>
              <a:path w="827405" h="730250">
                <a:moveTo>
                  <a:pt x="283868" y="323850"/>
                </a:moveTo>
                <a:lnTo>
                  <a:pt x="244126" y="323850"/>
                </a:lnTo>
                <a:lnTo>
                  <a:pt x="249740" y="313690"/>
                </a:lnTo>
                <a:lnTo>
                  <a:pt x="255503" y="302260"/>
                </a:lnTo>
                <a:lnTo>
                  <a:pt x="261414" y="292100"/>
                </a:lnTo>
                <a:lnTo>
                  <a:pt x="267471" y="280670"/>
                </a:lnTo>
                <a:lnTo>
                  <a:pt x="273668" y="270510"/>
                </a:lnTo>
                <a:lnTo>
                  <a:pt x="279962" y="260350"/>
                </a:lnTo>
                <a:lnTo>
                  <a:pt x="286349" y="250190"/>
                </a:lnTo>
                <a:lnTo>
                  <a:pt x="292822" y="240030"/>
                </a:lnTo>
                <a:lnTo>
                  <a:pt x="334731" y="240030"/>
                </a:lnTo>
                <a:lnTo>
                  <a:pt x="327844" y="250190"/>
                </a:lnTo>
                <a:lnTo>
                  <a:pt x="317704" y="266700"/>
                </a:lnTo>
                <a:lnTo>
                  <a:pt x="307774" y="281940"/>
                </a:lnTo>
                <a:lnTo>
                  <a:pt x="298074" y="298450"/>
                </a:lnTo>
                <a:lnTo>
                  <a:pt x="288710" y="314960"/>
                </a:lnTo>
                <a:lnTo>
                  <a:pt x="283868" y="323850"/>
                </a:lnTo>
                <a:close/>
              </a:path>
              <a:path w="827405" h="730250">
                <a:moveTo>
                  <a:pt x="621260" y="323850"/>
                </a:moveTo>
                <a:lnTo>
                  <a:pt x="583122" y="323850"/>
                </a:lnTo>
                <a:lnTo>
                  <a:pt x="590671" y="306070"/>
                </a:lnTo>
                <a:lnTo>
                  <a:pt x="597609" y="288290"/>
                </a:lnTo>
                <a:lnTo>
                  <a:pt x="603917" y="270510"/>
                </a:lnTo>
                <a:lnTo>
                  <a:pt x="609577" y="252730"/>
                </a:lnTo>
                <a:lnTo>
                  <a:pt x="572874" y="245110"/>
                </a:lnTo>
                <a:lnTo>
                  <a:pt x="534184" y="240030"/>
                </a:lnTo>
                <a:lnTo>
                  <a:pt x="688994" y="240030"/>
                </a:lnTo>
                <a:lnTo>
                  <a:pt x="740551" y="261620"/>
                </a:lnTo>
                <a:lnTo>
                  <a:pt x="643814" y="261620"/>
                </a:lnTo>
                <a:lnTo>
                  <a:pt x="635554" y="287020"/>
                </a:lnTo>
                <a:lnTo>
                  <a:pt x="626064" y="312420"/>
                </a:lnTo>
                <a:lnTo>
                  <a:pt x="621260" y="323850"/>
                </a:lnTo>
                <a:close/>
              </a:path>
              <a:path w="827405" h="730250">
                <a:moveTo>
                  <a:pt x="220260" y="469900"/>
                </a:moveTo>
                <a:lnTo>
                  <a:pt x="183059" y="469900"/>
                </a:lnTo>
                <a:lnTo>
                  <a:pt x="191511" y="444500"/>
                </a:lnTo>
                <a:lnTo>
                  <a:pt x="201160" y="417830"/>
                </a:lnTo>
                <a:lnTo>
                  <a:pt x="223870" y="364490"/>
                </a:lnTo>
                <a:lnTo>
                  <a:pt x="212117" y="339090"/>
                </a:lnTo>
                <a:lnTo>
                  <a:pt x="201456" y="312420"/>
                </a:lnTo>
                <a:lnTo>
                  <a:pt x="191926" y="287020"/>
                </a:lnTo>
                <a:lnTo>
                  <a:pt x="183566" y="261620"/>
                </a:lnTo>
                <a:lnTo>
                  <a:pt x="220697" y="261620"/>
                </a:lnTo>
                <a:lnTo>
                  <a:pt x="223543" y="270510"/>
                </a:lnTo>
                <a:lnTo>
                  <a:pt x="229827" y="288290"/>
                </a:lnTo>
                <a:lnTo>
                  <a:pt x="236693" y="306070"/>
                </a:lnTo>
                <a:lnTo>
                  <a:pt x="244126" y="323850"/>
                </a:lnTo>
                <a:lnTo>
                  <a:pt x="283868" y="323850"/>
                </a:lnTo>
                <a:lnTo>
                  <a:pt x="279717" y="331470"/>
                </a:lnTo>
                <a:lnTo>
                  <a:pt x="271111" y="347980"/>
                </a:lnTo>
                <a:lnTo>
                  <a:pt x="262900" y="364490"/>
                </a:lnTo>
                <a:lnTo>
                  <a:pt x="271119" y="381000"/>
                </a:lnTo>
                <a:lnTo>
                  <a:pt x="279744" y="398780"/>
                </a:lnTo>
                <a:lnTo>
                  <a:pt x="283909" y="406400"/>
                </a:lnTo>
                <a:lnTo>
                  <a:pt x="244168" y="406400"/>
                </a:lnTo>
                <a:lnTo>
                  <a:pt x="236574" y="425450"/>
                </a:lnTo>
                <a:lnTo>
                  <a:pt x="229565" y="443230"/>
                </a:lnTo>
                <a:lnTo>
                  <a:pt x="223156" y="461010"/>
                </a:lnTo>
                <a:lnTo>
                  <a:pt x="220260" y="469900"/>
                </a:lnTo>
                <a:close/>
              </a:path>
              <a:path w="827405" h="730250">
                <a:moveTo>
                  <a:pt x="736834" y="468630"/>
                </a:moveTo>
                <a:lnTo>
                  <a:pt x="645462" y="468630"/>
                </a:lnTo>
                <a:lnTo>
                  <a:pt x="654829" y="466090"/>
                </a:lnTo>
                <a:lnTo>
                  <a:pt x="659352" y="463550"/>
                </a:lnTo>
                <a:lnTo>
                  <a:pt x="714547" y="441960"/>
                </a:lnTo>
                <a:lnTo>
                  <a:pt x="756169" y="416560"/>
                </a:lnTo>
                <a:lnTo>
                  <a:pt x="782444" y="389890"/>
                </a:lnTo>
                <a:lnTo>
                  <a:pt x="791597" y="364490"/>
                </a:lnTo>
                <a:lnTo>
                  <a:pt x="783108" y="340360"/>
                </a:lnTo>
                <a:lnTo>
                  <a:pt x="758693" y="314960"/>
                </a:lnTo>
                <a:lnTo>
                  <a:pt x="719930" y="290830"/>
                </a:lnTo>
                <a:lnTo>
                  <a:pt x="668396" y="269240"/>
                </a:lnTo>
                <a:lnTo>
                  <a:pt x="662407" y="267970"/>
                </a:lnTo>
                <a:lnTo>
                  <a:pt x="656311" y="265430"/>
                </a:lnTo>
                <a:lnTo>
                  <a:pt x="650113" y="264160"/>
                </a:lnTo>
                <a:lnTo>
                  <a:pt x="643814" y="261620"/>
                </a:lnTo>
                <a:lnTo>
                  <a:pt x="740551" y="261620"/>
                </a:lnTo>
                <a:lnTo>
                  <a:pt x="786909" y="293370"/>
                </a:lnTo>
                <a:lnTo>
                  <a:pt x="816520" y="327660"/>
                </a:lnTo>
                <a:lnTo>
                  <a:pt x="826935" y="364490"/>
                </a:lnTo>
                <a:lnTo>
                  <a:pt x="819764" y="394970"/>
                </a:lnTo>
                <a:lnTo>
                  <a:pt x="799162" y="424180"/>
                </a:lnTo>
                <a:lnTo>
                  <a:pt x="766498" y="452120"/>
                </a:lnTo>
                <a:lnTo>
                  <a:pt x="736834" y="468630"/>
                </a:lnTo>
                <a:close/>
              </a:path>
              <a:path w="827405" h="730250">
                <a:moveTo>
                  <a:pt x="413471" y="438150"/>
                </a:moveTo>
                <a:lnTo>
                  <a:pt x="384735" y="431800"/>
                </a:lnTo>
                <a:lnTo>
                  <a:pt x="361262" y="416560"/>
                </a:lnTo>
                <a:lnTo>
                  <a:pt x="345433" y="392430"/>
                </a:lnTo>
                <a:lnTo>
                  <a:pt x="339628" y="364490"/>
                </a:lnTo>
                <a:lnTo>
                  <a:pt x="345433" y="335280"/>
                </a:lnTo>
                <a:lnTo>
                  <a:pt x="361262" y="312420"/>
                </a:lnTo>
                <a:lnTo>
                  <a:pt x="384735" y="297180"/>
                </a:lnTo>
                <a:lnTo>
                  <a:pt x="413471" y="290830"/>
                </a:lnTo>
                <a:lnTo>
                  <a:pt x="442206" y="297180"/>
                </a:lnTo>
                <a:lnTo>
                  <a:pt x="465679" y="312420"/>
                </a:lnTo>
                <a:lnTo>
                  <a:pt x="481508" y="335280"/>
                </a:lnTo>
                <a:lnTo>
                  <a:pt x="487313" y="364490"/>
                </a:lnTo>
                <a:lnTo>
                  <a:pt x="481508" y="392430"/>
                </a:lnTo>
                <a:lnTo>
                  <a:pt x="465679" y="416560"/>
                </a:lnTo>
                <a:lnTo>
                  <a:pt x="442206" y="431800"/>
                </a:lnTo>
                <a:lnTo>
                  <a:pt x="413471" y="438150"/>
                </a:lnTo>
                <a:close/>
              </a:path>
              <a:path w="827405" h="730250">
                <a:moveTo>
                  <a:pt x="689056" y="490220"/>
                </a:moveTo>
                <a:lnTo>
                  <a:pt x="534087" y="490220"/>
                </a:lnTo>
                <a:lnTo>
                  <a:pt x="573891" y="485140"/>
                </a:lnTo>
                <a:lnTo>
                  <a:pt x="611225" y="477520"/>
                </a:lnTo>
                <a:lnTo>
                  <a:pt x="605317" y="459740"/>
                </a:lnTo>
                <a:lnTo>
                  <a:pt x="598703" y="441960"/>
                </a:lnTo>
                <a:lnTo>
                  <a:pt x="591406" y="424180"/>
                </a:lnTo>
                <a:lnTo>
                  <a:pt x="583445" y="405130"/>
                </a:lnTo>
                <a:lnTo>
                  <a:pt x="621778" y="405130"/>
                </a:lnTo>
                <a:lnTo>
                  <a:pt x="627082" y="417830"/>
                </a:lnTo>
                <a:lnTo>
                  <a:pt x="636935" y="443230"/>
                </a:lnTo>
                <a:lnTo>
                  <a:pt x="645462" y="468630"/>
                </a:lnTo>
                <a:lnTo>
                  <a:pt x="736834" y="468630"/>
                </a:lnTo>
                <a:lnTo>
                  <a:pt x="723142" y="476250"/>
                </a:lnTo>
                <a:lnTo>
                  <a:pt x="689056" y="490220"/>
                </a:lnTo>
                <a:close/>
              </a:path>
              <a:path w="827405" h="730250">
                <a:moveTo>
                  <a:pt x="335988" y="491490"/>
                </a:moveTo>
                <a:lnTo>
                  <a:pt x="293575" y="491490"/>
                </a:lnTo>
                <a:lnTo>
                  <a:pt x="286939" y="480060"/>
                </a:lnTo>
                <a:lnTo>
                  <a:pt x="280395" y="469900"/>
                </a:lnTo>
                <a:lnTo>
                  <a:pt x="273951" y="459740"/>
                </a:lnTo>
                <a:lnTo>
                  <a:pt x="267610" y="448310"/>
                </a:lnTo>
                <a:lnTo>
                  <a:pt x="261518" y="438150"/>
                </a:lnTo>
                <a:lnTo>
                  <a:pt x="255580" y="427990"/>
                </a:lnTo>
                <a:lnTo>
                  <a:pt x="249797" y="416560"/>
                </a:lnTo>
                <a:lnTo>
                  <a:pt x="244168" y="406400"/>
                </a:lnTo>
                <a:lnTo>
                  <a:pt x="283909" y="406400"/>
                </a:lnTo>
                <a:lnTo>
                  <a:pt x="288769" y="415290"/>
                </a:lnTo>
                <a:lnTo>
                  <a:pt x="298184" y="431800"/>
                </a:lnTo>
                <a:lnTo>
                  <a:pt x="307942" y="447040"/>
                </a:lnTo>
                <a:lnTo>
                  <a:pt x="317947" y="463550"/>
                </a:lnTo>
                <a:lnTo>
                  <a:pt x="328171" y="480060"/>
                </a:lnTo>
                <a:lnTo>
                  <a:pt x="335988" y="491490"/>
                </a:lnTo>
                <a:close/>
              </a:path>
              <a:path w="827405" h="730250">
                <a:moveTo>
                  <a:pt x="645179" y="694690"/>
                </a:moveTo>
                <a:lnTo>
                  <a:pt x="577558" y="694690"/>
                </a:lnTo>
                <a:lnTo>
                  <a:pt x="602274" y="690880"/>
                </a:lnTo>
                <a:lnTo>
                  <a:pt x="610978" y="683260"/>
                </a:lnTo>
                <a:lnTo>
                  <a:pt x="629343" y="640080"/>
                </a:lnTo>
                <a:lnTo>
                  <a:pt x="632529" y="589280"/>
                </a:lnTo>
                <a:lnTo>
                  <a:pt x="630265" y="561340"/>
                </a:lnTo>
                <a:lnTo>
                  <a:pt x="625370" y="530860"/>
                </a:lnTo>
                <a:lnTo>
                  <a:pt x="624078" y="524510"/>
                </a:lnTo>
                <a:lnTo>
                  <a:pt x="622592" y="518160"/>
                </a:lnTo>
                <a:lnTo>
                  <a:pt x="620912" y="510540"/>
                </a:lnTo>
                <a:lnTo>
                  <a:pt x="657209" y="510540"/>
                </a:lnTo>
                <a:lnTo>
                  <a:pt x="658609" y="516890"/>
                </a:lnTo>
                <a:lnTo>
                  <a:pt x="660030" y="524510"/>
                </a:lnTo>
                <a:lnTo>
                  <a:pt x="667912" y="590550"/>
                </a:lnTo>
                <a:lnTo>
                  <a:pt x="663660" y="647700"/>
                </a:lnTo>
                <a:lnTo>
                  <a:pt x="647579" y="692150"/>
                </a:lnTo>
                <a:lnTo>
                  <a:pt x="645179" y="694690"/>
                </a:lnTo>
                <a:close/>
              </a:path>
              <a:path w="827405" h="730250">
                <a:moveTo>
                  <a:pt x="346848" y="694690"/>
                </a:moveTo>
                <a:lnTo>
                  <a:pt x="247983" y="694690"/>
                </a:lnTo>
                <a:lnTo>
                  <a:pt x="263853" y="693420"/>
                </a:lnTo>
                <a:lnTo>
                  <a:pt x="281933" y="688340"/>
                </a:lnTo>
                <a:lnTo>
                  <a:pt x="303839" y="678180"/>
                </a:lnTo>
                <a:lnTo>
                  <a:pt x="326810" y="665480"/>
                </a:lnTo>
                <a:lnTo>
                  <a:pt x="350482" y="650240"/>
                </a:lnTo>
                <a:lnTo>
                  <a:pt x="374492" y="629920"/>
                </a:lnTo>
                <a:lnTo>
                  <a:pt x="379725" y="626110"/>
                </a:lnTo>
                <a:lnTo>
                  <a:pt x="390255" y="615950"/>
                </a:lnTo>
                <a:lnTo>
                  <a:pt x="372202" y="595630"/>
                </a:lnTo>
                <a:lnTo>
                  <a:pt x="354297" y="574040"/>
                </a:lnTo>
                <a:lnTo>
                  <a:pt x="336624" y="552450"/>
                </a:lnTo>
                <a:lnTo>
                  <a:pt x="319271" y="528320"/>
                </a:lnTo>
                <a:lnTo>
                  <a:pt x="289717" y="525780"/>
                </a:lnTo>
                <a:lnTo>
                  <a:pt x="233902" y="518160"/>
                </a:lnTo>
                <a:lnTo>
                  <a:pt x="207835" y="513080"/>
                </a:lnTo>
                <a:lnTo>
                  <a:pt x="610377" y="513080"/>
                </a:lnTo>
                <a:lnTo>
                  <a:pt x="594574" y="516890"/>
                </a:lnTo>
                <a:lnTo>
                  <a:pt x="567048" y="521970"/>
                </a:lnTo>
                <a:lnTo>
                  <a:pt x="538457" y="525780"/>
                </a:lnTo>
                <a:lnTo>
                  <a:pt x="508920" y="528320"/>
                </a:lnTo>
                <a:lnTo>
                  <a:pt x="507115" y="530860"/>
                </a:lnTo>
                <a:lnTo>
                  <a:pt x="365082" y="530860"/>
                </a:lnTo>
                <a:lnTo>
                  <a:pt x="377384" y="547370"/>
                </a:lnTo>
                <a:lnTo>
                  <a:pt x="389797" y="562610"/>
                </a:lnTo>
                <a:lnTo>
                  <a:pt x="414827" y="590550"/>
                </a:lnTo>
                <a:lnTo>
                  <a:pt x="461410" y="590550"/>
                </a:lnTo>
                <a:lnTo>
                  <a:pt x="439600" y="615950"/>
                </a:lnTo>
                <a:lnTo>
                  <a:pt x="444808" y="621030"/>
                </a:lnTo>
                <a:lnTo>
                  <a:pt x="450013" y="624840"/>
                </a:lnTo>
                <a:lnTo>
                  <a:pt x="460402" y="635000"/>
                </a:lnTo>
                <a:lnTo>
                  <a:pt x="469172" y="641350"/>
                </a:lnTo>
                <a:lnTo>
                  <a:pt x="414986" y="641350"/>
                </a:lnTo>
                <a:lnTo>
                  <a:pt x="397736" y="656590"/>
                </a:lnTo>
                <a:lnTo>
                  <a:pt x="346848" y="694690"/>
                </a:lnTo>
                <a:close/>
              </a:path>
              <a:path w="827405" h="730250">
                <a:moveTo>
                  <a:pt x="451042" y="532130"/>
                </a:moveTo>
                <a:lnTo>
                  <a:pt x="377013" y="532130"/>
                </a:lnTo>
                <a:lnTo>
                  <a:pt x="365082" y="530860"/>
                </a:lnTo>
                <a:lnTo>
                  <a:pt x="463377" y="530860"/>
                </a:lnTo>
                <a:lnTo>
                  <a:pt x="451042" y="532130"/>
                </a:lnTo>
                <a:close/>
              </a:path>
              <a:path w="827405" h="730250">
                <a:moveTo>
                  <a:pt x="461410" y="590550"/>
                </a:moveTo>
                <a:lnTo>
                  <a:pt x="414827" y="590550"/>
                </a:lnTo>
                <a:lnTo>
                  <a:pt x="439139" y="562610"/>
                </a:lnTo>
                <a:lnTo>
                  <a:pt x="451281" y="547370"/>
                </a:lnTo>
                <a:lnTo>
                  <a:pt x="463377" y="530860"/>
                </a:lnTo>
                <a:lnTo>
                  <a:pt x="507115" y="530860"/>
                </a:lnTo>
                <a:lnTo>
                  <a:pt x="491770" y="552450"/>
                </a:lnTo>
                <a:lnTo>
                  <a:pt x="474466" y="575310"/>
                </a:lnTo>
                <a:lnTo>
                  <a:pt x="461410" y="590550"/>
                </a:lnTo>
                <a:close/>
              </a:path>
              <a:path w="827405" h="730250">
                <a:moveTo>
                  <a:pt x="583212" y="730250"/>
                </a:moveTo>
                <a:lnTo>
                  <a:pt x="538917" y="722630"/>
                </a:lnTo>
                <a:lnTo>
                  <a:pt x="489492" y="699770"/>
                </a:lnTo>
                <a:lnTo>
                  <a:pt x="437339" y="661670"/>
                </a:lnTo>
                <a:lnTo>
                  <a:pt x="414986" y="641350"/>
                </a:lnTo>
                <a:lnTo>
                  <a:pt x="469172" y="641350"/>
                </a:lnTo>
                <a:lnTo>
                  <a:pt x="504251" y="666750"/>
                </a:lnTo>
                <a:lnTo>
                  <a:pt x="544093" y="687070"/>
                </a:lnTo>
                <a:lnTo>
                  <a:pt x="577558" y="694690"/>
                </a:lnTo>
                <a:lnTo>
                  <a:pt x="645179" y="694690"/>
                </a:lnTo>
                <a:lnTo>
                  <a:pt x="619975" y="721360"/>
                </a:lnTo>
                <a:lnTo>
                  <a:pt x="583212" y="730250"/>
                </a:lnTo>
                <a:close/>
              </a:path>
            </a:pathLst>
          </a:custGeom>
          <a:solidFill>
            <a:srgbClr val="00D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8923" y="3926364"/>
            <a:ext cx="781050" cy="476250"/>
          </a:xfrm>
          <a:custGeom>
            <a:avLst/>
            <a:gdLst/>
            <a:ahLst/>
            <a:cxnLst/>
            <a:rect l="l" t="t" r="r" b="b"/>
            <a:pathLst>
              <a:path w="781050" h="476250">
                <a:moveTo>
                  <a:pt x="13499" y="346558"/>
                </a:moveTo>
                <a:lnTo>
                  <a:pt x="0" y="346558"/>
                </a:lnTo>
                <a:lnTo>
                  <a:pt x="0" y="124205"/>
                </a:lnTo>
                <a:lnTo>
                  <a:pt x="16867" y="124205"/>
                </a:lnTo>
                <a:lnTo>
                  <a:pt x="27986" y="141026"/>
                </a:lnTo>
                <a:lnTo>
                  <a:pt x="14112" y="141026"/>
                </a:lnTo>
                <a:lnTo>
                  <a:pt x="13499" y="346558"/>
                </a:lnTo>
                <a:close/>
              </a:path>
              <a:path w="781050" h="476250">
                <a:moveTo>
                  <a:pt x="333033" y="346557"/>
                </a:moveTo>
                <a:lnTo>
                  <a:pt x="184233" y="346557"/>
                </a:lnTo>
                <a:lnTo>
                  <a:pt x="184233" y="124205"/>
                </a:lnTo>
                <a:lnTo>
                  <a:pt x="331508" y="124205"/>
                </a:lnTo>
                <a:lnTo>
                  <a:pt x="331508" y="136040"/>
                </a:lnTo>
                <a:lnTo>
                  <a:pt x="197730" y="136040"/>
                </a:lnTo>
                <a:lnTo>
                  <a:pt x="197730" y="225097"/>
                </a:lnTo>
                <a:lnTo>
                  <a:pt x="323532" y="225097"/>
                </a:lnTo>
                <a:lnTo>
                  <a:pt x="323532" y="236937"/>
                </a:lnTo>
                <a:lnTo>
                  <a:pt x="197730" y="236937"/>
                </a:lnTo>
                <a:lnTo>
                  <a:pt x="197730" y="334716"/>
                </a:lnTo>
                <a:lnTo>
                  <a:pt x="333033" y="334716"/>
                </a:lnTo>
                <a:lnTo>
                  <a:pt x="333033" y="346557"/>
                </a:lnTo>
                <a:close/>
              </a:path>
              <a:path w="781050" h="476250">
                <a:moveTo>
                  <a:pt x="249559" y="476220"/>
                </a:moveTo>
                <a:lnTo>
                  <a:pt x="153403" y="346557"/>
                </a:lnTo>
                <a:lnTo>
                  <a:pt x="14112" y="141026"/>
                </a:lnTo>
                <a:lnTo>
                  <a:pt x="27986" y="141026"/>
                </a:lnTo>
                <a:lnTo>
                  <a:pt x="249559" y="476220"/>
                </a:lnTo>
                <a:close/>
              </a:path>
              <a:path w="781050" h="476250">
                <a:moveTo>
                  <a:pt x="445593" y="221982"/>
                </a:moveTo>
                <a:lnTo>
                  <a:pt x="429690" y="221982"/>
                </a:lnTo>
                <a:lnTo>
                  <a:pt x="500560" y="124205"/>
                </a:lnTo>
                <a:lnTo>
                  <a:pt x="596958" y="0"/>
                </a:lnTo>
                <a:lnTo>
                  <a:pt x="445593" y="221982"/>
                </a:lnTo>
                <a:close/>
              </a:path>
              <a:path w="781050" h="476250">
                <a:moveTo>
                  <a:pt x="355131" y="346557"/>
                </a:moveTo>
                <a:lnTo>
                  <a:pt x="339179" y="346557"/>
                </a:lnTo>
                <a:lnTo>
                  <a:pt x="421394" y="232266"/>
                </a:lnTo>
                <a:lnTo>
                  <a:pt x="344699" y="124205"/>
                </a:lnTo>
                <a:lnTo>
                  <a:pt x="360346" y="124205"/>
                </a:lnTo>
                <a:lnTo>
                  <a:pt x="429690" y="221982"/>
                </a:lnTo>
                <a:lnTo>
                  <a:pt x="445593" y="221982"/>
                </a:lnTo>
                <a:lnTo>
                  <a:pt x="438581" y="232266"/>
                </a:lnTo>
                <a:lnTo>
                  <a:pt x="445914" y="242534"/>
                </a:lnTo>
                <a:lnTo>
                  <a:pt x="429690" y="242534"/>
                </a:lnTo>
                <a:lnTo>
                  <a:pt x="355131" y="346557"/>
                </a:lnTo>
                <a:close/>
              </a:path>
              <a:path w="781050" h="476250">
                <a:moveTo>
                  <a:pt x="616540" y="346552"/>
                </a:moveTo>
                <a:lnTo>
                  <a:pt x="603043" y="346552"/>
                </a:lnTo>
                <a:lnTo>
                  <a:pt x="603043" y="136040"/>
                </a:lnTo>
                <a:lnTo>
                  <a:pt x="526028" y="136035"/>
                </a:lnTo>
                <a:lnTo>
                  <a:pt x="526028" y="124205"/>
                </a:lnTo>
                <a:lnTo>
                  <a:pt x="693860" y="124205"/>
                </a:lnTo>
                <a:lnTo>
                  <a:pt x="693860" y="136040"/>
                </a:lnTo>
                <a:lnTo>
                  <a:pt x="616540" y="136040"/>
                </a:lnTo>
                <a:lnTo>
                  <a:pt x="616540" y="346552"/>
                </a:lnTo>
                <a:close/>
              </a:path>
              <a:path w="781050" h="476250">
                <a:moveTo>
                  <a:pt x="526028" y="136040"/>
                </a:moveTo>
                <a:close/>
              </a:path>
              <a:path w="781050" h="476250">
                <a:moveTo>
                  <a:pt x="520202" y="346557"/>
                </a:moveTo>
                <a:lnTo>
                  <a:pt x="503926" y="346552"/>
                </a:lnTo>
                <a:lnTo>
                  <a:pt x="429690" y="242534"/>
                </a:lnTo>
                <a:lnTo>
                  <a:pt x="445914" y="242534"/>
                </a:lnTo>
                <a:lnTo>
                  <a:pt x="520202" y="346557"/>
                </a:lnTo>
                <a:close/>
              </a:path>
              <a:path w="781050" h="476250">
                <a:moveTo>
                  <a:pt x="695278" y="331156"/>
                </a:moveTo>
                <a:lnTo>
                  <a:pt x="689742" y="331156"/>
                </a:lnTo>
                <a:lnTo>
                  <a:pt x="687668" y="328982"/>
                </a:lnTo>
                <a:lnTo>
                  <a:pt x="687668" y="323401"/>
                </a:lnTo>
                <a:lnTo>
                  <a:pt x="689742" y="321242"/>
                </a:lnTo>
                <a:lnTo>
                  <a:pt x="695278" y="321242"/>
                </a:lnTo>
                <a:lnTo>
                  <a:pt x="697322" y="323401"/>
                </a:lnTo>
                <a:lnTo>
                  <a:pt x="697322" y="328982"/>
                </a:lnTo>
                <a:lnTo>
                  <a:pt x="695278" y="331156"/>
                </a:lnTo>
                <a:close/>
              </a:path>
              <a:path w="781050" h="476250">
                <a:moveTo>
                  <a:pt x="734853" y="324727"/>
                </a:moveTo>
                <a:lnTo>
                  <a:pt x="724834" y="324727"/>
                </a:lnTo>
                <a:lnTo>
                  <a:pt x="727487" y="321874"/>
                </a:lnTo>
                <a:lnTo>
                  <a:pt x="727487" y="282621"/>
                </a:lnTo>
                <a:lnTo>
                  <a:pt x="734853" y="282621"/>
                </a:lnTo>
                <a:lnTo>
                  <a:pt x="734853" y="324727"/>
                </a:lnTo>
                <a:close/>
              </a:path>
              <a:path w="781050" h="476250">
                <a:moveTo>
                  <a:pt x="729332" y="331742"/>
                </a:moveTo>
                <a:lnTo>
                  <a:pt x="711642" y="331742"/>
                </a:lnTo>
                <a:lnTo>
                  <a:pt x="705755" y="326361"/>
                </a:lnTo>
                <a:lnTo>
                  <a:pt x="705755" y="318113"/>
                </a:lnTo>
                <a:lnTo>
                  <a:pt x="712984" y="318113"/>
                </a:lnTo>
                <a:lnTo>
                  <a:pt x="713075" y="322075"/>
                </a:lnTo>
                <a:lnTo>
                  <a:pt x="715942" y="324727"/>
                </a:lnTo>
                <a:lnTo>
                  <a:pt x="734853" y="324727"/>
                </a:lnTo>
                <a:lnTo>
                  <a:pt x="734853" y="326191"/>
                </a:lnTo>
                <a:lnTo>
                  <a:pt x="729332" y="331742"/>
                </a:lnTo>
                <a:close/>
              </a:path>
              <a:path w="781050" h="476250">
                <a:moveTo>
                  <a:pt x="780818" y="325128"/>
                </a:moveTo>
                <a:lnTo>
                  <a:pt x="769030" y="325128"/>
                </a:lnTo>
                <a:lnTo>
                  <a:pt x="773361" y="322044"/>
                </a:lnTo>
                <a:lnTo>
                  <a:pt x="773361" y="314135"/>
                </a:lnTo>
                <a:lnTo>
                  <a:pt x="770600" y="311930"/>
                </a:lnTo>
                <a:lnTo>
                  <a:pt x="749661" y="306919"/>
                </a:lnTo>
                <a:lnTo>
                  <a:pt x="745757" y="302726"/>
                </a:lnTo>
                <a:lnTo>
                  <a:pt x="745757" y="287139"/>
                </a:lnTo>
                <a:lnTo>
                  <a:pt x="752650" y="281465"/>
                </a:lnTo>
                <a:lnTo>
                  <a:pt x="772613" y="281465"/>
                </a:lnTo>
                <a:lnTo>
                  <a:pt x="779629" y="287139"/>
                </a:lnTo>
                <a:lnTo>
                  <a:pt x="779676" y="288033"/>
                </a:lnTo>
                <a:lnTo>
                  <a:pt x="757073" y="288033"/>
                </a:lnTo>
                <a:lnTo>
                  <a:pt x="753305" y="290793"/>
                </a:lnTo>
                <a:lnTo>
                  <a:pt x="753199" y="298609"/>
                </a:lnTo>
                <a:lnTo>
                  <a:pt x="755701" y="300567"/>
                </a:lnTo>
                <a:lnTo>
                  <a:pt x="761877" y="302032"/>
                </a:lnTo>
                <a:lnTo>
                  <a:pt x="767093" y="303327"/>
                </a:lnTo>
                <a:lnTo>
                  <a:pt x="776807" y="305624"/>
                </a:lnTo>
                <a:lnTo>
                  <a:pt x="780818" y="309617"/>
                </a:lnTo>
                <a:lnTo>
                  <a:pt x="780818" y="325128"/>
                </a:lnTo>
                <a:close/>
              </a:path>
              <a:path w="781050" h="476250">
                <a:moveTo>
                  <a:pt x="780056" y="295217"/>
                </a:moveTo>
                <a:lnTo>
                  <a:pt x="772903" y="295217"/>
                </a:lnTo>
                <a:lnTo>
                  <a:pt x="772217" y="290793"/>
                </a:lnTo>
                <a:lnTo>
                  <a:pt x="768404" y="288033"/>
                </a:lnTo>
                <a:lnTo>
                  <a:pt x="779676" y="288033"/>
                </a:lnTo>
                <a:lnTo>
                  <a:pt x="780056" y="295217"/>
                </a:lnTo>
                <a:close/>
              </a:path>
              <a:path w="781050" h="476250">
                <a:moveTo>
                  <a:pt x="773788" y="331742"/>
                </a:moveTo>
                <a:lnTo>
                  <a:pt x="752056" y="331742"/>
                </a:lnTo>
                <a:lnTo>
                  <a:pt x="744995" y="326268"/>
                </a:lnTo>
                <a:lnTo>
                  <a:pt x="744476" y="317681"/>
                </a:lnTo>
                <a:lnTo>
                  <a:pt x="751766" y="317681"/>
                </a:lnTo>
                <a:lnTo>
                  <a:pt x="752376" y="322244"/>
                </a:lnTo>
                <a:lnTo>
                  <a:pt x="756783" y="325128"/>
                </a:lnTo>
                <a:lnTo>
                  <a:pt x="780818" y="325128"/>
                </a:lnTo>
                <a:lnTo>
                  <a:pt x="780818" y="325991"/>
                </a:lnTo>
                <a:lnTo>
                  <a:pt x="773788" y="33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05588" y="763372"/>
            <a:ext cx="3004820" cy="165988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635" algn="ctr">
              <a:lnSpc>
                <a:spcPts val="4270"/>
              </a:lnSpc>
              <a:spcBef>
                <a:spcPts val="259"/>
              </a:spcBef>
            </a:pPr>
            <a:r>
              <a:rPr sz="3600" spc="-275" dirty="0">
                <a:solidFill>
                  <a:srgbClr val="984807"/>
                </a:solidFill>
                <a:latin typeface="Arial Black"/>
                <a:cs typeface="Arial Black"/>
              </a:rPr>
              <a:t>Technologies </a:t>
            </a:r>
            <a:r>
              <a:rPr sz="3600" spc="-100" dirty="0">
                <a:solidFill>
                  <a:srgbClr val="984807"/>
                </a:solidFill>
                <a:latin typeface="Arial Black"/>
                <a:cs typeface="Arial Black"/>
              </a:rPr>
              <a:t>that</a:t>
            </a:r>
            <a:r>
              <a:rPr sz="3600" spc="-27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984807"/>
                </a:solidFill>
                <a:latin typeface="Arial Black"/>
                <a:cs typeface="Arial Black"/>
              </a:rPr>
              <a:t>we</a:t>
            </a:r>
            <a:r>
              <a:rPr sz="3600" spc="-27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3600" spc="-160" dirty="0">
                <a:solidFill>
                  <a:srgbClr val="984807"/>
                </a:solidFill>
                <a:latin typeface="Arial Black"/>
                <a:cs typeface="Arial Black"/>
              </a:rPr>
              <a:t>have </a:t>
            </a:r>
            <a:r>
              <a:rPr sz="3600" spc="-20" dirty="0">
                <a:solidFill>
                  <a:srgbClr val="984807"/>
                </a:solidFill>
                <a:latin typeface="Arial Black"/>
                <a:cs typeface="Arial Black"/>
              </a:rPr>
              <a:t>used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166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449" y="817430"/>
            <a:ext cx="7865109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solidFill>
                  <a:srgbClr val="1F497D"/>
                </a:solidFill>
                <a:latin typeface="Arial Black"/>
                <a:cs typeface="Arial Black"/>
              </a:rPr>
              <a:t>Project</a:t>
            </a:r>
            <a:r>
              <a:rPr sz="2000" spc="-125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 Black"/>
                <a:cs typeface="Arial Black"/>
              </a:rPr>
              <a:t>Details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000">
              <a:latin typeface="Arial Black"/>
              <a:cs typeface="Arial Black"/>
            </a:endParaRPr>
          </a:p>
          <a:p>
            <a:pPr marL="12700" marR="5080" algn="ctr">
              <a:lnSpc>
                <a:spcPct val="105500"/>
              </a:lnSpc>
            </a:pPr>
            <a:r>
              <a:rPr sz="1600" spc="75" dirty="0">
                <a:latin typeface="Tahoma"/>
                <a:cs typeface="Tahoma"/>
              </a:rPr>
              <a:t>Our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project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features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an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0" dirty="0">
                <a:latin typeface="Arial Black"/>
                <a:cs typeface="Arial Black"/>
              </a:rPr>
              <a:t>e-</a:t>
            </a:r>
            <a:r>
              <a:rPr sz="1600" spc="-130" dirty="0">
                <a:latin typeface="Arial Black"/>
                <a:cs typeface="Arial Black"/>
              </a:rPr>
              <a:t>commerce</a:t>
            </a:r>
            <a:r>
              <a:rPr sz="1600" spc="-5" dirty="0">
                <a:latin typeface="Arial Black"/>
                <a:cs typeface="Arial Black"/>
              </a:rPr>
              <a:t> </a:t>
            </a:r>
            <a:r>
              <a:rPr sz="1600" dirty="0">
                <a:latin typeface="Tahoma"/>
                <a:cs typeface="Tahoma"/>
              </a:rPr>
              <a:t>website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offering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variety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innovative </a:t>
            </a:r>
            <a:r>
              <a:rPr sz="1600" spc="50" dirty="0">
                <a:latin typeface="Tahoma"/>
                <a:cs typeface="Tahoma"/>
              </a:rPr>
              <a:t>products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purchase.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Built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using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10" dirty="0">
                <a:latin typeface="Arial Black"/>
                <a:cs typeface="Arial Black"/>
              </a:rPr>
              <a:t>NextJS</a:t>
            </a:r>
            <a:r>
              <a:rPr sz="1600" spc="-40" dirty="0">
                <a:latin typeface="Arial Black"/>
                <a:cs typeface="Arial Black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55" dirty="0">
                <a:latin typeface="Arial Black"/>
                <a:cs typeface="Arial Black"/>
              </a:rPr>
              <a:t>TailwindCSS</a:t>
            </a:r>
            <a:r>
              <a:rPr sz="1600" spc="-155" dirty="0">
                <a:latin typeface="Tahoma"/>
                <a:cs typeface="Tahoma"/>
              </a:rPr>
              <a:t>,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key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highlight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our </a:t>
            </a:r>
            <a:r>
              <a:rPr sz="1600" spc="-140" dirty="0">
                <a:latin typeface="Arial Black"/>
                <a:cs typeface="Arial Black"/>
              </a:rPr>
              <a:t>RFID-</a:t>
            </a:r>
            <a:r>
              <a:rPr sz="1600" spc="-95" dirty="0">
                <a:latin typeface="Arial Black"/>
                <a:cs typeface="Arial Black"/>
              </a:rPr>
              <a:t>controlled</a:t>
            </a:r>
            <a:r>
              <a:rPr sz="1600" spc="-35" dirty="0">
                <a:latin typeface="Arial Black"/>
                <a:cs typeface="Arial Black"/>
              </a:rPr>
              <a:t> </a:t>
            </a:r>
            <a:r>
              <a:rPr sz="1600" spc="60" dirty="0">
                <a:latin typeface="Tahoma"/>
                <a:cs typeface="Tahoma"/>
              </a:rPr>
              <a:t>cupboard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powered</a:t>
            </a:r>
            <a:r>
              <a:rPr sz="1600" dirty="0">
                <a:latin typeface="Tahoma"/>
                <a:cs typeface="Tahoma"/>
              </a:rPr>
              <a:t> by </a:t>
            </a:r>
            <a:r>
              <a:rPr sz="1600" spc="-75" dirty="0">
                <a:latin typeface="Arial Black"/>
                <a:cs typeface="Arial Black"/>
              </a:rPr>
              <a:t>Arduino</a:t>
            </a:r>
            <a:r>
              <a:rPr sz="1600" spc="-75" dirty="0">
                <a:latin typeface="Tahoma"/>
                <a:cs typeface="Tahoma"/>
              </a:rPr>
              <a:t>,</a:t>
            </a:r>
            <a:r>
              <a:rPr sz="1600" dirty="0">
                <a:latin typeface="Tahoma"/>
                <a:cs typeface="Tahoma"/>
              </a:rPr>
              <a:t> providing secure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automated </a:t>
            </a:r>
            <a:r>
              <a:rPr sz="1600" dirty="0">
                <a:latin typeface="Tahoma"/>
                <a:cs typeface="Tahoma"/>
              </a:rPr>
              <a:t>storage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solutions.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This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system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includes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an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40" dirty="0">
                <a:latin typeface="Arial Black"/>
                <a:cs typeface="Arial Black"/>
              </a:rPr>
              <a:t>RFID-</a:t>
            </a:r>
            <a:r>
              <a:rPr sz="1600" spc="-204" dirty="0">
                <a:latin typeface="Arial Black"/>
                <a:cs typeface="Arial Black"/>
              </a:rPr>
              <a:t>RC522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dirty="0">
                <a:latin typeface="Tahoma"/>
                <a:cs typeface="Tahoma"/>
              </a:rPr>
              <a:t>module,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LEDs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visual </a:t>
            </a:r>
            <a:r>
              <a:rPr sz="1600" dirty="0">
                <a:latin typeface="Tahoma"/>
                <a:cs typeface="Tahoma"/>
              </a:rPr>
              <a:t>feedback,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5" dirty="0">
                <a:latin typeface="Arial Black"/>
                <a:cs typeface="Arial Black"/>
              </a:rPr>
              <a:t>piezo</a:t>
            </a:r>
            <a:r>
              <a:rPr sz="1600" spc="-100" dirty="0">
                <a:latin typeface="Arial Black"/>
                <a:cs typeface="Arial Black"/>
              </a:rPr>
              <a:t> </a:t>
            </a:r>
            <a:r>
              <a:rPr sz="1600" spc="-90" dirty="0">
                <a:latin typeface="Arial Black"/>
                <a:cs typeface="Arial Black"/>
              </a:rPr>
              <a:t>buzzer</a:t>
            </a:r>
            <a:r>
              <a:rPr sz="1600" spc="-100" dirty="0">
                <a:latin typeface="Arial Black"/>
                <a:cs typeface="Arial Black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audible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alerts,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pushbutton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manual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reset,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-100" dirty="0">
                <a:latin typeface="Arial Black"/>
                <a:cs typeface="Arial Black"/>
              </a:rPr>
              <a:t>solenoid</a:t>
            </a:r>
            <a:r>
              <a:rPr sz="1600" spc="-15" dirty="0">
                <a:latin typeface="Arial Black"/>
                <a:cs typeface="Arial Black"/>
              </a:rPr>
              <a:t> </a:t>
            </a:r>
            <a:r>
              <a:rPr sz="1600" dirty="0">
                <a:latin typeface="Tahoma"/>
                <a:cs typeface="Tahoma"/>
              </a:rPr>
              <a:t>controlled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via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relay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module,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adapter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power.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Additionally,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we </a:t>
            </a:r>
            <a:r>
              <a:rPr sz="1600" dirty="0">
                <a:latin typeface="Tahoma"/>
                <a:cs typeface="Tahoma"/>
              </a:rPr>
              <a:t>offer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blockchain</a:t>
            </a:r>
            <a:r>
              <a:rPr sz="1600" spc="-35" dirty="0">
                <a:latin typeface="Arial Black"/>
                <a:cs typeface="Arial Black"/>
              </a:rPr>
              <a:t> </a:t>
            </a:r>
            <a:r>
              <a:rPr sz="1600" spc="-105" dirty="0">
                <a:latin typeface="Arial Black"/>
                <a:cs typeface="Arial Black"/>
              </a:rPr>
              <a:t>wallet</a:t>
            </a:r>
            <a:r>
              <a:rPr sz="1600" spc="-35" dirty="0">
                <a:latin typeface="Arial Black"/>
                <a:cs typeface="Arial Black"/>
              </a:rPr>
              <a:t> </a:t>
            </a:r>
            <a:r>
              <a:rPr sz="1600" spc="50" dirty="0">
                <a:latin typeface="Tahoma"/>
                <a:cs typeface="Tahoma"/>
              </a:rPr>
              <a:t>for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users</a:t>
            </a:r>
            <a:r>
              <a:rPr sz="1600" dirty="0">
                <a:latin typeface="Tahoma"/>
                <a:cs typeface="Tahoma"/>
              </a:rPr>
              <a:t> 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securely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store their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files, </a:t>
            </a:r>
            <a:r>
              <a:rPr sz="1600" spc="40" dirty="0">
                <a:latin typeface="Tahoma"/>
                <a:cs typeface="Tahoma"/>
              </a:rPr>
              <a:t>combining </a:t>
            </a:r>
            <a:r>
              <a:rPr sz="1600" spc="10" dirty="0">
                <a:latin typeface="Tahoma"/>
                <a:cs typeface="Tahoma"/>
              </a:rPr>
              <a:t>convenience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with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cutting-</a:t>
            </a:r>
            <a:r>
              <a:rPr sz="1600" spc="10" dirty="0">
                <a:latin typeface="Tahoma"/>
                <a:cs typeface="Tahoma"/>
              </a:rPr>
              <a:t>edge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technology.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75" dirty="0">
                <a:latin typeface="Tahoma"/>
                <a:cs typeface="Tahoma"/>
              </a:rPr>
              <a:t>Our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integrated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approach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ensures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sz="1600" spc="45" dirty="0">
                <a:latin typeface="Tahoma"/>
                <a:cs typeface="Tahoma"/>
              </a:rPr>
              <a:t>seamless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and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secure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user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experience.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16649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4750" y="644952"/>
            <a:ext cx="1800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1F497D"/>
                </a:solidFill>
                <a:latin typeface="Arial Black"/>
                <a:cs typeface="Arial Black"/>
              </a:rPr>
              <a:t>Wiring</a:t>
            </a:r>
            <a:r>
              <a:rPr sz="2000" spc="-135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2000" spc="-95" dirty="0">
                <a:solidFill>
                  <a:srgbClr val="1F497D"/>
                </a:solidFill>
                <a:latin typeface="Arial Black"/>
                <a:cs typeface="Arial Black"/>
              </a:rPr>
              <a:t>Details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314" y="1143357"/>
            <a:ext cx="4057650" cy="22542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000" spc="-40" dirty="0">
                <a:solidFill>
                  <a:srgbClr val="984807"/>
                </a:solidFill>
                <a:latin typeface="Arial Black"/>
                <a:cs typeface="Arial Black"/>
              </a:rPr>
              <a:t>Arduino</a:t>
            </a:r>
            <a:r>
              <a:rPr sz="1000" spc="-35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984807"/>
                </a:solidFill>
                <a:latin typeface="Arial Black"/>
                <a:cs typeface="Arial Black"/>
              </a:rPr>
              <a:t>UNO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85" dirty="0">
                <a:latin typeface="Arial Black"/>
                <a:cs typeface="Arial Black"/>
              </a:rPr>
              <a:t>D13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5" dirty="0">
                <a:latin typeface="Arial Black"/>
                <a:cs typeface="Arial Black"/>
              </a:rPr>
              <a:t>anode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green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LED</a:t>
            </a:r>
            <a:endParaRPr sz="1000">
              <a:latin typeface="Arial Black"/>
              <a:cs typeface="Arial Black"/>
            </a:endParaRPr>
          </a:p>
          <a:p>
            <a:pPr marL="48895" marR="41275" algn="ctr">
              <a:lnSpc>
                <a:spcPct val="112500"/>
              </a:lnSpc>
            </a:pPr>
            <a:r>
              <a:rPr sz="1000" spc="-70" dirty="0">
                <a:latin typeface="Arial Black"/>
                <a:cs typeface="Arial Black"/>
              </a:rPr>
              <a:t>GND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cathodes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green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5" dirty="0">
                <a:latin typeface="Arial Black"/>
                <a:cs typeface="Arial Black"/>
              </a:rPr>
              <a:t>red </a:t>
            </a:r>
            <a:r>
              <a:rPr sz="1000" spc="-10" dirty="0">
                <a:latin typeface="Arial Black"/>
                <a:cs typeface="Arial Black"/>
              </a:rPr>
              <a:t>LEDs, </a:t>
            </a:r>
            <a:r>
              <a:rPr sz="1000" spc="-40" dirty="0">
                <a:latin typeface="Arial Black"/>
                <a:cs typeface="Arial Black"/>
              </a:rPr>
              <a:t>pushbutton, </a:t>
            </a:r>
            <a:r>
              <a:rPr sz="1000" spc="-60" dirty="0">
                <a:latin typeface="Arial Black"/>
                <a:cs typeface="Arial Black"/>
              </a:rPr>
              <a:t>piezo</a:t>
            </a:r>
            <a:r>
              <a:rPr sz="1000" spc="-35" dirty="0">
                <a:latin typeface="Arial Black"/>
                <a:cs typeface="Arial Black"/>
              </a:rPr>
              <a:t> </a:t>
            </a:r>
            <a:r>
              <a:rPr sz="1000" spc="-55" dirty="0">
                <a:latin typeface="Arial Black"/>
                <a:cs typeface="Arial Black"/>
              </a:rPr>
              <a:t>buzzer,</a:t>
            </a:r>
            <a:r>
              <a:rPr sz="1000" spc="-35" dirty="0">
                <a:latin typeface="Arial Black"/>
                <a:cs typeface="Arial Black"/>
              </a:rPr>
              <a:t> </a:t>
            </a:r>
            <a:r>
              <a:rPr sz="1000" spc="-80" dirty="0">
                <a:latin typeface="Arial Black"/>
                <a:cs typeface="Arial Black"/>
              </a:rPr>
              <a:t>RFID-</a:t>
            </a:r>
            <a:r>
              <a:rPr sz="1000" spc="-120" dirty="0">
                <a:latin typeface="Arial Black"/>
                <a:cs typeface="Arial Black"/>
              </a:rPr>
              <a:t>RC522</a:t>
            </a:r>
            <a:r>
              <a:rPr sz="1000" spc="-120" dirty="0">
                <a:latin typeface="Verdana"/>
                <a:cs typeface="Verdana"/>
              </a:rPr>
              <a:t>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70" dirty="0">
                <a:latin typeface="Arial Black"/>
                <a:cs typeface="Arial Black"/>
              </a:rPr>
              <a:t>GND</a:t>
            </a:r>
            <a:r>
              <a:rPr sz="1000" spc="-3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relay module</a:t>
            </a:r>
            <a:endParaRPr sz="1000">
              <a:latin typeface="Arial Black"/>
              <a:cs typeface="Arial Black"/>
            </a:endParaRPr>
          </a:p>
          <a:p>
            <a:pPr marL="448945" marR="441325" algn="ctr">
              <a:lnSpc>
                <a:spcPct val="112500"/>
              </a:lnSpc>
            </a:pPr>
            <a:r>
              <a:rPr sz="1000" spc="-90" dirty="0">
                <a:latin typeface="Arial Black"/>
                <a:cs typeface="Arial Black"/>
              </a:rPr>
              <a:t>Reset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one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terminal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 Black"/>
                <a:cs typeface="Arial Black"/>
              </a:rPr>
              <a:t>pushbutton </a:t>
            </a:r>
            <a:r>
              <a:rPr sz="1000" spc="-85" dirty="0">
                <a:latin typeface="Arial Black"/>
                <a:cs typeface="Arial Black"/>
              </a:rPr>
              <a:t>D12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one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terminal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piezo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buzzer </a:t>
            </a:r>
            <a:r>
              <a:rPr sz="1000" spc="-85" dirty="0">
                <a:latin typeface="Arial Black"/>
                <a:cs typeface="Arial Black"/>
              </a:rPr>
              <a:t>D11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5" dirty="0">
                <a:latin typeface="Arial Black"/>
                <a:cs typeface="Arial Black"/>
              </a:rPr>
              <a:t>anode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5" dirty="0">
                <a:latin typeface="Arial Black"/>
                <a:cs typeface="Arial Black"/>
              </a:rPr>
              <a:t>red </a:t>
            </a:r>
            <a:r>
              <a:rPr sz="1000" spc="-25" dirty="0">
                <a:latin typeface="Arial Black"/>
                <a:cs typeface="Arial Black"/>
              </a:rPr>
              <a:t>LED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65" dirty="0">
                <a:latin typeface="Arial Black"/>
                <a:cs typeface="Arial Black"/>
              </a:rPr>
              <a:t>Vin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positive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terminal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14" dirty="0">
                <a:latin typeface="Arial Black"/>
                <a:cs typeface="Arial Black"/>
              </a:rPr>
              <a:t>12V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battery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100" dirty="0">
                <a:latin typeface="Arial Black"/>
                <a:cs typeface="Arial Black"/>
              </a:rPr>
              <a:t>3.3V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0" dirty="0">
                <a:latin typeface="Arial Black"/>
                <a:cs typeface="Arial Black"/>
              </a:rPr>
              <a:t>3.3V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80" dirty="0">
                <a:latin typeface="Arial Black"/>
                <a:cs typeface="Arial Black"/>
              </a:rPr>
              <a:t>RFID-</a:t>
            </a:r>
            <a:r>
              <a:rPr sz="1000" spc="-20" dirty="0">
                <a:latin typeface="Arial Black"/>
                <a:cs typeface="Arial Black"/>
              </a:rPr>
              <a:t>RC522</a:t>
            </a:r>
            <a:endParaRPr sz="1000">
              <a:latin typeface="Arial Black"/>
              <a:cs typeface="Arial Black"/>
            </a:endParaRPr>
          </a:p>
          <a:p>
            <a:pPr marL="12700" marR="5080" algn="ctr">
              <a:lnSpc>
                <a:spcPct val="112500"/>
              </a:lnSpc>
            </a:pPr>
            <a:r>
              <a:rPr sz="1000" spc="-70" dirty="0">
                <a:latin typeface="Arial Black"/>
                <a:cs typeface="Arial Black"/>
              </a:rPr>
              <a:t>D9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to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70" dirty="0">
                <a:latin typeface="Arial Black"/>
                <a:cs typeface="Arial Black"/>
              </a:rPr>
              <a:t>D5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IRQ,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MISO,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MOSI,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145" dirty="0">
                <a:latin typeface="Arial Black"/>
                <a:cs typeface="Arial Black"/>
              </a:rPr>
              <a:t>SCK,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10" dirty="0">
                <a:latin typeface="Arial Black"/>
                <a:cs typeface="Arial Black"/>
              </a:rPr>
              <a:t>SDA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30" dirty="0">
                <a:latin typeface="Arial Black"/>
                <a:cs typeface="Arial Black"/>
              </a:rPr>
              <a:t>RFID- </a:t>
            </a:r>
            <a:r>
              <a:rPr sz="1000" spc="-114" dirty="0">
                <a:latin typeface="Arial Black"/>
                <a:cs typeface="Arial Black"/>
              </a:rPr>
              <a:t>RC522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Verdana"/>
                <a:cs typeface="Verdana"/>
              </a:rPr>
              <a:t>respectively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85" dirty="0">
                <a:latin typeface="Arial Black"/>
                <a:cs typeface="Arial Black"/>
              </a:rPr>
              <a:t>D10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45" dirty="0">
                <a:latin typeface="Arial Black"/>
                <a:cs typeface="Arial Black"/>
              </a:rPr>
              <a:t>IN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30" dirty="0">
                <a:latin typeface="Verdana"/>
                <a:cs typeface="Verdana"/>
              </a:rPr>
              <a:t>pin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 Black"/>
                <a:cs typeface="Arial Black"/>
              </a:rPr>
              <a:t>relay </a:t>
            </a:r>
            <a:r>
              <a:rPr sz="1000" spc="-10" dirty="0">
                <a:latin typeface="Arial Black"/>
                <a:cs typeface="Arial Black"/>
              </a:rPr>
              <a:t>module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22" y="3565595"/>
            <a:ext cx="2492375" cy="12255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000" spc="-80" dirty="0">
                <a:solidFill>
                  <a:srgbClr val="984807"/>
                </a:solidFill>
                <a:latin typeface="Arial Black"/>
                <a:cs typeface="Arial Black"/>
              </a:rPr>
              <a:t>RFID-</a:t>
            </a: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RC522</a:t>
            </a:r>
            <a:endParaRPr sz="1000">
              <a:latin typeface="Arial Black"/>
              <a:cs typeface="Arial Black"/>
            </a:endParaRPr>
          </a:p>
          <a:p>
            <a:pPr marL="12700" marR="5080" indent="-635" algn="ctr">
              <a:lnSpc>
                <a:spcPct val="112500"/>
              </a:lnSpc>
            </a:pPr>
            <a:r>
              <a:rPr sz="1000" spc="-100" dirty="0">
                <a:latin typeface="Arial Black"/>
                <a:cs typeface="Arial Black"/>
              </a:rPr>
              <a:t>SDA,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145" dirty="0">
                <a:latin typeface="Arial Black"/>
                <a:cs typeface="Arial Black"/>
              </a:rPr>
              <a:t>SCK,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MOSI,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MISO,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80" dirty="0">
                <a:latin typeface="Arial Black"/>
                <a:cs typeface="Arial Black"/>
              </a:rPr>
              <a:t>IRQ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spc="-40" dirty="0">
                <a:latin typeface="Verdana"/>
                <a:cs typeface="Verdana"/>
              </a:rPr>
              <a:t>corresponding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pins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on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UNO </a:t>
            </a:r>
            <a:r>
              <a:rPr sz="1000" spc="-70" dirty="0">
                <a:latin typeface="Arial Black"/>
                <a:cs typeface="Arial Black"/>
              </a:rPr>
              <a:t>GND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GND </a:t>
            </a:r>
            <a:r>
              <a:rPr sz="1000" spc="-160" dirty="0">
                <a:latin typeface="Arial Black"/>
                <a:cs typeface="Arial Black"/>
              </a:rPr>
              <a:t>RST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90" dirty="0">
                <a:latin typeface="Arial Black"/>
                <a:cs typeface="Arial Black"/>
              </a:rPr>
              <a:t>Reset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via </a:t>
            </a:r>
            <a:r>
              <a:rPr sz="1000" spc="-10" dirty="0">
                <a:latin typeface="Arial Black"/>
                <a:cs typeface="Arial Black"/>
              </a:rPr>
              <a:t>pushbutton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100" dirty="0">
                <a:latin typeface="Arial Black"/>
                <a:cs typeface="Arial Black"/>
              </a:rPr>
              <a:t>3.3V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 Black"/>
                <a:cs typeface="Arial Black"/>
              </a:rPr>
              <a:t>3.3V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9162" y="3664020"/>
            <a:ext cx="2511425" cy="10541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000" spc="-100" dirty="0">
                <a:solidFill>
                  <a:srgbClr val="984807"/>
                </a:solidFill>
                <a:latin typeface="Arial Black"/>
                <a:cs typeface="Arial Black"/>
              </a:rPr>
              <a:t>LED:</a:t>
            </a:r>
            <a:r>
              <a:rPr sz="1000" spc="-6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984807"/>
                </a:solidFill>
                <a:latin typeface="Arial Black"/>
                <a:cs typeface="Arial Black"/>
              </a:rPr>
              <a:t>Two</a:t>
            </a:r>
            <a:r>
              <a:rPr sz="1000" spc="-55" dirty="0">
                <a:solidFill>
                  <a:srgbClr val="984807"/>
                </a:solidFill>
                <a:latin typeface="Arial Black"/>
                <a:cs typeface="Arial Black"/>
              </a:rPr>
              <a:t> Pin </a:t>
            </a: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(green)</a:t>
            </a:r>
            <a:endParaRPr sz="1000">
              <a:latin typeface="Arial Black"/>
              <a:cs typeface="Arial Black"/>
            </a:endParaRPr>
          </a:p>
          <a:p>
            <a:pPr marL="12700" marR="5080" algn="ctr">
              <a:lnSpc>
                <a:spcPct val="112500"/>
              </a:lnSpc>
            </a:pPr>
            <a:r>
              <a:rPr sz="1000" spc="-60" dirty="0">
                <a:latin typeface="Arial Black"/>
                <a:cs typeface="Arial Black"/>
              </a:rPr>
              <a:t>Anode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D13 </a:t>
            </a:r>
            <a:r>
              <a:rPr sz="1000" spc="-65" dirty="0">
                <a:latin typeface="Arial Black"/>
                <a:cs typeface="Arial Black"/>
              </a:rPr>
              <a:t>Cathode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GND </a:t>
            </a:r>
            <a:r>
              <a:rPr sz="1000" spc="-100" dirty="0">
                <a:solidFill>
                  <a:srgbClr val="984807"/>
                </a:solidFill>
                <a:latin typeface="Arial Black"/>
                <a:cs typeface="Arial Black"/>
              </a:rPr>
              <a:t>LED:</a:t>
            </a:r>
            <a:r>
              <a:rPr sz="1000" spc="-6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984807"/>
                </a:solidFill>
                <a:latin typeface="Arial Black"/>
                <a:cs typeface="Arial Black"/>
              </a:rPr>
              <a:t>Two</a:t>
            </a:r>
            <a:r>
              <a:rPr sz="1000" spc="-55" dirty="0">
                <a:solidFill>
                  <a:srgbClr val="984807"/>
                </a:solidFill>
                <a:latin typeface="Arial Black"/>
                <a:cs typeface="Arial Black"/>
              </a:rPr>
              <a:t> Pin </a:t>
            </a:r>
            <a:r>
              <a:rPr sz="1000" spc="-20" dirty="0">
                <a:solidFill>
                  <a:srgbClr val="984807"/>
                </a:solidFill>
                <a:latin typeface="Arial Black"/>
                <a:cs typeface="Arial Black"/>
              </a:rPr>
              <a:t>(red)</a:t>
            </a:r>
            <a:endParaRPr sz="1000">
              <a:latin typeface="Arial Black"/>
              <a:cs typeface="Arial Black"/>
            </a:endParaRPr>
          </a:p>
          <a:p>
            <a:pPr marL="12700" marR="5080" algn="ctr">
              <a:lnSpc>
                <a:spcPct val="112500"/>
              </a:lnSpc>
            </a:pPr>
            <a:r>
              <a:rPr sz="1000" spc="-60" dirty="0">
                <a:latin typeface="Arial Black"/>
                <a:cs typeface="Arial Black"/>
              </a:rPr>
              <a:t>Anode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D11 </a:t>
            </a:r>
            <a:r>
              <a:rPr sz="1000" spc="-65" dirty="0">
                <a:latin typeface="Arial Black"/>
                <a:cs typeface="Arial Black"/>
              </a:rPr>
              <a:t>Cathode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GND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5689" y="3664020"/>
            <a:ext cx="2351405" cy="10541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250"/>
              </a:spcBef>
            </a:pPr>
            <a:r>
              <a:rPr sz="1000" spc="-75" dirty="0">
                <a:solidFill>
                  <a:srgbClr val="984807"/>
                </a:solidFill>
                <a:latin typeface="Arial Black"/>
                <a:cs typeface="Arial Black"/>
              </a:rPr>
              <a:t>Piezo</a:t>
            </a:r>
            <a:r>
              <a:rPr sz="1000" spc="-4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Buzzer</a:t>
            </a:r>
            <a:endParaRPr sz="1000">
              <a:latin typeface="Arial Black"/>
              <a:cs typeface="Arial Black"/>
            </a:endParaRPr>
          </a:p>
          <a:p>
            <a:pPr marL="66675" marR="13335" algn="ctr">
              <a:lnSpc>
                <a:spcPct val="112500"/>
              </a:lnSpc>
            </a:pPr>
            <a:r>
              <a:rPr sz="1000" spc="-55" dirty="0">
                <a:latin typeface="Arial Black"/>
                <a:cs typeface="Arial Black"/>
              </a:rPr>
              <a:t>Pin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100" dirty="0">
                <a:latin typeface="Arial Black"/>
                <a:cs typeface="Arial Black"/>
              </a:rPr>
              <a:t>1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D12 </a:t>
            </a:r>
            <a:r>
              <a:rPr sz="1000" spc="-55" dirty="0">
                <a:latin typeface="Arial Black"/>
                <a:cs typeface="Arial Black"/>
              </a:rPr>
              <a:t>Pin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100" dirty="0">
                <a:latin typeface="Arial Black"/>
                <a:cs typeface="Arial Black"/>
              </a:rPr>
              <a:t>2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0" dirty="0">
                <a:latin typeface="Arial Black"/>
                <a:cs typeface="Arial Black"/>
              </a:rPr>
              <a:t>GND </a:t>
            </a: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Pushbutton</a:t>
            </a:r>
            <a:endParaRPr sz="1000">
              <a:latin typeface="Arial Black"/>
              <a:cs typeface="Arial Black"/>
            </a:endParaRPr>
          </a:p>
          <a:p>
            <a:pPr marL="12065" marR="5080" algn="ctr">
              <a:lnSpc>
                <a:spcPct val="112500"/>
              </a:lnSpc>
            </a:pPr>
            <a:r>
              <a:rPr sz="1000" spc="-55" dirty="0">
                <a:latin typeface="Arial Black"/>
                <a:cs typeface="Arial Black"/>
              </a:rPr>
              <a:t>Pin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100" dirty="0">
                <a:latin typeface="Arial Black"/>
                <a:cs typeface="Arial Black"/>
              </a:rPr>
              <a:t>1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65" dirty="0">
                <a:latin typeface="Arial Black"/>
                <a:cs typeface="Arial Black"/>
              </a:rPr>
              <a:t>Reset </a:t>
            </a:r>
            <a:r>
              <a:rPr sz="1000" spc="-55" dirty="0">
                <a:latin typeface="Arial Black"/>
                <a:cs typeface="Arial Black"/>
              </a:rPr>
              <a:t>Pin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100" dirty="0">
                <a:latin typeface="Arial Black"/>
                <a:cs typeface="Arial Black"/>
              </a:rPr>
              <a:t>2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GND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3057" y="1143357"/>
            <a:ext cx="4245610" cy="22542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142875" algn="ctr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Solenoid</a:t>
            </a:r>
            <a:endParaRPr sz="1000">
              <a:latin typeface="Arial Black"/>
              <a:cs typeface="Arial Black"/>
            </a:endParaRPr>
          </a:p>
          <a:p>
            <a:pPr marR="142875" algn="ctr">
              <a:lnSpc>
                <a:spcPct val="100000"/>
              </a:lnSpc>
              <a:spcBef>
                <a:spcPts val="150"/>
              </a:spcBef>
            </a:pPr>
            <a:r>
              <a:rPr sz="1000" spc="-65" dirty="0">
                <a:latin typeface="Arial Black"/>
                <a:cs typeface="Arial Black"/>
              </a:rPr>
              <a:t>Pin1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70" dirty="0">
                <a:latin typeface="Arial Black"/>
                <a:cs typeface="Arial Black"/>
              </a:rPr>
              <a:t>COM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relay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module</a:t>
            </a:r>
            <a:endParaRPr sz="1000">
              <a:latin typeface="Verdana"/>
              <a:cs typeface="Verdana"/>
            </a:endParaRPr>
          </a:p>
          <a:p>
            <a:pPr marR="142875" algn="ctr">
              <a:lnSpc>
                <a:spcPct val="100000"/>
              </a:lnSpc>
              <a:spcBef>
                <a:spcPts val="150"/>
              </a:spcBef>
            </a:pPr>
            <a:r>
              <a:rPr sz="1000" spc="-65" dirty="0">
                <a:latin typeface="Arial Black"/>
                <a:cs typeface="Arial Black"/>
              </a:rPr>
              <a:t>Pin2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 Black"/>
                <a:cs typeface="Arial Black"/>
              </a:rPr>
              <a:t>N.O.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relay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module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000" spc="-100" dirty="0">
                <a:solidFill>
                  <a:srgbClr val="984807"/>
                </a:solidFill>
                <a:latin typeface="Arial Black"/>
                <a:cs typeface="Arial Black"/>
              </a:rPr>
              <a:t>1</a:t>
            </a:r>
            <a:r>
              <a:rPr sz="1000" spc="-6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55" dirty="0">
                <a:solidFill>
                  <a:srgbClr val="984807"/>
                </a:solidFill>
                <a:latin typeface="Arial Black"/>
                <a:cs typeface="Arial Black"/>
              </a:rPr>
              <a:t>Channel </a:t>
            </a:r>
            <a:r>
              <a:rPr sz="1000" spc="-120" dirty="0">
                <a:solidFill>
                  <a:srgbClr val="984807"/>
                </a:solidFill>
                <a:latin typeface="Arial Black"/>
                <a:cs typeface="Arial Black"/>
              </a:rPr>
              <a:t>5V</a:t>
            </a:r>
            <a:r>
              <a:rPr sz="1000" spc="-55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75" dirty="0">
                <a:solidFill>
                  <a:srgbClr val="984807"/>
                </a:solidFill>
                <a:latin typeface="Arial Black"/>
                <a:cs typeface="Arial Black"/>
              </a:rPr>
              <a:t>Relay</a:t>
            </a:r>
            <a:r>
              <a:rPr sz="1000" spc="-55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Module</a:t>
            </a:r>
            <a:endParaRPr sz="1000">
              <a:latin typeface="Arial Black"/>
              <a:cs typeface="Arial Black"/>
            </a:endParaRPr>
          </a:p>
          <a:p>
            <a:pPr marL="319405" marR="311150" algn="ctr">
              <a:lnSpc>
                <a:spcPct val="112500"/>
              </a:lnSpc>
            </a:pPr>
            <a:r>
              <a:rPr sz="1000" spc="-135" dirty="0">
                <a:latin typeface="Arial Black"/>
                <a:cs typeface="Arial Black"/>
              </a:rPr>
              <a:t>VCC+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positive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termina</a:t>
            </a:r>
            <a:r>
              <a:rPr sz="1000" spc="-40" dirty="0">
                <a:latin typeface="Verdana"/>
                <a:cs typeface="Verdana"/>
              </a:rPr>
              <a:t>l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14" dirty="0">
                <a:latin typeface="Arial Black"/>
                <a:cs typeface="Arial Black"/>
              </a:rPr>
              <a:t>12V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battery </a:t>
            </a:r>
            <a:r>
              <a:rPr sz="1000" spc="-114" dirty="0">
                <a:latin typeface="Arial Black"/>
                <a:cs typeface="Arial Black"/>
              </a:rPr>
              <a:t>VCC-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95" dirty="0">
                <a:latin typeface="Verdana"/>
                <a:cs typeface="Verdana"/>
              </a:rPr>
              <a:t>(GND)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GND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45" dirty="0">
                <a:latin typeface="Arial Black"/>
                <a:cs typeface="Arial Black"/>
              </a:rPr>
              <a:t>IN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Arduino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UNO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D10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70" dirty="0">
                <a:latin typeface="Arial Black"/>
                <a:cs typeface="Arial Black"/>
              </a:rPr>
              <a:t>COM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one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terminal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solenoid</a:t>
            </a:r>
            <a:endParaRPr sz="1000">
              <a:latin typeface="Arial Black"/>
              <a:cs typeface="Arial Black"/>
            </a:endParaRPr>
          </a:p>
          <a:p>
            <a:pPr marL="523875">
              <a:lnSpc>
                <a:spcPct val="100000"/>
              </a:lnSpc>
              <a:spcBef>
                <a:spcPts val="150"/>
              </a:spcBef>
            </a:pPr>
            <a:r>
              <a:rPr sz="1000" spc="-50" dirty="0">
                <a:latin typeface="Arial Black"/>
                <a:cs typeface="Arial Black"/>
              </a:rPr>
              <a:t>N.O.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other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terminal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solenoid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000" spc="-114" dirty="0">
                <a:solidFill>
                  <a:srgbClr val="984807"/>
                </a:solidFill>
                <a:latin typeface="Arial Black"/>
                <a:cs typeface="Arial Black"/>
              </a:rPr>
              <a:t>12V</a:t>
            </a:r>
            <a:r>
              <a:rPr sz="1000" spc="-55" dirty="0">
                <a:solidFill>
                  <a:srgbClr val="984807"/>
                </a:solidFill>
                <a:latin typeface="Arial Black"/>
                <a:cs typeface="Arial Black"/>
              </a:rPr>
              <a:t> Battery</a:t>
            </a:r>
            <a:r>
              <a:rPr sz="1000" spc="-50" dirty="0">
                <a:solidFill>
                  <a:srgbClr val="984807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984807"/>
                </a:solidFill>
                <a:latin typeface="Arial Black"/>
                <a:cs typeface="Arial Black"/>
              </a:rPr>
              <a:t>(mini)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100" dirty="0">
                <a:latin typeface="Arial Black"/>
                <a:cs typeface="Arial Black"/>
              </a:rPr>
              <a:t>+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35" dirty="0">
                <a:latin typeface="Arial Black"/>
                <a:cs typeface="Arial Black"/>
              </a:rPr>
              <a:t>VCC+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relay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module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Arduino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UNO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Vin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000" spc="-20" dirty="0">
                <a:latin typeface="Arial Black"/>
                <a:cs typeface="Arial Black"/>
              </a:rPr>
              <a:t>-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45" dirty="0">
                <a:latin typeface="Verdana"/>
                <a:cs typeface="Verdana"/>
              </a:rPr>
              <a:t>connected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to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14" dirty="0">
                <a:latin typeface="Arial Black"/>
                <a:cs typeface="Arial Black"/>
              </a:rPr>
              <a:t>VCC-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65" dirty="0">
                <a:latin typeface="Arial Black"/>
                <a:cs typeface="Arial Black"/>
              </a:rPr>
              <a:t>(GND)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the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relay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module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 Black"/>
                <a:cs typeface="Arial Black"/>
              </a:rPr>
              <a:t>Arduino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60" dirty="0">
                <a:latin typeface="Arial Black"/>
                <a:cs typeface="Arial Black"/>
              </a:rPr>
              <a:t>UNO</a:t>
            </a:r>
            <a:r>
              <a:rPr sz="1000" spc="-4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GND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660" y="882324"/>
            <a:ext cx="4733924" cy="382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Methodology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679" y="2115037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679" y="2372212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9452" y="1182425"/>
            <a:ext cx="2769235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1F497D"/>
                </a:solidFill>
                <a:latin typeface="Arial Black"/>
                <a:cs typeface="Arial Black"/>
              </a:rPr>
              <a:t>Circuit</a:t>
            </a:r>
            <a:r>
              <a:rPr sz="2000" spc="-120" dirty="0">
                <a:solidFill>
                  <a:srgbClr val="1F497D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Arial Black"/>
                <a:cs typeface="Arial Black"/>
              </a:rPr>
              <a:t>Diagram</a:t>
            </a:r>
            <a:endParaRPr sz="2000">
              <a:latin typeface="Arial Black"/>
              <a:cs typeface="Arial Black"/>
            </a:endParaRPr>
          </a:p>
          <a:p>
            <a:pPr marR="200025" algn="ctr">
              <a:lnSpc>
                <a:spcPct val="100000"/>
              </a:lnSpc>
              <a:spcBef>
                <a:spcPts val="1964"/>
              </a:spcBef>
            </a:pPr>
            <a:r>
              <a:rPr sz="1600" spc="-150" dirty="0">
                <a:latin typeface="Arial Black"/>
                <a:cs typeface="Arial Black"/>
              </a:rPr>
              <a:t>Cost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55" dirty="0">
                <a:latin typeface="Arial Black"/>
                <a:cs typeface="Arial Black"/>
              </a:rPr>
              <a:t>of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making:</a:t>
            </a:r>
            <a:endParaRPr sz="1600">
              <a:latin typeface="Arial Black"/>
              <a:cs typeface="Arial Black"/>
            </a:endParaRPr>
          </a:p>
          <a:p>
            <a:pPr marL="348615" marR="5080" indent="-198755">
              <a:lnSpc>
                <a:spcPct val="105500"/>
              </a:lnSpc>
            </a:pPr>
            <a:r>
              <a:rPr sz="1600" spc="-20" dirty="0">
                <a:latin typeface="Trebuchet MS"/>
                <a:cs typeface="Trebuchet MS"/>
              </a:rPr>
              <a:t>Electronic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components:</a:t>
            </a:r>
            <a:r>
              <a:rPr sz="1600" spc="-10" dirty="0">
                <a:latin typeface="Arial Black"/>
                <a:cs typeface="Arial Black"/>
              </a:rPr>
              <a:t>680/ </a:t>
            </a:r>
            <a:r>
              <a:rPr sz="1600" spc="60" dirty="0">
                <a:latin typeface="Trebuchet MS"/>
                <a:cs typeface="Trebuchet MS"/>
              </a:rPr>
              <a:t>Cupboard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making:</a:t>
            </a:r>
            <a:r>
              <a:rPr sz="1600" spc="-10" dirty="0">
                <a:latin typeface="Arial Black"/>
                <a:cs typeface="Arial Black"/>
              </a:rPr>
              <a:t>400/-</a:t>
            </a:r>
            <a:endParaRPr sz="1600">
              <a:latin typeface="Arial Black"/>
              <a:cs typeface="Arial Black"/>
            </a:endParaRPr>
          </a:p>
          <a:p>
            <a:pPr marR="200025" algn="ctr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rebuchet MS"/>
                <a:cs typeface="Trebuchet MS"/>
              </a:rPr>
              <a:t>Total: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1080/-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96" y="661428"/>
            <a:ext cx="1990089" cy="390525"/>
          </a:xfrm>
          <a:prstGeom prst="rect">
            <a:avLst/>
          </a:prstGeom>
          <a:solidFill>
            <a:srgbClr val="99ABFF"/>
          </a:solidFill>
          <a:ln w="9524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785"/>
              </a:spcBef>
            </a:pPr>
            <a:r>
              <a:rPr sz="1200" spc="-10" dirty="0">
                <a:latin typeface="Arial Black"/>
                <a:cs typeface="Arial Black"/>
              </a:rPr>
              <a:t>Component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8751" y="661428"/>
            <a:ext cx="6432550" cy="390525"/>
          </a:xfrm>
          <a:prstGeom prst="rect">
            <a:avLst/>
          </a:prstGeom>
          <a:solidFill>
            <a:srgbClr val="99ABFF"/>
          </a:solidFill>
          <a:ln w="9524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200" spc="-10" dirty="0">
                <a:latin typeface="Arial Black"/>
                <a:cs typeface="Arial Black"/>
              </a:rPr>
              <a:t>Remarks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996" y="1128153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760"/>
              </a:spcBef>
            </a:pPr>
            <a:r>
              <a:rPr sz="1000" spc="-40" dirty="0">
                <a:latin typeface="Arial Black"/>
                <a:cs typeface="Arial Black"/>
              </a:rPr>
              <a:t>Arduino</a:t>
            </a:r>
            <a:r>
              <a:rPr sz="1000" spc="-3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UNO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8751" y="1128153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760"/>
              </a:spcBef>
            </a:pPr>
            <a:r>
              <a:rPr sz="1000" dirty="0">
                <a:latin typeface="Tahoma"/>
                <a:cs typeface="Tahoma"/>
              </a:rPr>
              <a:t>Microcontroller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board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based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on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the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ATmega328P,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Provides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digital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and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analog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I/O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pins,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Operates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5V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996" y="1556778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760"/>
              </a:spcBef>
            </a:pPr>
            <a:r>
              <a:rPr sz="1000" spc="-80" dirty="0">
                <a:latin typeface="Arial Black"/>
                <a:cs typeface="Arial Black"/>
              </a:rPr>
              <a:t>RFID-</a:t>
            </a:r>
            <a:r>
              <a:rPr sz="1000" spc="-10" dirty="0">
                <a:latin typeface="Arial Black"/>
                <a:cs typeface="Arial Black"/>
              </a:rPr>
              <a:t>RC522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8751" y="1556778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-20" dirty="0">
                <a:latin typeface="Tahoma"/>
                <a:cs typeface="Tahoma"/>
              </a:rPr>
              <a:t>RFID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reader/writer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module,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Operates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3.3V,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Interfaces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Arduino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via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SPI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996" y="1985403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760"/>
              </a:spcBef>
            </a:pPr>
            <a:r>
              <a:rPr sz="1000" spc="-100" dirty="0">
                <a:latin typeface="Arial Black"/>
                <a:cs typeface="Arial Black"/>
              </a:rPr>
              <a:t>LED:</a:t>
            </a:r>
            <a:r>
              <a:rPr sz="1000" spc="-60" dirty="0">
                <a:latin typeface="Arial Black"/>
                <a:cs typeface="Arial Black"/>
              </a:rPr>
              <a:t> </a:t>
            </a:r>
            <a:r>
              <a:rPr sz="1000" spc="-105" dirty="0">
                <a:latin typeface="Arial Black"/>
                <a:cs typeface="Arial Black"/>
              </a:rPr>
              <a:t>Two</a:t>
            </a:r>
            <a:r>
              <a:rPr sz="1000" spc="-55" dirty="0">
                <a:latin typeface="Arial Black"/>
                <a:cs typeface="Arial Black"/>
              </a:rPr>
              <a:t> Pin </a:t>
            </a:r>
            <a:r>
              <a:rPr sz="1000" spc="-10" dirty="0">
                <a:latin typeface="Arial Black"/>
                <a:cs typeface="Arial Black"/>
              </a:rPr>
              <a:t>(green)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8751" y="1985403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10" dirty="0">
                <a:latin typeface="Tahoma"/>
                <a:cs typeface="Tahoma"/>
              </a:rPr>
              <a:t>Green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indicator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LED,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Requires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current-limiting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resistor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996" y="2414028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760"/>
              </a:spcBef>
            </a:pPr>
            <a:r>
              <a:rPr sz="1000" spc="-100" dirty="0">
                <a:latin typeface="Arial Black"/>
                <a:cs typeface="Arial Black"/>
              </a:rPr>
              <a:t>LED:</a:t>
            </a:r>
            <a:r>
              <a:rPr sz="1000" spc="-60" dirty="0">
                <a:latin typeface="Arial Black"/>
                <a:cs typeface="Arial Black"/>
              </a:rPr>
              <a:t> </a:t>
            </a:r>
            <a:r>
              <a:rPr sz="1000" spc="-105" dirty="0">
                <a:latin typeface="Arial Black"/>
                <a:cs typeface="Arial Black"/>
              </a:rPr>
              <a:t>Two</a:t>
            </a:r>
            <a:r>
              <a:rPr sz="1000" spc="-55" dirty="0">
                <a:latin typeface="Arial Black"/>
                <a:cs typeface="Arial Black"/>
              </a:rPr>
              <a:t> Pin </a:t>
            </a:r>
            <a:r>
              <a:rPr sz="1000" spc="-20" dirty="0">
                <a:latin typeface="Arial Black"/>
                <a:cs typeface="Arial Black"/>
              </a:rPr>
              <a:t>(red)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8751" y="2414028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10" dirty="0">
                <a:latin typeface="Tahoma"/>
                <a:cs typeface="Tahoma"/>
              </a:rPr>
              <a:t>Red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indicator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LED,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Requires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current-limiting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resistor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996" y="2842653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760"/>
              </a:spcBef>
            </a:pPr>
            <a:r>
              <a:rPr sz="1000" spc="-75" dirty="0">
                <a:latin typeface="Arial Black"/>
                <a:cs typeface="Arial Black"/>
              </a:rPr>
              <a:t>Piezo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Buzzer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8751" y="2842653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10" dirty="0">
                <a:latin typeface="Tahoma"/>
                <a:cs typeface="Tahoma"/>
              </a:rPr>
              <a:t>Emits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sound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when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powered,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Can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be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used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for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audible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alerts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996" y="3271278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760"/>
              </a:spcBef>
            </a:pPr>
            <a:r>
              <a:rPr sz="1000" spc="-10" dirty="0">
                <a:latin typeface="Arial Black"/>
                <a:cs typeface="Arial Black"/>
              </a:rPr>
              <a:t>Pushbutton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8751" y="3271278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45" dirty="0">
                <a:latin typeface="Tahoma"/>
                <a:cs typeface="Tahoma"/>
              </a:rPr>
              <a:t>Momentary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tactile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switch,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Used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for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manual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reset(in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case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malfunction)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996" y="3699903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-10" dirty="0">
                <a:latin typeface="Arial Black"/>
                <a:cs typeface="Arial Black"/>
              </a:rPr>
              <a:t>Solenoid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8751" y="3699903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20" dirty="0">
                <a:latin typeface="Tahoma"/>
                <a:cs typeface="Tahoma"/>
              </a:rPr>
              <a:t>Electromechanical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device,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Typically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used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for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actuation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or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locking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mechanisms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996" y="4128528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760"/>
              </a:spcBef>
            </a:pPr>
            <a:r>
              <a:rPr sz="1000" spc="-100" dirty="0">
                <a:latin typeface="Arial Black"/>
                <a:cs typeface="Arial Black"/>
              </a:rPr>
              <a:t>1</a:t>
            </a:r>
            <a:r>
              <a:rPr sz="1000" spc="-60" dirty="0">
                <a:latin typeface="Arial Black"/>
                <a:cs typeface="Arial Black"/>
              </a:rPr>
              <a:t> </a:t>
            </a:r>
            <a:r>
              <a:rPr sz="1000" spc="-55" dirty="0">
                <a:latin typeface="Arial Black"/>
                <a:cs typeface="Arial Black"/>
              </a:rPr>
              <a:t>Channel </a:t>
            </a:r>
            <a:r>
              <a:rPr sz="1000" spc="-120" dirty="0">
                <a:latin typeface="Arial Black"/>
                <a:cs typeface="Arial Black"/>
              </a:rPr>
              <a:t>5V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Relay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Module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8751" y="4128528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760"/>
              </a:spcBef>
            </a:pPr>
            <a:r>
              <a:rPr sz="1000" spc="10" dirty="0">
                <a:latin typeface="Tahoma"/>
                <a:cs typeface="Tahoma"/>
              </a:rPr>
              <a:t>Electrically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operated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switch,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Allows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control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of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high-power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devices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with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low-power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signals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996" y="4557153"/>
            <a:ext cx="1990089" cy="352425"/>
          </a:xfrm>
          <a:prstGeom prst="rect">
            <a:avLst/>
          </a:prstGeom>
          <a:solidFill>
            <a:srgbClr val="E3E7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760"/>
              </a:spcBef>
            </a:pPr>
            <a:r>
              <a:rPr sz="1000" spc="-114" dirty="0">
                <a:latin typeface="Arial Black"/>
                <a:cs typeface="Arial Black"/>
              </a:rPr>
              <a:t>12V</a:t>
            </a:r>
            <a:r>
              <a:rPr sz="1000" spc="-55" dirty="0">
                <a:latin typeface="Arial Black"/>
                <a:cs typeface="Arial Black"/>
              </a:rPr>
              <a:t> Battery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(mini)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8751" y="4557153"/>
            <a:ext cx="6432550" cy="352425"/>
          </a:xfrm>
          <a:prstGeom prst="rect">
            <a:avLst/>
          </a:prstGeom>
          <a:solidFill>
            <a:srgbClr val="F4F5FF"/>
          </a:solidFill>
          <a:ln w="9524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000" spc="10" dirty="0">
                <a:latin typeface="Tahoma"/>
                <a:cs typeface="Tahoma"/>
              </a:rPr>
              <a:t>Power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source,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Provides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12V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supply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213" y="177371"/>
            <a:ext cx="58928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135"/>
              </a:spcBef>
            </a:pPr>
            <a:r>
              <a:rPr sz="700" spc="-105" dirty="0">
                <a:solidFill>
                  <a:srgbClr val="231F20"/>
                </a:solidFill>
                <a:latin typeface="Arial Black"/>
                <a:cs typeface="Arial Black"/>
              </a:rPr>
              <a:t>RV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700" spc="-70" dirty="0">
                <a:solidFill>
                  <a:srgbClr val="231F20"/>
                </a:solidFill>
                <a:latin typeface="Arial Black"/>
                <a:cs typeface="Arial Black"/>
              </a:rPr>
              <a:t>College</a:t>
            </a:r>
            <a:r>
              <a:rPr sz="700" spc="-25" dirty="0">
                <a:solidFill>
                  <a:srgbClr val="231F20"/>
                </a:solidFill>
                <a:latin typeface="Arial Black"/>
                <a:cs typeface="Arial Black"/>
              </a:rPr>
              <a:t> of </a:t>
            </a:r>
            <a:r>
              <a:rPr sz="700" spc="-20" dirty="0">
                <a:solidFill>
                  <a:srgbClr val="231F20"/>
                </a:solidFill>
                <a:latin typeface="Arial Black"/>
                <a:cs typeface="Arial Black"/>
              </a:rPr>
              <a:t>Engineering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08660" y="157591"/>
            <a:ext cx="993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Go,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change</a:t>
            </a:r>
            <a:r>
              <a:rPr sz="800" spc="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1F497D"/>
                </a:solidFill>
                <a:latin typeface="Georgia"/>
                <a:cs typeface="Georgia"/>
              </a:rPr>
              <a:t>the</a:t>
            </a:r>
            <a:r>
              <a:rPr sz="800" spc="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1F497D"/>
                </a:solidFill>
                <a:latin typeface="Georgia"/>
                <a:cs typeface="Georgia"/>
              </a:rPr>
              <a:t>world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73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2262</Words>
  <Application>Microsoft Office PowerPoint</Application>
  <PresentationFormat>On-screen Show (16:9)</PresentationFormat>
  <Paragraphs>240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RV College of Engineering</vt:lpstr>
      <vt:lpstr>Introduction</vt:lpstr>
      <vt:lpstr>Objectives</vt:lpstr>
      <vt:lpstr>Literature Survey</vt:lpstr>
      <vt:lpstr>PowerPoint Presentation</vt:lpstr>
      <vt:lpstr>Methodology</vt:lpstr>
      <vt:lpstr>Methodology</vt:lpstr>
      <vt:lpstr>Methodology</vt:lpstr>
      <vt:lpstr>Methodology</vt:lpstr>
      <vt:lpstr>Methodology</vt:lpstr>
      <vt:lpstr>Web Dev Tools</vt:lpstr>
      <vt:lpstr>Web Dev Tools</vt:lpstr>
      <vt:lpstr>Other Tools</vt:lpstr>
      <vt:lpstr>PowerPoint Presentation</vt:lpstr>
      <vt:lpstr>PERF BOARD INCLUSION</vt:lpstr>
      <vt:lpstr>DATA MODELLING</vt:lpstr>
      <vt:lpstr>CHECK OUT</vt:lpstr>
      <vt:lpstr>CUSTOM CHATBOT</vt:lpstr>
      <vt:lpstr>Blockchain Technology</vt:lpstr>
      <vt:lpstr>Blockchain Technology</vt:lpstr>
      <vt:lpstr>Blockchain Technology</vt:lpstr>
      <vt:lpstr>Worth the money? YES</vt:lpstr>
      <vt:lpstr>Objectives</vt:lpstr>
      <vt:lpstr>Application and Real Time Relevance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EL PPT</dc:title>
  <dc:creator>SAMKIT SAMSUKHA</dc:creator>
  <cp:keywords>DAGGN5igrTM,BAE2JhO8v44</cp:keywords>
  <cp:lastModifiedBy>ismail - [2010]</cp:lastModifiedBy>
  <cp:revision>1</cp:revision>
  <dcterms:created xsi:type="dcterms:W3CDTF">2024-07-06T07:55:27Z</dcterms:created>
  <dcterms:modified xsi:type="dcterms:W3CDTF">2024-09-18T13:26:39Z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2024-07-06T00:00:00Z</vt:filetime>
  </property>
  <property fmtid="{D5CDD505-2E9C-101B-9397-08002B2CF9AE}" pid="5" name="Producer">
    <vt:lpwstr>Canva</vt:lpwstr>
  </property>
</Properties>
</file>