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82" r:id="rId4"/>
    <p:sldId id="274" r:id="rId5"/>
    <p:sldId id="275" r:id="rId6"/>
    <p:sldId id="265" r:id="rId7"/>
    <p:sldId id="276" r:id="rId8"/>
    <p:sldId id="277" r:id="rId9"/>
    <p:sldId id="278" r:id="rId10"/>
    <p:sldId id="279" r:id="rId11"/>
    <p:sldId id="280" r:id="rId12"/>
    <p:sldId id="273" r:id="rId13"/>
    <p:sldId id="28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>
        <p:scale>
          <a:sx n="63" d="100"/>
          <a:sy n="63" d="100"/>
        </p:scale>
        <p:origin x="620" y="120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689316" y="3429000"/>
            <a:ext cx="488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ctr"/>
            <a:r>
              <a:rPr lang="en-IN" b="1" dirty="0">
                <a:solidFill>
                  <a:srgbClr val="FF0000"/>
                </a:solidFill>
              </a:rPr>
              <a:t>Aditya Rishi</a:t>
            </a:r>
          </a:p>
          <a:p>
            <a:pPr marL="25400" algn="ctr"/>
            <a:r>
              <a:rPr lang="en-IN" sz="3600" b="1" dirty="0">
                <a:solidFill>
                  <a:srgbClr val="FF0000"/>
                </a:solidFill>
              </a:rPr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features for 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C4DC22BF-D1BB-4061-92C7-BAE5F10D3F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185" y="1739890"/>
            <a:ext cx="6383536" cy="47437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50FAF3-5D5F-4375-B97D-1EA34347C9B0}"/>
              </a:ext>
            </a:extLst>
          </p:cNvPr>
          <p:cNvSpPr/>
          <p:nvPr/>
        </p:nvSpPr>
        <p:spPr>
          <a:xfrm>
            <a:off x="3696101" y="3157086"/>
            <a:ext cx="6660682" cy="293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924737" y="3341004"/>
            <a:ext cx="6239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XGBoost</a:t>
            </a:r>
            <a:r>
              <a:rPr lang="en-US" sz="2800" dirty="0"/>
              <a:t> and </a:t>
            </a:r>
            <a:r>
              <a:rPr lang="en-US" sz="2800" dirty="0" err="1"/>
              <a:t>LightGBM</a:t>
            </a:r>
            <a:r>
              <a:rPr lang="en-US" sz="2800" dirty="0"/>
              <a:t>  almost agree on the order  of feature </a:t>
            </a:r>
            <a:r>
              <a:rPr lang="en-US" sz="2800" dirty="0" err="1"/>
              <a:t>importances</a:t>
            </a:r>
            <a:r>
              <a:rPr lang="en-US" sz="2800" dirty="0"/>
              <a:t> 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Moderately important features:  </a:t>
            </a:r>
            <a:r>
              <a:rPr lang="en-US" sz="2800" dirty="0"/>
              <a:t>those related to environment  scores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Least important features: </a:t>
            </a:r>
            <a:r>
              <a:rPr lang="en-US" sz="2800" dirty="0"/>
              <a:t>Those  related to sold months</a:t>
            </a:r>
          </a:p>
        </p:txBody>
      </p:sp>
    </p:spTree>
    <p:extLst>
      <p:ext uri="{BB962C8B-B14F-4D97-AF65-F5344CB8AC3E}">
        <p14:creationId xmlns:p14="http://schemas.microsoft.com/office/powerpoint/2010/main" val="325609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features for 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0FAF3-5D5F-4375-B97D-1EA34347C9B0}"/>
              </a:ext>
            </a:extLst>
          </p:cNvPr>
          <p:cNvSpPr/>
          <p:nvPr/>
        </p:nvSpPr>
        <p:spPr>
          <a:xfrm>
            <a:off x="577830" y="5223300"/>
            <a:ext cx="9868196" cy="1372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071432" y="5278357"/>
            <a:ext cx="6147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latitude and longitude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square footage related features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built years and number of bathrooms</a:t>
            </a: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B5FDEC0B-0E44-457B-BEEA-1FFE2CA9E7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99" y="1634700"/>
            <a:ext cx="4758275" cy="3504086"/>
          </a:xfrm>
          <a:prstGeom prst="rect">
            <a:avLst/>
          </a:prstGeom>
        </p:spPr>
      </p:pic>
      <p:pic>
        <p:nvPicPr>
          <p:cNvPr id="11" name="object 2">
            <a:extLst>
              <a:ext uri="{FF2B5EF4-FFF2-40B4-BE49-F238E27FC236}">
                <a16:creationId xmlns:a16="http://schemas.microsoft.com/office/drawing/2014/main" id="{1B7D8D13-B59F-4343-BD43-47F17BE2F0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637" y="1698617"/>
            <a:ext cx="4758276" cy="3107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919A3D-8B16-4FD9-A891-FB23620A386E}"/>
              </a:ext>
            </a:extLst>
          </p:cNvPr>
          <p:cNvSpPr txBox="1"/>
          <p:nvPr/>
        </p:nvSpPr>
        <p:spPr>
          <a:xfrm>
            <a:off x="8088043" y="5432696"/>
            <a:ext cx="216990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Identical sort of</a:t>
            </a:r>
          </a:p>
        </p:txBody>
      </p:sp>
    </p:spTree>
    <p:extLst>
      <p:ext uri="{BB962C8B-B14F-4D97-AF65-F5344CB8AC3E}">
        <p14:creationId xmlns:p14="http://schemas.microsoft.com/office/powerpoint/2010/main" val="30330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6EE1A1-B43A-42FF-A242-28344621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" y="1808049"/>
            <a:ext cx="3624964" cy="26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71F229-B9FA-467A-A07E-BD722805D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89915" y="4488533"/>
            <a:ext cx="3624964" cy="20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3B8D0-1183-40EA-9EBE-C28E2FD22C36}"/>
              </a:ext>
            </a:extLst>
          </p:cNvPr>
          <p:cNvSpPr txBox="1"/>
          <p:nvPr/>
        </p:nvSpPr>
        <p:spPr>
          <a:xfrm>
            <a:off x="4429760" y="1673308"/>
            <a:ext cx="5862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Price increases with the number of bathrooms.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Price increases linearly with the living area but for a certain space in the range of 1,800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sqft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the price can go very high.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Two-floor houses have a higher price.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number of houses with no coast or waterfront view is much higher than of houses with coast, but waterfront property is pricier, generally.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Houses in better condition fetch a better price.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Price for a furnished property is way better.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houses that are viewed more fetch a better price for being more in demand.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Houses with a large number of rooms are in the highest price bracket.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Price of houses with 4 to 5 bathrooms is highest.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price of houses built in the 1900s is the highest because of antique value.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B03A7-6E4E-4A8A-9048-F8ACF84927EC}"/>
              </a:ext>
            </a:extLst>
          </p:cNvPr>
          <p:cNvSpPr txBox="1"/>
          <p:nvPr/>
        </p:nvSpPr>
        <p:spPr>
          <a:xfrm>
            <a:off x="6461760" y="1673308"/>
            <a:ext cx="4246880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 buyers and sellers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April is the best time to sell and February to buy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Sunday is the best time to buy, while Saturday is the worst. Other way round for the sellers.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Square footage of living area, bathroom count, latitudes lift price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Mangal" panose="02040503050203030202" pitchFamily="18" charset="0"/>
              </a:rPr>
              <a:t>Longitude and year built important but not related linearly to price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spc="-15" dirty="0">
                <a:latin typeface="Calibri"/>
                <a:cs typeface="Calibri"/>
              </a:rPr>
              <a:t>B</a:t>
            </a:r>
            <a:r>
              <a:rPr lang="en-US" sz="1800" spc="-5" dirty="0">
                <a:latin typeface="Calibri"/>
                <a:cs typeface="Calibri"/>
              </a:rPr>
              <a:t>uy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winter, </a:t>
            </a:r>
            <a:r>
              <a:rPr lang="en-US" sz="1800" spc="-5" dirty="0">
                <a:latin typeface="Calibri"/>
                <a:cs typeface="Calibri"/>
              </a:rPr>
              <a:t>sell </a:t>
            </a:r>
            <a:r>
              <a:rPr lang="en-US" sz="1800" dirty="0">
                <a:latin typeface="Calibri"/>
                <a:cs typeface="Calibri"/>
              </a:rPr>
              <a:t>in </a:t>
            </a:r>
            <a:r>
              <a:rPr lang="en-US" sz="1800" spc="-10" dirty="0">
                <a:latin typeface="Calibri"/>
                <a:cs typeface="Calibri"/>
              </a:rPr>
              <a:t>late </a:t>
            </a:r>
            <a:r>
              <a:rPr lang="en-US" sz="1800" spc="-5" dirty="0">
                <a:latin typeface="Calibri"/>
                <a:cs typeface="Calibri"/>
              </a:rPr>
              <a:t>spring </a:t>
            </a:r>
            <a:r>
              <a:rPr lang="en-US" sz="1800" dirty="0">
                <a:latin typeface="Calibri"/>
                <a:cs typeface="Calibri"/>
              </a:rPr>
              <a:t>or early </a:t>
            </a:r>
            <a:r>
              <a:rPr lang="en-US" sz="1800" spc="-57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summer</a:t>
            </a:r>
            <a:endParaRPr lang="en-US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investors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Go for the p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roperty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after 2000 or between 1900 and 1920</a:t>
            </a:r>
          </a:p>
          <a:p>
            <a:pPr marL="285750" indent="-28575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Mangal" panose="02040503050203030202" pitchFamily="18" charset="0"/>
              </a:rPr>
              <a:t>Medina, home to Bill Gates and Jeff Bezos, is pricier than Seattle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938E4-A4F0-442C-9B18-66965AA43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1673308"/>
            <a:ext cx="5731510" cy="209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26843-AFAF-41E5-A254-CBDCC0132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4070790"/>
            <a:ext cx="5731510" cy="2103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69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intermediaries such as evaluators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dirty="0"/>
              <a:t>For every bedroom added, raise house value by 10,609,211*</a:t>
            </a:r>
          </a:p>
          <a:p>
            <a:r>
              <a:rPr lang="en-US" sz="2800" dirty="0"/>
              <a:t>For every bathroom added, drop house value by 5,271,226*</a:t>
            </a:r>
          </a:p>
          <a:p>
            <a:r>
              <a:rPr lang="en-US" sz="2800" dirty="0"/>
              <a:t>For 1-unit increase in </a:t>
            </a:r>
            <a:r>
              <a:rPr lang="en-US" sz="2800" dirty="0" err="1"/>
              <a:t>sqft_living</a:t>
            </a:r>
            <a:r>
              <a:rPr lang="en-US" sz="2800" dirty="0"/>
              <a:t>, raise house value by 5,883*</a:t>
            </a:r>
          </a:p>
          <a:p>
            <a:r>
              <a:rPr lang="en-US" sz="2800" dirty="0"/>
              <a:t>For 1-unit increase in </a:t>
            </a:r>
            <a:r>
              <a:rPr lang="en-US" sz="2800" dirty="0" err="1"/>
              <a:t>sqft_lot</a:t>
            </a:r>
            <a:r>
              <a:rPr lang="en-US" sz="2800" dirty="0"/>
              <a:t>, drop house value by 968*</a:t>
            </a:r>
          </a:p>
          <a:p>
            <a:r>
              <a:rPr lang="en-US" sz="2800" dirty="0"/>
              <a:t>For every new floor, drop house value by 43,259,665*</a:t>
            </a:r>
          </a:p>
          <a:p>
            <a:r>
              <a:rPr lang="en-US" sz="2800" dirty="0"/>
              <a:t>If house on coast, raise house value by 9,63,30,779*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other variables held constant.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P-values below 0.05 for all, predictors significant. Intercept 13.084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9B81A34-944D-42D3-AF92-BF37E2BA19E6}"/>
              </a:ext>
            </a:extLst>
          </p:cNvPr>
          <p:cNvSpPr/>
          <p:nvPr/>
        </p:nvSpPr>
        <p:spPr>
          <a:xfrm flipV="1">
            <a:off x="10261439" y="2318488"/>
            <a:ext cx="484632" cy="34974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606F35A-00DD-413C-8129-9A41782743A9}"/>
              </a:ext>
            </a:extLst>
          </p:cNvPr>
          <p:cNvSpPr/>
          <p:nvPr/>
        </p:nvSpPr>
        <p:spPr>
          <a:xfrm>
            <a:off x="10261439" y="2742634"/>
            <a:ext cx="484632" cy="3497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8E3BEDC-F539-4481-8BE6-7C869F3E5B65}"/>
              </a:ext>
            </a:extLst>
          </p:cNvPr>
          <p:cNvSpPr/>
          <p:nvPr/>
        </p:nvSpPr>
        <p:spPr>
          <a:xfrm flipV="1">
            <a:off x="10261439" y="3083681"/>
            <a:ext cx="484632" cy="34974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F24862F-2924-4AEA-83DE-69DD720EA796}"/>
              </a:ext>
            </a:extLst>
          </p:cNvPr>
          <p:cNvSpPr/>
          <p:nvPr/>
        </p:nvSpPr>
        <p:spPr>
          <a:xfrm>
            <a:off x="10261439" y="3557897"/>
            <a:ext cx="484632" cy="3497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1EF9A77-55BE-4123-9748-3BF4131E8E3C}"/>
              </a:ext>
            </a:extLst>
          </p:cNvPr>
          <p:cNvSpPr/>
          <p:nvPr/>
        </p:nvSpPr>
        <p:spPr>
          <a:xfrm>
            <a:off x="10300716" y="3978476"/>
            <a:ext cx="484632" cy="3497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3BF7A05-FE6C-4E8A-88D8-3533BC088465}"/>
              </a:ext>
            </a:extLst>
          </p:cNvPr>
          <p:cNvSpPr/>
          <p:nvPr/>
        </p:nvSpPr>
        <p:spPr>
          <a:xfrm flipV="1">
            <a:off x="10300716" y="4358936"/>
            <a:ext cx="484632" cy="34974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6"/>
            <a:ext cx="100734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What we are trying to solve</a:t>
            </a:r>
          </a:p>
          <a:p>
            <a:pPr marL="25400" indent="0">
              <a:buNone/>
            </a:pPr>
            <a:r>
              <a:rPr lang="en-US" sz="2800" spc="-20" dirty="0"/>
              <a:t>Predicting </a:t>
            </a:r>
            <a:r>
              <a:rPr lang="en-US" sz="2800" spc="-5" dirty="0"/>
              <a:t>house </a:t>
            </a:r>
            <a:r>
              <a:rPr lang="en-US" sz="2800" spc="-15" dirty="0"/>
              <a:t>prices in </a:t>
            </a:r>
            <a:r>
              <a:rPr lang="en-US" sz="2800" spc="-5" dirty="0"/>
              <a:t>King </a:t>
            </a:r>
            <a:r>
              <a:rPr lang="en-US" sz="2800" spc="-15" dirty="0"/>
              <a:t>County, US, with the help of ML</a:t>
            </a:r>
            <a:endParaRPr lang="en-US" sz="2800" spc="-20" dirty="0"/>
          </a:p>
          <a:p>
            <a:pPr marL="25400">
              <a:lnSpc>
                <a:spcPct val="150000"/>
              </a:lnSpc>
            </a:pPr>
            <a:r>
              <a:rPr lang="en-IN" sz="2800" b="1" dirty="0">
                <a:solidFill>
                  <a:srgbClr val="FF0000"/>
                </a:solidFill>
              </a:rPr>
              <a:t>Constraints</a:t>
            </a:r>
          </a:p>
          <a:p>
            <a:pPr marL="25400" indent="0">
              <a:buNone/>
            </a:pPr>
            <a:r>
              <a:rPr lang="en-IN" sz="2800" dirty="0"/>
              <a:t>Mix of small, medium, large houses. Data span just one year</a:t>
            </a:r>
          </a:p>
          <a:p>
            <a:pPr marL="25400">
              <a:lnSpc>
                <a:spcPct val="150000"/>
              </a:lnSpc>
            </a:pPr>
            <a:r>
              <a:rPr lang="en-IN" sz="2800" b="1" dirty="0">
                <a:solidFill>
                  <a:srgbClr val="FF0000"/>
                </a:solidFill>
              </a:rPr>
              <a:t>Scope</a:t>
            </a:r>
          </a:p>
          <a:p>
            <a:pPr marL="25400" indent="0">
              <a:buNone/>
            </a:pPr>
            <a:r>
              <a:rPr lang="en-IN" sz="2800" dirty="0"/>
              <a:t>Finding fair price and what features of the property determine it</a:t>
            </a:r>
          </a:p>
          <a:p>
            <a:pPr marL="25400">
              <a:lnSpc>
                <a:spcPct val="150000"/>
              </a:lnSpc>
            </a:pPr>
            <a:r>
              <a:rPr lang="en-IN" sz="2800" b="1" dirty="0">
                <a:solidFill>
                  <a:srgbClr val="FF0000"/>
                </a:solidFill>
              </a:rPr>
              <a:t>Objectives</a:t>
            </a:r>
          </a:p>
          <a:p>
            <a:pPr marL="25400"/>
            <a:r>
              <a:rPr lang="en-IN" sz="2800" dirty="0"/>
              <a:t>Giving house buyers, sellers, and intermediaries such as banks fair and scientifically deduced prices for profitable deal-making</a:t>
            </a:r>
          </a:p>
          <a:p>
            <a:pPr marL="25400" indent="0">
              <a:buNone/>
            </a:pPr>
            <a:endParaRPr lang="en-IN" sz="2800" spc="-20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86473" y="1790292"/>
            <a:ext cx="1007346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Predict and win a million-dollar prize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Predicting house price is so tough that Zillow has a $1 million prize in the US for improving their house evaluations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Most buyers are inexperienced amateurs, and know little about the market.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They tend to believe that prices will always rise, so they pay more than the house is worth.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People in US cities were asked: “What percentage do you expect house prices to rise next year?”. The mean expected rise was 38%. The actual was 5.7%.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Even experienced property investors overestimate the property value, while banks miscalculate the mortgage value they should set.</a:t>
            </a:r>
          </a:p>
          <a:p>
            <a:pPr marL="3683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pc="-20" dirty="0"/>
              <a:t>We will use regression techniques to try and build an optimal model that explains the variation in house prices.</a:t>
            </a:r>
            <a:endParaRPr lang="en-IN" sz="2400" spc="-20" dirty="0"/>
          </a:p>
        </p:txBody>
      </p:sp>
    </p:spTree>
    <p:extLst>
      <p:ext uri="{BB962C8B-B14F-4D97-AF65-F5344CB8AC3E}">
        <p14:creationId xmlns:p14="http://schemas.microsoft.com/office/powerpoint/2010/main" val="275428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773987"/>
            <a:ext cx="39814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Site of Investigation</a:t>
            </a:r>
          </a:p>
          <a:p>
            <a:pPr marL="25400" indent="0">
              <a:buNone/>
            </a:pPr>
            <a:r>
              <a:rPr lang="en-US" sz="2800" dirty="0"/>
              <a:t>World’s priciest real estate, home to the rich and the famous, around Seattle, on the coast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Price influencers</a:t>
            </a:r>
          </a:p>
          <a:p>
            <a:pPr marL="25400" indent="0">
              <a:buNone/>
            </a:pPr>
            <a:r>
              <a:rPr lang="en-US" sz="2800" spc="-20" dirty="0"/>
              <a:t>Economic environment, housing market, neighborhood, proximity to amenities.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69D0CA9-0E98-40D4-98C4-5BE9D44E6D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1743" y="1944302"/>
            <a:ext cx="5870848" cy="43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27258" y="1776926"/>
            <a:ext cx="61024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Other critical factors</a:t>
            </a:r>
          </a:p>
          <a:p>
            <a:pPr marL="25400" indent="0">
              <a:buNone/>
            </a:pPr>
            <a:r>
              <a:rPr lang="en-US" sz="2800" dirty="0"/>
              <a:t>Location, home size, usable space, age, condition, upgrades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Datasets</a:t>
            </a:r>
          </a:p>
          <a:p>
            <a:pPr marL="25400" indent="0">
              <a:buNone/>
            </a:pPr>
            <a:r>
              <a:rPr lang="en-US" sz="2800" b="1" spc="-20" dirty="0"/>
              <a:t>1: </a:t>
            </a:r>
            <a:r>
              <a:rPr lang="en-US" sz="2800" spc="-20" dirty="0" err="1"/>
              <a:t>Innercity</a:t>
            </a:r>
            <a:r>
              <a:rPr lang="en-US" sz="2800" spc="-20" dirty="0"/>
              <a:t> (Provider: Great Learning)</a:t>
            </a:r>
          </a:p>
          <a:p>
            <a:pPr marL="25400" indent="0">
              <a:buNone/>
            </a:pPr>
            <a:r>
              <a:rPr lang="en-US" sz="2800" spc="-20" dirty="0"/>
              <a:t>21,613 house sale records of May 2014 to May 2015, 23 features, including price</a:t>
            </a:r>
          </a:p>
          <a:p>
            <a:pPr marL="25400" indent="0">
              <a:buNone/>
            </a:pPr>
            <a:r>
              <a:rPr lang="en-US" sz="2800" b="1" spc="-20" dirty="0"/>
              <a:t>2: </a:t>
            </a:r>
            <a:r>
              <a:rPr lang="en-US" sz="2800" spc="-20" dirty="0"/>
              <a:t>Scraped from </a:t>
            </a:r>
            <a:r>
              <a:rPr lang="en-US" sz="2800" b="1" spc="-20" dirty="0"/>
              <a:t>Niche.com</a:t>
            </a:r>
            <a:r>
              <a:rPr lang="en-US" sz="2800" spc="-20" dirty="0"/>
              <a:t>, has grades for school, safety, living cost, jobs, commute, for each zip code.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224FE-44B7-4B1A-A903-E1173DF462CE}"/>
              </a:ext>
            </a:extLst>
          </p:cNvPr>
          <p:cNvSpPr txBox="1"/>
          <p:nvPr/>
        </p:nvSpPr>
        <p:spPr>
          <a:xfrm>
            <a:off x="6776185" y="1776117"/>
            <a:ext cx="39701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What the project will use</a:t>
            </a:r>
          </a:p>
          <a:p>
            <a:pPr marL="25400" indent="0">
              <a:buNone/>
            </a:pPr>
            <a:r>
              <a:rPr lang="en-US" sz="2800" dirty="0"/>
              <a:t>Intuition, statistical methods, and Python to build the best model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Importance of the study</a:t>
            </a:r>
          </a:p>
          <a:p>
            <a:pPr marL="25400" indent="0">
              <a:buNone/>
            </a:pPr>
            <a:r>
              <a:rPr lang="en-US" sz="2800" spc="-20" dirty="0"/>
              <a:t>Buying a house is one of the most expensive deals of the lifetime, so being able to track the value of these assets is vital</a:t>
            </a:r>
          </a:p>
        </p:txBody>
      </p:sp>
    </p:spTree>
    <p:extLst>
      <p:ext uri="{BB962C8B-B14F-4D97-AF65-F5344CB8AC3E}">
        <p14:creationId xmlns:p14="http://schemas.microsoft.com/office/powerpoint/2010/main" val="63678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73082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Data preparation: New features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sold_month</a:t>
            </a:r>
            <a:r>
              <a:rPr lang="en-US" sz="2800" dirty="0"/>
              <a:t> (extracted from </a:t>
            </a:r>
            <a:r>
              <a:rPr lang="en-US" sz="2800" dirty="0" err="1"/>
              <a:t>dayhours</a:t>
            </a:r>
            <a:r>
              <a:rPr lang="en-US" sz="2800" dirty="0"/>
              <a:t>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renovated (1 for renovated houses 0 for not)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Zip98039 (1 for houses in 98039 0 for not)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800" dirty="0"/>
              <a:t>Lifestyle features (based on Niche.com living  indicators)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682A-ED2D-4710-BC77-87E0D8AD70A7}"/>
              </a:ext>
            </a:extLst>
          </p:cNvPr>
          <p:cNvSpPr txBox="1"/>
          <p:nvPr/>
        </p:nvSpPr>
        <p:spPr>
          <a:xfrm>
            <a:off x="7940841" y="1659649"/>
            <a:ext cx="30602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Removed features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date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yr_renovated</a:t>
            </a:r>
            <a:br>
              <a:rPr lang="en-US" sz="2800" dirty="0"/>
            </a:br>
            <a:r>
              <a:rPr lang="en-US" sz="2800" dirty="0"/>
              <a:t>(96% 0, possibly due to no renovation)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zipcode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4C5E-0A74-47F0-A523-F4CBF956E16B}"/>
              </a:ext>
            </a:extLst>
          </p:cNvPr>
          <p:cNvSpPr txBox="1"/>
          <p:nvPr/>
        </p:nvSpPr>
        <p:spPr>
          <a:xfrm>
            <a:off x="306409" y="4523121"/>
            <a:ext cx="754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Other things done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One-hot encoding for </a:t>
            </a:r>
            <a:r>
              <a:rPr lang="en-US" sz="2800" dirty="0" err="1"/>
              <a:t>sold_month</a:t>
            </a:r>
            <a:endParaRPr lang="en-US" sz="2800" dirty="0"/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Train-test split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3" y="1773986"/>
            <a:ext cx="39706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Algorithms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Ridge regression (LR)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Random	Forest (RF)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XGBoost</a:t>
            </a:r>
            <a:endParaRPr lang="en-US" sz="2800" dirty="0"/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LightGBM</a:t>
            </a:r>
            <a:endParaRPr lang="en-US" sz="2800" dirty="0"/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Neural Network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682A-ED2D-4710-BC77-87E0D8AD70A7}"/>
              </a:ext>
            </a:extLst>
          </p:cNvPr>
          <p:cNvSpPr txBox="1"/>
          <p:nvPr/>
        </p:nvSpPr>
        <p:spPr>
          <a:xfrm>
            <a:off x="4369870" y="1659649"/>
            <a:ext cx="66312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Why these models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Ridge: </a:t>
            </a:r>
            <a:r>
              <a:rPr lang="en-US" sz="2800" dirty="0"/>
              <a:t>Base model, as price prediction is regression problem, variables correlated.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Random Forest: </a:t>
            </a:r>
            <a:r>
              <a:rPr lang="en-US" sz="2800" dirty="0"/>
              <a:t>Operates multiple decision trees via bagging, like having many advisers.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 err="1"/>
              <a:t>XGBoost</a:t>
            </a:r>
            <a:r>
              <a:rPr lang="en-US" sz="2800" b="1" dirty="0"/>
              <a:t> and </a:t>
            </a:r>
            <a:r>
              <a:rPr lang="en-US" sz="2800" b="1" dirty="0" err="1"/>
              <a:t>LightGBM</a:t>
            </a:r>
            <a:r>
              <a:rPr lang="en-US" sz="2800" b="1" dirty="0"/>
              <a:t>: </a:t>
            </a:r>
            <a:r>
              <a:rPr lang="en-US" sz="2800" dirty="0"/>
              <a:t>Gradient boosted decision trees for speed and performance.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Neural Networks: </a:t>
            </a:r>
            <a:r>
              <a:rPr lang="en-US" sz="2800" dirty="0"/>
              <a:t>For fun variation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4C5E-0A74-47F0-A523-F4CBF956E16B}"/>
              </a:ext>
            </a:extLst>
          </p:cNvPr>
          <p:cNvSpPr txBox="1"/>
          <p:nvPr/>
        </p:nvSpPr>
        <p:spPr>
          <a:xfrm>
            <a:off x="306410" y="4523121"/>
            <a:ext cx="39706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Other things done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Grades (A+ to D-) for 12 categories gathered for 70 zip codes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0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3" y="1773986"/>
            <a:ext cx="46901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Model building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Model Building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Feature scaling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5-fold cross validation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Hyperparameter tuning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Early stopping for Neural network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b="1" dirty="0"/>
              <a:t>Metric: </a:t>
            </a:r>
            <a:r>
              <a:rPr lang="en-US" sz="2800" dirty="0"/>
              <a:t>Root mean squared error (RMSE)</a:t>
            </a:r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R-squared as a reference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4C5E-0A74-47F0-A523-F4CBF956E16B}"/>
              </a:ext>
            </a:extLst>
          </p:cNvPr>
          <p:cNvSpPr txBox="1"/>
          <p:nvPr/>
        </p:nvSpPr>
        <p:spPr>
          <a:xfrm>
            <a:off x="6408827" y="1739890"/>
            <a:ext cx="397063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Performance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5F75A4B-4A34-44C1-8953-58C2F56F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89664"/>
              </p:ext>
            </p:extLst>
          </p:nvPr>
        </p:nvGraphicFramePr>
        <p:xfrm>
          <a:off x="5216648" y="2523137"/>
          <a:ext cx="5318124" cy="3417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22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RMSE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4785" algn="r">
                        <a:lnSpc>
                          <a:spcPts val="228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R^2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28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NeuralNetwork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116252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0.896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23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87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XGBoost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116750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0.894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43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LightGBM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119439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0.890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RF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125872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0.878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Reg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180464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18542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0.750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507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ms</a:t>
                      </a: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3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4C5E-0A74-47F0-A523-F4CBF956E16B}"/>
              </a:ext>
            </a:extLst>
          </p:cNvPr>
          <p:cNvSpPr txBox="1"/>
          <p:nvPr/>
        </p:nvSpPr>
        <p:spPr>
          <a:xfrm>
            <a:off x="6408827" y="1739890"/>
            <a:ext cx="397063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lnSpc>
                <a:spcPct val="150000"/>
              </a:lnSpc>
              <a:buNone/>
            </a:pPr>
            <a:r>
              <a:rPr lang="en-IN" sz="2800" b="1" dirty="0">
                <a:solidFill>
                  <a:srgbClr val="FF0000"/>
                </a:solidFill>
              </a:rPr>
              <a:t>And the winners are…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7765FB23-D9C9-4679-B191-1A3EB6EF48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592" y="1739890"/>
            <a:ext cx="5479407" cy="4428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408827" y="2550668"/>
            <a:ext cx="41597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Neural network, </a:t>
            </a:r>
            <a:r>
              <a:rPr lang="en-US" sz="2800" dirty="0" err="1"/>
              <a:t>XGBoost</a:t>
            </a:r>
            <a:r>
              <a:rPr lang="en-US" sz="2800" dirty="0"/>
              <a:t> and </a:t>
            </a:r>
            <a:r>
              <a:rPr lang="en-US" sz="2800" dirty="0" err="1"/>
              <a:t>LightGBM</a:t>
            </a:r>
            <a:r>
              <a:rPr lang="en-US" sz="2800" dirty="0"/>
              <a:t> (</a:t>
            </a:r>
            <a:r>
              <a:rPr lang="en-US" sz="2800" b="1" dirty="0"/>
              <a:t>similar RMSE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482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err="1"/>
              <a:t>XGBosot</a:t>
            </a:r>
            <a:r>
              <a:rPr lang="en-US" sz="2800" dirty="0"/>
              <a:t> and </a:t>
            </a:r>
            <a:r>
              <a:rPr lang="en-US" sz="2800" dirty="0" err="1"/>
              <a:t>LightGBM</a:t>
            </a:r>
            <a:r>
              <a:rPr lang="en-US" sz="2800" dirty="0"/>
              <a:t> for reliability,  speed, and </a:t>
            </a:r>
            <a:r>
              <a:rPr lang="en-US" sz="2800" b="1" dirty="0" err="1"/>
              <a:t>explainability</a:t>
            </a:r>
            <a:r>
              <a:rPr lang="en-US" sz="2800" dirty="0"/>
              <a:t> (</a:t>
            </a:r>
            <a:r>
              <a:rPr lang="en-US" sz="2800" dirty="0" err="1"/>
              <a:t>feature_importances</a:t>
            </a:r>
            <a:r>
              <a:rPr lang="en-US" sz="2800" dirty="0"/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3604572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1130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Aditya Rishi</cp:lastModifiedBy>
  <cp:revision>95</cp:revision>
  <dcterms:created xsi:type="dcterms:W3CDTF">2019-12-31T09:37:22Z</dcterms:created>
  <dcterms:modified xsi:type="dcterms:W3CDTF">2022-02-25T17:27:32Z</dcterms:modified>
</cp:coreProperties>
</file>