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4"/>
  </p:notesMasterIdLst>
  <p:sldIdLst>
    <p:sldId id="256" r:id="rId3"/>
    <p:sldId id="258" r:id="rId4"/>
    <p:sldId id="259" r:id="rId5"/>
    <p:sldId id="260" r:id="rId6"/>
    <p:sldId id="261" r:id="rId7"/>
    <p:sldId id="268" r:id="rId8"/>
    <p:sldId id="262" r:id="rId9"/>
    <p:sldId id="263" r:id="rId10"/>
    <p:sldId id="264" r:id="rId11"/>
    <p:sldId id="265" r:id="rId12"/>
    <p:sldId id="266" r:id="rId13"/>
  </p:sldIdLst>
  <p:sldSz cx="9144000" cy="5143500" type="screen16x9"/>
  <p:notesSz cx="6858000" cy="9144000"/>
  <p:embeddedFontLst>
    <p:embeddedFont>
      <p:font typeface="Economica" panose="02000506040000020004" pitchFamily="2" charset="77"/>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Open Sans Light" panose="020B03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p:cViewPr varScale="1">
        <p:scale>
          <a:sx n="142" d="100"/>
          <a:sy n="142" d="100"/>
        </p:scale>
        <p:origin x="7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a16a97c4a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a16a97c4a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a15d5616e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a15d5616e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16a97c4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16a97c4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a16a97c4a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a16a97c4a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16a97c4a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16a97c4a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16a97c4a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16a97c4a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16a97c4a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16a97c4a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16a97c4af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a16a97c4a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16a97c4a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a16a97c4a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3EE3-C7E5-A1AD-CC39-64BC72A3740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3FFA6D5-E9CE-EE35-17A0-EE84E5C8E0A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EADB303-B735-FD94-8712-2A39E64B5627}"/>
              </a:ext>
            </a:extLst>
          </p:cNvPr>
          <p:cNvSpPr>
            <a:spLocks noGrp="1"/>
          </p:cNvSpPr>
          <p:nvPr>
            <p:ph type="dt" sz="half" idx="10"/>
          </p:nvPr>
        </p:nvSpPr>
        <p:spPr/>
        <p:txBody>
          <a:bodyPr/>
          <a:lstStyle/>
          <a:p>
            <a:fld id="{A7ED6602-7D98-471F-BAF3-BFAD3E103725}" type="datetimeFigureOut">
              <a:rPr lang="en-US" smtClean="0"/>
              <a:t>3/20/24</a:t>
            </a:fld>
            <a:endParaRPr lang="en-US"/>
          </a:p>
        </p:txBody>
      </p:sp>
      <p:sp>
        <p:nvSpPr>
          <p:cNvPr id="5" name="Footer Placeholder 4">
            <a:extLst>
              <a:ext uri="{FF2B5EF4-FFF2-40B4-BE49-F238E27FC236}">
                <a16:creationId xmlns:a16="http://schemas.microsoft.com/office/drawing/2014/main" id="{36625B82-0CC5-5686-0A11-0241AD568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B5DED-706C-0736-A946-7F8007F60057}"/>
              </a:ext>
            </a:extLst>
          </p:cNvPr>
          <p:cNvSpPr>
            <a:spLocks noGrp="1"/>
          </p:cNvSpPr>
          <p:nvPr>
            <p:ph type="sldNum" sz="quarter" idx="12"/>
          </p:nvPr>
        </p:nvSpPr>
        <p:spPr/>
        <p:txBody>
          <a:bodyPr/>
          <a:lstStyle/>
          <a:p>
            <a:fld id="{8D03376D-2E7C-4774-9CDB-F9F55B1A22D6}" type="slidenum">
              <a:rPr lang="en-US" smtClean="0"/>
              <a:t>‹#›</a:t>
            </a:fld>
            <a:endParaRPr lang="en-US"/>
          </a:p>
        </p:txBody>
      </p:sp>
    </p:spTree>
    <p:extLst>
      <p:ext uri="{BB962C8B-B14F-4D97-AF65-F5344CB8AC3E}">
        <p14:creationId xmlns:p14="http://schemas.microsoft.com/office/powerpoint/2010/main" val="1643183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89D5-2387-EB47-0AA4-FD35B9813C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CEC26-1218-F876-EFBE-2409EC9EA7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CFE4F-F4C5-9B2F-B6EB-E3C0505FCB3F}"/>
              </a:ext>
            </a:extLst>
          </p:cNvPr>
          <p:cNvSpPr>
            <a:spLocks noGrp="1"/>
          </p:cNvSpPr>
          <p:nvPr>
            <p:ph type="dt" sz="half" idx="10"/>
          </p:nvPr>
        </p:nvSpPr>
        <p:spPr/>
        <p:txBody>
          <a:bodyPr/>
          <a:lstStyle/>
          <a:p>
            <a:fld id="{A7ED6602-7D98-471F-BAF3-BFAD3E103725}" type="datetimeFigureOut">
              <a:rPr lang="en-US" smtClean="0"/>
              <a:t>3/20/24</a:t>
            </a:fld>
            <a:endParaRPr lang="en-US"/>
          </a:p>
        </p:txBody>
      </p:sp>
      <p:sp>
        <p:nvSpPr>
          <p:cNvPr id="5" name="Footer Placeholder 4">
            <a:extLst>
              <a:ext uri="{FF2B5EF4-FFF2-40B4-BE49-F238E27FC236}">
                <a16:creationId xmlns:a16="http://schemas.microsoft.com/office/drawing/2014/main" id="{7D3438BC-E318-2559-D63A-9DDD9CD37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0C58E-7273-02F5-01EB-5B738036A32C}"/>
              </a:ext>
            </a:extLst>
          </p:cNvPr>
          <p:cNvSpPr>
            <a:spLocks noGrp="1"/>
          </p:cNvSpPr>
          <p:nvPr>
            <p:ph type="sldNum" sz="quarter" idx="12"/>
          </p:nvPr>
        </p:nvSpPr>
        <p:spPr/>
        <p:txBody>
          <a:bodyPr/>
          <a:lstStyle/>
          <a:p>
            <a:fld id="{8D03376D-2E7C-4774-9CDB-F9F55B1A22D6}" type="slidenum">
              <a:rPr lang="en-US" smtClean="0"/>
              <a:t>‹#›</a:t>
            </a:fld>
            <a:endParaRPr lang="en-US"/>
          </a:p>
        </p:txBody>
      </p:sp>
    </p:spTree>
    <p:extLst>
      <p:ext uri="{BB962C8B-B14F-4D97-AF65-F5344CB8AC3E}">
        <p14:creationId xmlns:p14="http://schemas.microsoft.com/office/powerpoint/2010/main" val="3317011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1679-FB20-5039-729D-2B485C1201D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489E44A-D9F4-D44D-C1A4-616501CA9C7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EF0EC7-91FA-A738-2556-69E3909119BF}"/>
              </a:ext>
            </a:extLst>
          </p:cNvPr>
          <p:cNvSpPr>
            <a:spLocks noGrp="1"/>
          </p:cNvSpPr>
          <p:nvPr>
            <p:ph type="dt" sz="half" idx="10"/>
          </p:nvPr>
        </p:nvSpPr>
        <p:spPr/>
        <p:txBody>
          <a:bodyPr/>
          <a:lstStyle/>
          <a:p>
            <a:fld id="{A7ED6602-7D98-471F-BAF3-BFAD3E103725}" type="datetimeFigureOut">
              <a:rPr lang="en-US" smtClean="0"/>
              <a:t>3/20/24</a:t>
            </a:fld>
            <a:endParaRPr lang="en-US"/>
          </a:p>
        </p:txBody>
      </p:sp>
      <p:sp>
        <p:nvSpPr>
          <p:cNvPr id="5" name="Footer Placeholder 4">
            <a:extLst>
              <a:ext uri="{FF2B5EF4-FFF2-40B4-BE49-F238E27FC236}">
                <a16:creationId xmlns:a16="http://schemas.microsoft.com/office/drawing/2014/main" id="{C68703F3-B218-AFEF-5BD8-D5C5E762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69612-5A22-0B8C-FF1F-6C152FDC4E4D}"/>
              </a:ext>
            </a:extLst>
          </p:cNvPr>
          <p:cNvSpPr>
            <a:spLocks noGrp="1"/>
          </p:cNvSpPr>
          <p:nvPr>
            <p:ph type="sldNum" sz="quarter" idx="12"/>
          </p:nvPr>
        </p:nvSpPr>
        <p:spPr/>
        <p:txBody>
          <a:bodyPr/>
          <a:lstStyle/>
          <a:p>
            <a:fld id="{8D03376D-2E7C-4774-9CDB-F9F55B1A22D6}" type="slidenum">
              <a:rPr lang="en-US" smtClean="0"/>
              <a:t>‹#›</a:t>
            </a:fld>
            <a:endParaRPr lang="en-US"/>
          </a:p>
        </p:txBody>
      </p:sp>
    </p:spTree>
    <p:extLst>
      <p:ext uri="{BB962C8B-B14F-4D97-AF65-F5344CB8AC3E}">
        <p14:creationId xmlns:p14="http://schemas.microsoft.com/office/powerpoint/2010/main" val="4163254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8EAD-7FE5-6D73-5C75-7342CFFD8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8287C-B95D-DBA5-1AA1-9F3297B238A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3C4E5B-FC5F-C0D4-7EDB-A19D5BBBA6E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5B55A-716E-216F-20FD-95496A3DABC7}"/>
              </a:ext>
            </a:extLst>
          </p:cNvPr>
          <p:cNvSpPr>
            <a:spLocks noGrp="1"/>
          </p:cNvSpPr>
          <p:nvPr>
            <p:ph type="dt" sz="half" idx="10"/>
          </p:nvPr>
        </p:nvSpPr>
        <p:spPr/>
        <p:txBody>
          <a:bodyPr/>
          <a:lstStyle/>
          <a:p>
            <a:fld id="{A7ED6602-7D98-471F-BAF3-BFAD3E103725}" type="datetimeFigureOut">
              <a:rPr lang="en-US" smtClean="0"/>
              <a:t>3/20/24</a:t>
            </a:fld>
            <a:endParaRPr lang="en-US"/>
          </a:p>
        </p:txBody>
      </p:sp>
      <p:sp>
        <p:nvSpPr>
          <p:cNvPr id="6" name="Footer Placeholder 5">
            <a:extLst>
              <a:ext uri="{FF2B5EF4-FFF2-40B4-BE49-F238E27FC236}">
                <a16:creationId xmlns:a16="http://schemas.microsoft.com/office/drawing/2014/main" id="{4B351989-1445-DA08-5ED5-0E42E4AE8B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772A1-E17C-BBF5-CB00-96B862AD6BA5}"/>
              </a:ext>
            </a:extLst>
          </p:cNvPr>
          <p:cNvSpPr>
            <a:spLocks noGrp="1"/>
          </p:cNvSpPr>
          <p:nvPr>
            <p:ph type="sldNum" sz="quarter" idx="12"/>
          </p:nvPr>
        </p:nvSpPr>
        <p:spPr/>
        <p:txBody>
          <a:bodyPr/>
          <a:lstStyle/>
          <a:p>
            <a:fld id="{8D03376D-2E7C-4774-9CDB-F9F55B1A22D6}" type="slidenum">
              <a:rPr lang="en-US" smtClean="0"/>
              <a:t>‹#›</a:t>
            </a:fld>
            <a:endParaRPr lang="en-US"/>
          </a:p>
        </p:txBody>
      </p:sp>
    </p:spTree>
    <p:extLst>
      <p:ext uri="{BB962C8B-B14F-4D97-AF65-F5344CB8AC3E}">
        <p14:creationId xmlns:p14="http://schemas.microsoft.com/office/powerpoint/2010/main" val="2925538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5BFA-355E-1EC1-6938-B4FC902DF2B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055F04-0287-40D7-146D-3975507BF1B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702E6CC-4D3D-BE6A-45A8-09A8F5E0E11C}"/>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CA3FA9-77CF-580E-D438-7384F5C4BD1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FA95D-4007-BF47-90F6-502EE1C7A4C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74A3AF-E094-E156-2546-FF65D0491DED}"/>
              </a:ext>
            </a:extLst>
          </p:cNvPr>
          <p:cNvSpPr>
            <a:spLocks noGrp="1"/>
          </p:cNvSpPr>
          <p:nvPr>
            <p:ph type="dt" sz="half" idx="10"/>
          </p:nvPr>
        </p:nvSpPr>
        <p:spPr/>
        <p:txBody>
          <a:bodyPr/>
          <a:lstStyle/>
          <a:p>
            <a:fld id="{A7ED6602-7D98-471F-BAF3-BFAD3E103725}" type="datetimeFigureOut">
              <a:rPr lang="en-US" smtClean="0"/>
              <a:t>3/20/24</a:t>
            </a:fld>
            <a:endParaRPr lang="en-US"/>
          </a:p>
        </p:txBody>
      </p:sp>
      <p:sp>
        <p:nvSpPr>
          <p:cNvPr id="8" name="Footer Placeholder 7">
            <a:extLst>
              <a:ext uri="{FF2B5EF4-FFF2-40B4-BE49-F238E27FC236}">
                <a16:creationId xmlns:a16="http://schemas.microsoft.com/office/drawing/2014/main" id="{D3666A83-6123-A9E9-F1BC-C55D609ACF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D7AD1C-3D74-1BA5-762E-6A750E895538}"/>
              </a:ext>
            </a:extLst>
          </p:cNvPr>
          <p:cNvSpPr>
            <a:spLocks noGrp="1"/>
          </p:cNvSpPr>
          <p:nvPr>
            <p:ph type="sldNum" sz="quarter" idx="12"/>
          </p:nvPr>
        </p:nvSpPr>
        <p:spPr/>
        <p:txBody>
          <a:bodyPr/>
          <a:lstStyle/>
          <a:p>
            <a:fld id="{8D03376D-2E7C-4774-9CDB-F9F55B1A22D6}" type="slidenum">
              <a:rPr lang="en-US" smtClean="0"/>
              <a:t>‹#›</a:t>
            </a:fld>
            <a:endParaRPr lang="en-US"/>
          </a:p>
        </p:txBody>
      </p:sp>
    </p:spTree>
    <p:extLst>
      <p:ext uri="{BB962C8B-B14F-4D97-AF65-F5344CB8AC3E}">
        <p14:creationId xmlns:p14="http://schemas.microsoft.com/office/powerpoint/2010/main" val="137892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3A28-32E2-2A90-0600-CE29F107B4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6172DC-9355-94F8-8778-0FA0B4B5F44E}"/>
              </a:ext>
            </a:extLst>
          </p:cNvPr>
          <p:cNvSpPr>
            <a:spLocks noGrp="1"/>
          </p:cNvSpPr>
          <p:nvPr>
            <p:ph type="dt" sz="half" idx="10"/>
          </p:nvPr>
        </p:nvSpPr>
        <p:spPr/>
        <p:txBody>
          <a:bodyPr/>
          <a:lstStyle/>
          <a:p>
            <a:fld id="{A7ED6602-7D98-471F-BAF3-BFAD3E103725}" type="datetimeFigureOut">
              <a:rPr lang="en-US" smtClean="0"/>
              <a:t>3/20/24</a:t>
            </a:fld>
            <a:endParaRPr lang="en-US"/>
          </a:p>
        </p:txBody>
      </p:sp>
      <p:sp>
        <p:nvSpPr>
          <p:cNvPr id="4" name="Footer Placeholder 3">
            <a:extLst>
              <a:ext uri="{FF2B5EF4-FFF2-40B4-BE49-F238E27FC236}">
                <a16:creationId xmlns:a16="http://schemas.microsoft.com/office/drawing/2014/main" id="{B2CAEA66-6B54-CD7D-C598-9566590419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9AF748-8701-7758-2B91-0841870148B2}"/>
              </a:ext>
            </a:extLst>
          </p:cNvPr>
          <p:cNvSpPr>
            <a:spLocks noGrp="1"/>
          </p:cNvSpPr>
          <p:nvPr>
            <p:ph type="sldNum" sz="quarter" idx="12"/>
          </p:nvPr>
        </p:nvSpPr>
        <p:spPr/>
        <p:txBody>
          <a:bodyPr/>
          <a:lstStyle/>
          <a:p>
            <a:fld id="{8D03376D-2E7C-4774-9CDB-F9F55B1A22D6}" type="slidenum">
              <a:rPr lang="en-US" smtClean="0"/>
              <a:t>‹#›</a:t>
            </a:fld>
            <a:endParaRPr lang="en-US"/>
          </a:p>
        </p:txBody>
      </p:sp>
    </p:spTree>
    <p:extLst>
      <p:ext uri="{BB962C8B-B14F-4D97-AF65-F5344CB8AC3E}">
        <p14:creationId xmlns:p14="http://schemas.microsoft.com/office/powerpoint/2010/main" val="108751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6ADB0-DD24-7D0D-31EB-14ADB980C3D8}"/>
              </a:ext>
            </a:extLst>
          </p:cNvPr>
          <p:cNvSpPr>
            <a:spLocks noGrp="1"/>
          </p:cNvSpPr>
          <p:nvPr>
            <p:ph type="dt" sz="half" idx="10"/>
          </p:nvPr>
        </p:nvSpPr>
        <p:spPr/>
        <p:txBody>
          <a:bodyPr/>
          <a:lstStyle/>
          <a:p>
            <a:fld id="{A7ED6602-7D98-471F-BAF3-BFAD3E103725}" type="datetimeFigureOut">
              <a:rPr lang="en-US" smtClean="0"/>
              <a:t>3/20/24</a:t>
            </a:fld>
            <a:endParaRPr lang="en-US"/>
          </a:p>
        </p:txBody>
      </p:sp>
      <p:sp>
        <p:nvSpPr>
          <p:cNvPr id="3" name="Footer Placeholder 2">
            <a:extLst>
              <a:ext uri="{FF2B5EF4-FFF2-40B4-BE49-F238E27FC236}">
                <a16:creationId xmlns:a16="http://schemas.microsoft.com/office/drawing/2014/main" id="{FD59A896-1837-19EF-06C9-AE0DB60693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34E254-79C8-2204-4886-0E97C6632F6E}"/>
              </a:ext>
            </a:extLst>
          </p:cNvPr>
          <p:cNvSpPr>
            <a:spLocks noGrp="1"/>
          </p:cNvSpPr>
          <p:nvPr>
            <p:ph type="sldNum" sz="quarter" idx="12"/>
          </p:nvPr>
        </p:nvSpPr>
        <p:spPr/>
        <p:txBody>
          <a:bodyPr/>
          <a:lstStyle/>
          <a:p>
            <a:fld id="{8D03376D-2E7C-4774-9CDB-F9F55B1A22D6}" type="slidenum">
              <a:rPr lang="en-US" smtClean="0"/>
              <a:t>‹#›</a:t>
            </a:fld>
            <a:endParaRPr lang="en-US"/>
          </a:p>
        </p:txBody>
      </p:sp>
    </p:spTree>
    <p:extLst>
      <p:ext uri="{BB962C8B-B14F-4D97-AF65-F5344CB8AC3E}">
        <p14:creationId xmlns:p14="http://schemas.microsoft.com/office/powerpoint/2010/main" val="2137078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66EC9-4E9E-F5C7-D42E-6B23536F303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0233025-AC98-88CA-3091-AEDB47C4D8A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07FB2B-C175-D9A3-0CC2-85444178480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D1AB5F9-F84D-3700-3CF1-83C102B9B0D0}"/>
              </a:ext>
            </a:extLst>
          </p:cNvPr>
          <p:cNvSpPr>
            <a:spLocks noGrp="1"/>
          </p:cNvSpPr>
          <p:nvPr>
            <p:ph type="dt" sz="half" idx="10"/>
          </p:nvPr>
        </p:nvSpPr>
        <p:spPr/>
        <p:txBody>
          <a:bodyPr/>
          <a:lstStyle/>
          <a:p>
            <a:fld id="{A7ED6602-7D98-471F-BAF3-BFAD3E103725}" type="datetimeFigureOut">
              <a:rPr lang="en-US" smtClean="0"/>
              <a:t>3/20/24</a:t>
            </a:fld>
            <a:endParaRPr lang="en-US"/>
          </a:p>
        </p:txBody>
      </p:sp>
      <p:sp>
        <p:nvSpPr>
          <p:cNvPr id="6" name="Footer Placeholder 5">
            <a:extLst>
              <a:ext uri="{FF2B5EF4-FFF2-40B4-BE49-F238E27FC236}">
                <a16:creationId xmlns:a16="http://schemas.microsoft.com/office/drawing/2014/main" id="{05927E82-1C0E-D152-4EE7-906506F7E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D57AEF-8F8C-0EA0-4718-14F54C0D4705}"/>
              </a:ext>
            </a:extLst>
          </p:cNvPr>
          <p:cNvSpPr>
            <a:spLocks noGrp="1"/>
          </p:cNvSpPr>
          <p:nvPr>
            <p:ph type="sldNum" sz="quarter" idx="12"/>
          </p:nvPr>
        </p:nvSpPr>
        <p:spPr/>
        <p:txBody>
          <a:bodyPr/>
          <a:lstStyle/>
          <a:p>
            <a:fld id="{8D03376D-2E7C-4774-9CDB-F9F55B1A22D6}" type="slidenum">
              <a:rPr lang="en-US" smtClean="0"/>
              <a:t>‹#›</a:t>
            </a:fld>
            <a:endParaRPr lang="en-US"/>
          </a:p>
        </p:txBody>
      </p:sp>
    </p:spTree>
    <p:extLst>
      <p:ext uri="{BB962C8B-B14F-4D97-AF65-F5344CB8AC3E}">
        <p14:creationId xmlns:p14="http://schemas.microsoft.com/office/powerpoint/2010/main" val="402110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0A619-5558-B72A-7735-40C67C3E2CB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E36197A-0FBA-0115-2860-5EC4B458F00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B86D985-B813-E14E-EB24-0724FD025F7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6F384A1-B7B6-277E-ABC1-B5F45B075256}"/>
              </a:ext>
            </a:extLst>
          </p:cNvPr>
          <p:cNvSpPr>
            <a:spLocks noGrp="1"/>
          </p:cNvSpPr>
          <p:nvPr>
            <p:ph type="dt" sz="half" idx="10"/>
          </p:nvPr>
        </p:nvSpPr>
        <p:spPr/>
        <p:txBody>
          <a:bodyPr/>
          <a:lstStyle/>
          <a:p>
            <a:fld id="{A7ED6602-7D98-471F-BAF3-BFAD3E103725}" type="datetimeFigureOut">
              <a:rPr lang="en-US" smtClean="0"/>
              <a:t>3/20/24</a:t>
            </a:fld>
            <a:endParaRPr lang="en-US"/>
          </a:p>
        </p:txBody>
      </p:sp>
      <p:sp>
        <p:nvSpPr>
          <p:cNvPr id="6" name="Footer Placeholder 5">
            <a:extLst>
              <a:ext uri="{FF2B5EF4-FFF2-40B4-BE49-F238E27FC236}">
                <a16:creationId xmlns:a16="http://schemas.microsoft.com/office/drawing/2014/main" id="{7AA13D1C-5845-CCD5-F5DD-625B9D766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6E0CC-333B-288A-D473-CDD31B18CE00}"/>
              </a:ext>
            </a:extLst>
          </p:cNvPr>
          <p:cNvSpPr>
            <a:spLocks noGrp="1"/>
          </p:cNvSpPr>
          <p:nvPr>
            <p:ph type="sldNum" sz="quarter" idx="12"/>
          </p:nvPr>
        </p:nvSpPr>
        <p:spPr/>
        <p:txBody>
          <a:bodyPr/>
          <a:lstStyle/>
          <a:p>
            <a:fld id="{8D03376D-2E7C-4774-9CDB-F9F55B1A22D6}" type="slidenum">
              <a:rPr lang="en-US" smtClean="0"/>
              <a:t>‹#›</a:t>
            </a:fld>
            <a:endParaRPr lang="en-US"/>
          </a:p>
        </p:txBody>
      </p:sp>
    </p:spTree>
    <p:extLst>
      <p:ext uri="{BB962C8B-B14F-4D97-AF65-F5344CB8AC3E}">
        <p14:creationId xmlns:p14="http://schemas.microsoft.com/office/powerpoint/2010/main" val="30092234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9F7C-49E2-836F-D636-70D7B5F4E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F16174-632C-6567-6115-7C4F282F9A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B849A-96DA-1F47-A88F-E5ED661658B5}"/>
              </a:ext>
            </a:extLst>
          </p:cNvPr>
          <p:cNvSpPr>
            <a:spLocks noGrp="1"/>
          </p:cNvSpPr>
          <p:nvPr>
            <p:ph type="dt" sz="half" idx="10"/>
          </p:nvPr>
        </p:nvSpPr>
        <p:spPr/>
        <p:txBody>
          <a:bodyPr/>
          <a:lstStyle/>
          <a:p>
            <a:fld id="{A7ED6602-7D98-471F-BAF3-BFAD3E103725}" type="datetimeFigureOut">
              <a:rPr lang="en-US" smtClean="0"/>
              <a:t>3/20/24</a:t>
            </a:fld>
            <a:endParaRPr lang="en-US"/>
          </a:p>
        </p:txBody>
      </p:sp>
      <p:sp>
        <p:nvSpPr>
          <p:cNvPr id="5" name="Footer Placeholder 4">
            <a:extLst>
              <a:ext uri="{FF2B5EF4-FFF2-40B4-BE49-F238E27FC236}">
                <a16:creationId xmlns:a16="http://schemas.microsoft.com/office/drawing/2014/main" id="{1BD5FED2-2315-7D9D-20A5-54FD8B6A6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2A685-B194-754C-EED4-1B14BF127501}"/>
              </a:ext>
            </a:extLst>
          </p:cNvPr>
          <p:cNvSpPr>
            <a:spLocks noGrp="1"/>
          </p:cNvSpPr>
          <p:nvPr>
            <p:ph type="sldNum" sz="quarter" idx="12"/>
          </p:nvPr>
        </p:nvSpPr>
        <p:spPr/>
        <p:txBody>
          <a:bodyPr/>
          <a:lstStyle/>
          <a:p>
            <a:fld id="{8D03376D-2E7C-4774-9CDB-F9F55B1A22D6}" type="slidenum">
              <a:rPr lang="en-US" smtClean="0"/>
              <a:t>‹#›</a:t>
            </a:fld>
            <a:endParaRPr lang="en-US"/>
          </a:p>
        </p:txBody>
      </p:sp>
    </p:spTree>
    <p:extLst>
      <p:ext uri="{BB962C8B-B14F-4D97-AF65-F5344CB8AC3E}">
        <p14:creationId xmlns:p14="http://schemas.microsoft.com/office/powerpoint/2010/main" val="1979528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7220D-0D31-1D8D-AE70-24FB89CFDA39}"/>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4DADAF-1C55-9A86-AEC9-AFEB806913F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52DD4-CD40-901B-DA93-B377BF55015E}"/>
              </a:ext>
            </a:extLst>
          </p:cNvPr>
          <p:cNvSpPr>
            <a:spLocks noGrp="1"/>
          </p:cNvSpPr>
          <p:nvPr>
            <p:ph type="dt" sz="half" idx="10"/>
          </p:nvPr>
        </p:nvSpPr>
        <p:spPr/>
        <p:txBody>
          <a:bodyPr/>
          <a:lstStyle/>
          <a:p>
            <a:fld id="{A7ED6602-7D98-471F-BAF3-BFAD3E103725}" type="datetimeFigureOut">
              <a:rPr lang="en-US" smtClean="0"/>
              <a:t>3/20/24</a:t>
            </a:fld>
            <a:endParaRPr lang="en-US"/>
          </a:p>
        </p:txBody>
      </p:sp>
      <p:sp>
        <p:nvSpPr>
          <p:cNvPr id="5" name="Footer Placeholder 4">
            <a:extLst>
              <a:ext uri="{FF2B5EF4-FFF2-40B4-BE49-F238E27FC236}">
                <a16:creationId xmlns:a16="http://schemas.microsoft.com/office/drawing/2014/main" id="{43CD1D32-A903-9162-7DCF-3A605DA42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13868-92AD-7B38-0FB6-45E8CEF00400}"/>
              </a:ext>
            </a:extLst>
          </p:cNvPr>
          <p:cNvSpPr>
            <a:spLocks noGrp="1"/>
          </p:cNvSpPr>
          <p:nvPr>
            <p:ph type="sldNum" sz="quarter" idx="12"/>
          </p:nvPr>
        </p:nvSpPr>
        <p:spPr/>
        <p:txBody>
          <a:bodyPr/>
          <a:lstStyle/>
          <a:p>
            <a:fld id="{8D03376D-2E7C-4774-9CDB-F9F55B1A22D6}" type="slidenum">
              <a:rPr lang="en-US" smtClean="0"/>
              <a:t>‹#›</a:t>
            </a:fld>
            <a:endParaRPr lang="en-US"/>
          </a:p>
        </p:txBody>
      </p:sp>
    </p:spTree>
    <p:extLst>
      <p:ext uri="{BB962C8B-B14F-4D97-AF65-F5344CB8AC3E}">
        <p14:creationId xmlns:p14="http://schemas.microsoft.com/office/powerpoint/2010/main" val="14053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A86130-1FD7-84FE-A824-E17ACFE622A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019F9-E295-872F-B403-6BDE4AA06A9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2DB42-E5FE-0C0E-CF14-5E0E295BC6A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7ED6602-7D98-471F-BAF3-BFAD3E103725}" type="datetimeFigureOut">
              <a:rPr lang="en-US" smtClean="0"/>
              <a:t>3/20/24</a:t>
            </a:fld>
            <a:endParaRPr lang="en-US"/>
          </a:p>
        </p:txBody>
      </p:sp>
      <p:sp>
        <p:nvSpPr>
          <p:cNvPr id="5" name="Footer Placeholder 4">
            <a:extLst>
              <a:ext uri="{FF2B5EF4-FFF2-40B4-BE49-F238E27FC236}">
                <a16:creationId xmlns:a16="http://schemas.microsoft.com/office/drawing/2014/main" id="{23800F30-487B-0BC8-4D33-C84405CC26E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5A46C3-447B-9C4E-B914-4CE2BD99CED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D03376D-2E7C-4774-9CDB-F9F55B1A22D6}" type="slidenum">
              <a:rPr lang="en-US" smtClean="0"/>
              <a:t>‹#›</a:t>
            </a:fld>
            <a:endParaRPr lang="en-US"/>
          </a:p>
        </p:txBody>
      </p:sp>
    </p:spTree>
    <p:extLst>
      <p:ext uri="{BB962C8B-B14F-4D97-AF65-F5344CB8AC3E}">
        <p14:creationId xmlns:p14="http://schemas.microsoft.com/office/powerpoint/2010/main" val="888760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784825" y="713125"/>
            <a:ext cx="4997700" cy="2289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5800" b="1" dirty="0"/>
              <a:t>Credit Risk - Loan Eligibility Prediction</a:t>
            </a:r>
            <a:endParaRPr sz="5800" b="1" dirty="0"/>
          </a:p>
        </p:txBody>
      </p:sp>
      <p:sp>
        <p:nvSpPr>
          <p:cNvPr id="63" name="Google Shape;63;p13"/>
          <p:cNvSpPr txBox="1">
            <a:spLocks noGrp="1"/>
          </p:cNvSpPr>
          <p:nvPr>
            <p:ph type="subTitle" idx="1"/>
          </p:nvPr>
        </p:nvSpPr>
        <p:spPr>
          <a:xfrm>
            <a:off x="166625" y="3514525"/>
            <a:ext cx="6473700" cy="876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1"/>
                </a:solidFill>
                <a:latin typeface="Open Sans Light"/>
                <a:ea typeface="Open Sans Light"/>
                <a:cs typeface="Open Sans Light"/>
                <a:sym typeface="Open Sans Light"/>
              </a:rPr>
              <a:t>Classification using Model Comparison</a:t>
            </a:r>
            <a:br>
              <a:rPr lang="en">
                <a:solidFill>
                  <a:schemeClr val="dk1"/>
                </a:solidFill>
                <a:latin typeface="Open Sans Light"/>
                <a:ea typeface="Open Sans Light"/>
                <a:cs typeface="Open Sans Light"/>
                <a:sym typeface="Open Sans Light"/>
              </a:rPr>
            </a:br>
            <a:endParaRPr>
              <a:solidFill>
                <a:schemeClr val="dk1"/>
              </a:solidFill>
              <a:latin typeface="Open Sans Light"/>
              <a:ea typeface="Open Sans Light"/>
              <a:cs typeface="Open Sans Light"/>
              <a:sym typeface="Open Sans Light"/>
            </a:endParaRPr>
          </a:p>
        </p:txBody>
      </p:sp>
      <p:sp>
        <p:nvSpPr>
          <p:cNvPr id="2" name="TextBox 1">
            <a:extLst>
              <a:ext uri="{FF2B5EF4-FFF2-40B4-BE49-F238E27FC236}">
                <a16:creationId xmlns:a16="http://schemas.microsoft.com/office/drawing/2014/main" id="{0ACA0842-F58B-05DA-6094-50A32BEFEF94}"/>
              </a:ext>
            </a:extLst>
          </p:cNvPr>
          <p:cNvSpPr txBox="1"/>
          <p:nvPr/>
        </p:nvSpPr>
        <p:spPr>
          <a:xfrm>
            <a:off x="6983506" y="4231341"/>
            <a:ext cx="1858201" cy="307777"/>
          </a:xfrm>
          <a:prstGeom prst="rect">
            <a:avLst/>
          </a:prstGeom>
          <a:noFill/>
        </p:spPr>
        <p:txBody>
          <a:bodyPr wrap="none" rtlCol="0">
            <a:spAutoFit/>
          </a:bodyPr>
          <a:lstStyle/>
          <a:p>
            <a:r>
              <a:rPr lang="en-US" dirty="0"/>
              <a:t>Aditya Senthil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Conclusions</a:t>
            </a:r>
            <a:endParaRPr/>
          </a:p>
        </p:txBody>
      </p:sp>
      <p:sp>
        <p:nvSpPr>
          <p:cNvPr id="126" name="Google Shape;126;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latin typeface="Open Sans Light"/>
                <a:ea typeface="Open Sans Light"/>
                <a:cs typeface="Open Sans Light"/>
                <a:sym typeface="Open Sans Light"/>
              </a:rPr>
              <a:t>From the analysis, it is evident that </a:t>
            </a:r>
            <a:r>
              <a:rPr lang="en" b="1" dirty="0"/>
              <a:t>KNN </a:t>
            </a:r>
            <a:r>
              <a:rPr lang="en" dirty="0">
                <a:latin typeface="Open Sans Light"/>
                <a:ea typeface="Open Sans Light"/>
                <a:cs typeface="Open Sans Light"/>
                <a:sym typeface="Open Sans Light"/>
              </a:rPr>
              <a:t>yields a</a:t>
            </a:r>
            <a:r>
              <a:rPr lang="en" b="1" dirty="0"/>
              <a:t> 73%</a:t>
            </a:r>
            <a:r>
              <a:rPr lang="en" dirty="0">
                <a:latin typeface="Open Sans Light"/>
                <a:ea typeface="Open Sans Light"/>
                <a:cs typeface="Open Sans Light"/>
                <a:sym typeface="Open Sans Light"/>
              </a:rPr>
              <a:t> accuracy, </a:t>
            </a:r>
            <a:r>
              <a:rPr lang="en" b="1" dirty="0"/>
              <a:t>Naive Bayesian</a:t>
            </a:r>
            <a:r>
              <a:rPr lang="en" dirty="0">
                <a:latin typeface="Open Sans Light"/>
                <a:ea typeface="Open Sans Light"/>
                <a:cs typeface="Open Sans Light"/>
                <a:sym typeface="Open Sans Light"/>
              </a:rPr>
              <a:t> offers </a:t>
            </a:r>
            <a:r>
              <a:rPr lang="en" b="1" dirty="0"/>
              <a:t>77%</a:t>
            </a:r>
            <a:r>
              <a:rPr lang="en" dirty="0">
                <a:latin typeface="Open Sans Light"/>
                <a:ea typeface="Open Sans Light"/>
                <a:cs typeface="Open Sans Light"/>
                <a:sym typeface="Open Sans Light"/>
              </a:rPr>
              <a:t>, and </a:t>
            </a:r>
            <a:r>
              <a:rPr lang="en" b="1" dirty="0"/>
              <a:t>Random Forest</a:t>
            </a:r>
            <a:r>
              <a:rPr lang="en" dirty="0">
                <a:latin typeface="Open Sans Light"/>
                <a:ea typeface="Open Sans Light"/>
                <a:cs typeface="Open Sans Light"/>
                <a:sym typeface="Open Sans Light"/>
              </a:rPr>
              <a:t> provides a </a:t>
            </a:r>
            <a:r>
              <a:rPr lang="en" b="1" dirty="0"/>
              <a:t>78%</a:t>
            </a:r>
            <a:r>
              <a:rPr lang="en" dirty="0">
                <a:latin typeface="Open Sans Light"/>
                <a:ea typeface="Open Sans Light"/>
                <a:cs typeface="Open Sans Light"/>
                <a:sym typeface="Open Sans Light"/>
              </a:rPr>
              <a:t> accuracy in predicting loan eligibility. Given these results, Easy House can place confidence in the </a:t>
            </a:r>
            <a:r>
              <a:rPr lang="en" b="1" i="1" dirty="0">
                <a:solidFill>
                  <a:srgbClr val="38761D"/>
                </a:solidFill>
              </a:rPr>
              <a:t>Random Forest classifier.</a:t>
            </a:r>
            <a:endParaRPr b="1" i="1" dirty="0">
              <a:solidFill>
                <a:srgbClr val="38761D"/>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59176"/>
    </mc:Choice>
    <mc:Fallback xmlns="">
      <p:transition spd="slow" advTm="5917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256452"/>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Recommendations</a:t>
            </a:r>
            <a:endParaRPr dirty="0"/>
          </a:p>
        </p:txBody>
      </p:sp>
      <p:sp>
        <p:nvSpPr>
          <p:cNvPr id="132" name="Google Shape;132;p23"/>
          <p:cNvSpPr txBox="1">
            <a:spLocks noGrp="1"/>
          </p:cNvSpPr>
          <p:nvPr>
            <p:ph type="body" idx="1"/>
          </p:nvPr>
        </p:nvSpPr>
        <p:spPr>
          <a:xfrm>
            <a:off x="311700" y="1002200"/>
            <a:ext cx="8520600" cy="3354000"/>
          </a:xfrm>
          <a:prstGeom prst="rect">
            <a:avLst/>
          </a:prstGeom>
        </p:spPr>
        <p:txBody>
          <a:bodyPr spcFirstLastPara="1" wrap="square" lIns="91425" tIns="91425" rIns="91425" bIns="91425" anchor="t" anchorCtr="0">
            <a:noAutofit/>
          </a:bodyPr>
          <a:lstStyle/>
          <a:p>
            <a:pPr marL="285750" indent="-285750">
              <a:spcAft>
                <a:spcPts val="1200"/>
              </a:spcAft>
            </a:pPr>
            <a:r>
              <a:rPr lang="en-US" sz="1400" dirty="0">
                <a:latin typeface="Economica" panose="020B0604020202020204" charset="0"/>
              </a:rPr>
              <a:t>Develop an early warning system for employee turnover.</a:t>
            </a:r>
          </a:p>
          <a:p>
            <a:pPr marL="285750" indent="-285750">
              <a:spcAft>
                <a:spcPts val="1200"/>
              </a:spcAft>
            </a:pPr>
            <a:r>
              <a:rPr lang="en-US" sz="1400" dirty="0">
                <a:latin typeface="Economica" panose="020B0604020202020204" charset="0"/>
              </a:rPr>
              <a:t>Customize predictive models for sales and marketing roles.</a:t>
            </a:r>
          </a:p>
          <a:p>
            <a:pPr marL="285750" indent="-285750">
              <a:spcAft>
                <a:spcPts val="1200"/>
              </a:spcAft>
            </a:pPr>
            <a:r>
              <a:rPr lang="en-US" sz="1400" dirty="0">
                <a:latin typeface="Economica" panose="020B0604020202020204" charset="0"/>
              </a:rPr>
              <a:t>Integrate performance metrics for personalized incentives.</a:t>
            </a:r>
          </a:p>
          <a:p>
            <a:pPr marL="285750" indent="-285750">
              <a:spcAft>
                <a:spcPts val="1200"/>
              </a:spcAft>
            </a:pPr>
            <a:r>
              <a:rPr lang="en-US" sz="1400" dirty="0">
                <a:latin typeface="Economica" panose="020B0604020202020204" charset="0"/>
              </a:rPr>
              <a:t>Ensure compensation aligns with industry standards.</a:t>
            </a:r>
          </a:p>
          <a:p>
            <a:pPr marL="285750" indent="-285750">
              <a:spcAft>
                <a:spcPts val="1200"/>
              </a:spcAft>
            </a:pPr>
            <a:r>
              <a:rPr lang="en-US" sz="1400" dirty="0">
                <a:latin typeface="Economica" panose="020B0604020202020204" charset="0"/>
              </a:rPr>
              <a:t>Consider cultural and environmental factors in the model.</a:t>
            </a:r>
          </a:p>
          <a:p>
            <a:pPr marL="285750" indent="-285750">
              <a:spcAft>
                <a:spcPts val="1200"/>
              </a:spcAft>
            </a:pPr>
            <a:r>
              <a:rPr lang="en-US" sz="1400" dirty="0">
                <a:latin typeface="Economica" panose="020B0604020202020204" charset="0"/>
              </a:rPr>
              <a:t>Provide support or incentives for employees with longer commutes.</a:t>
            </a:r>
          </a:p>
          <a:p>
            <a:pPr marL="285750" indent="-285750">
              <a:spcAft>
                <a:spcPts val="1200"/>
              </a:spcAft>
            </a:pPr>
            <a:r>
              <a:rPr lang="en-US" sz="1400" dirty="0">
                <a:latin typeface="Economica" panose="020B0604020202020204" charset="0"/>
              </a:rPr>
              <a:t>Enhance managerial involvement for improved job satisfaction.</a:t>
            </a:r>
          </a:p>
          <a:p>
            <a:pPr marL="285750" indent="-285750">
              <a:spcAft>
                <a:spcPts val="1200"/>
              </a:spcAft>
            </a:pPr>
            <a:r>
              <a:rPr lang="en-US" sz="1400" dirty="0">
                <a:latin typeface="Economica" panose="020B0604020202020204" charset="0"/>
              </a:rPr>
              <a:t>Establish a feedback loop for continuous model improvement.</a:t>
            </a:r>
          </a:p>
          <a:p>
            <a:pPr marL="285750" indent="-285750">
              <a:spcAft>
                <a:spcPts val="1200"/>
              </a:spcAft>
            </a:pPr>
            <a:r>
              <a:rPr lang="en-US" sz="1400" dirty="0">
                <a:latin typeface="Economica" panose="020B0604020202020204" charset="0"/>
              </a:rPr>
              <a:t>Integrate employee survey data for a holistic understanding</a:t>
            </a:r>
          </a:p>
        </p:txBody>
      </p:sp>
    </p:spTree>
  </p:cSld>
  <p:clrMapOvr>
    <a:masterClrMapping/>
  </p:clrMapOvr>
  <mc:AlternateContent xmlns:mc="http://schemas.openxmlformats.org/markup-compatibility/2006" xmlns:p14="http://schemas.microsoft.com/office/powerpoint/2010/main">
    <mc:Choice Requires="p14">
      <p:transition spd="slow" p14:dur="2000" advTm="87644"/>
    </mc:Choice>
    <mc:Fallback xmlns="">
      <p:transition spd="slow" advTm="876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Background</a:t>
            </a:r>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a:t>Easy House</a:t>
            </a:r>
            <a:r>
              <a:rPr lang="en">
                <a:latin typeface="Open Sans Light"/>
                <a:ea typeface="Open Sans Light"/>
                <a:cs typeface="Open Sans Light"/>
                <a:sym typeface="Open Sans Light"/>
              </a:rPr>
              <a:t>, a finance company specializing in diverse home loans, operates in urban, semi-urban, and rural regions. Traditionally, customers apply for a home loan, and the company then assesses their eligibility. </a:t>
            </a:r>
            <a:endParaRPr>
              <a:latin typeface="Open Sans Light"/>
              <a:ea typeface="Open Sans Light"/>
              <a:cs typeface="Open Sans Light"/>
              <a:sym typeface="Open Sans Light"/>
            </a:endParaRPr>
          </a:p>
          <a:p>
            <a:pPr marL="0" lvl="0" indent="0" algn="just" rtl="0">
              <a:spcBef>
                <a:spcPts val="1200"/>
              </a:spcBef>
              <a:spcAft>
                <a:spcPts val="0"/>
              </a:spcAft>
              <a:buNone/>
            </a:pPr>
            <a:r>
              <a:rPr lang="en">
                <a:latin typeface="Open Sans Light"/>
                <a:ea typeface="Open Sans Light"/>
                <a:cs typeface="Open Sans Light"/>
                <a:sym typeface="Open Sans Light"/>
              </a:rPr>
              <a:t>Easy House aims to automate this process by leveraging historical customer data to create a predictive model for determining loan approval. This initiative is designed to enhance efficiency, reduce potential losses, and enable a more targeted focus on eligible customers.</a:t>
            </a:r>
            <a:endParaRPr>
              <a:latin typeface="Open Sans Light"/>
              <a:ea typeface="Open Sans Light"/>
              <a:cs typeface="Open Sans Light"/>
              <a:sym typeface="Open Sans Light"/>
            </a:endParaRPr>
          </a:p>
          <a:p>
            <a:pPr marL="0" lvl="0" indent="0" algn="just" rtl="0">
              <a:spcBef>
                <a:spcPts val="1200"/>
              </a:spcBef>
              <a:spcAft>
                <a:spcPts val="1200"/>
              </a:spcAft>
              <a:buNone/>
            </a:pPr>
            <a:r>
              <a:rPr lang="en">
                <a:latin typeface="Open Sans Light"/>
                <a:ea typeface="Open Sans Light"/>
                <a:cs typeface="Open Sans Light"/>
                <a:sym typeface="Open Sans Light"/>
              </a:rPr>
              <a:t>Dataset contains demographic information, details of loan if they currently possess and if they have any credit history. Based on this information we are using three classification models to predict loan eligibility. </a:t>
            </a:r>
            <a:endParaRPr>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286188"/>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Objectives</a:t>
            </a:r>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Open Sans Light"/>
              <a:buChar char="●"/>
            </a:pPr>
            <a:r>
              <a:rPr lang="en">
                <a:latin typeface="Open Sans Light"/>
                <a:ea typeface="Open Sans Light"/>
                <a:cs typeface="Open Sans Light"/>
                <a:sym typeface="Open Sans Light"/>
              </a:rPr>
              <a:t>To identify the factors to be considered to predict loan eligibility.</a:t>
            </a:r>
            <a:endParaRPr>
              <a:latin typeface="Open Sans Light"/>
              <a:ea typeface="Open Sans Light"/>
              <a:cs typeface="Open Sans Light"/>
              <a:sym typeface="Open Sans Light"/>
            </a:endParaRPr>
          </a:p>
          <a:p>
            <a:pPr marL="457200" lvl="0" indent="-342900" algn="just" rtl="0">
              <a:spcBef>
                <a:spcPts val="0"/>
              </a:spcBef>
              <a:spcAft>
                <a:spcPts val="0"/>
              </a:spcAft>
              <a:buSzPts val="1800"/>
              <a:buFont typeface="Open Sans Light"/>
              <a:buChar char="●"/>
            </a:pPr>
            <a:r>
              <a:rPr lang="en">
                <a:latin typeface="Open Sans Light"/>
                <a:ea typeface="Open Sans Light"/>
                <a:cs typeface="Open Sans Light"/>
                <a:sym typeface="Open Sans Light"/>
              </a:rPr>
              <a:t>Perform classification analysis to determine the best model to be used in predicting loan approvals and denials.</a:t>
            </a:r>
            <a:endParaRPr>
              <a:latin typeface="Open Sans Light"/>
              <a:ea typeface="Open Sans Light"/>
              <a:cs typeface="Open Sans Light"/>
              <a:sym typeface="Open Sans Light"/>
            </a:endParaRPr>
          </a:p>
        </p:txBody>
      </p:sp>
      <p:pic>
        <p:nvPicPr>
          <p:cNvPr id="82" name="Google Shape;82;p16"/>
          <p:cNvPicPr preferRelativeResize="0"/>
          <p:nvPr/>
        </p:nvPicPr>
        <p:blipFill rotWithShape="1">
          <a:blip r:embed="rId3">
            <a:alphaModFix/>
          </a:blip>
          <a:srcRect l="-5820" r="5820"/>
          <a:stretch/>
        </p:blipFill>
        <p:spPr>
          <a:xfrm>
            <a:off x="4664750" y="1967850"/>
            <a:ext cx="3897676" cy="2662925"/>
          </a:xfrm>
          <a:prstGeom prst="rect">
            <a:avLst/>
          </a:prstGeom>
          <a:noFill/>
          <a:ln>
            <a:noFill/>
          </a:ln>
        </p:spPr>
      </p:pic>
      <p:pic>
        <p:nvPicPr>
          <p:cNvPr id="83" name="Google Shape;83;p16"/>
          <p:cNvPicPr preferRelativeResize="0"/>
          <p:nvPr/>
        </p:nvPicPr>
        <p:blipFill>
          <a:blip r:embed="rId4">
            <a:alphaModFix/>
          </a:blip>
          <a:stretch>
            <a:fillRect/>
          </a:stretch>
        </p:blipFill>
        <p:spPr>
          <a:xfrm>
            <a:off x="913519" y="2394050"/>
            <a:ext cx="3277749" cy="218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Classification Models</a:t>
            </a:r>
            <a:endParaRPr dirty="0"/>
          </a:p>
        </p:txBody>
      </p:sp>
      <p:sp>
        <p:nvSpPr>
          <p:cNvPr id="89" name="Google Shape;89;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358"/>
              <a:buFont typeface="Arial"/>
              <a:buNone/>
            </a:pPr>
            <a:r>
              <a:rPr lang="en" dirty="0">
                <a:solidFill>
                  <a:srgbClr val="212121"/>
                </a:solidFill>
                <a:highlight>
                  <a:schemeClr val="lt1"/>
                </a:highlight>
                <a:latin typeface="Open Sans Light"/>
                <a:ea typeface="Open Sans Light"/>
                <a:cs typeface="Open Sans Light"/>
                <a:sym typeface="Open Sans Light"/>
              </a:rPr>
              <a:t>Classification models are well-suited to problems involving the prediction of two or more categorical outcomes. </a:t>
            </a:r>
            <a:endParaRPr dirty="0">
              <a:solidFill>
                <a:srgbClr val="212121"/>
              </a:solidFill>
              <a:highlight>
                <a:schemeClr val="lt1"/>
              </a:highlight>
              <a:latin typeface="Open Sans Light"/>
              <a:ea typeface="Open Sans Light"/>
              <a:cs typeface="Open Sans Light"/>
              <a:sym typeface="Open Sans Light"/>
            </a:endParaRPr>
          </a:p>
          <a:p>
            <a:pPr marL="0" lvl="0" indent="0" algn="just" rtl="0">
              <a:spcBef>
                <a:spcPts val="600"/>
              </a:spcBef>
              <a:spcAft>
                <a:spcPts val="0"/>
              </a:spcAft>
              <a:buClr>
                <a:schemeClr val="dk1"/>
              </a:buClr>
              <a:buSzPts val="358"/>
              <a:buFont typeface="Arial"/>
              <a:buNone/>
            </a:pPr>
            <a:r>
              <a:rPr lang="en" dirty="0">
                <a:solidFill>
                  <a:srgbClr val="212121"/>
                </a:solidFill>
                <a:highlight>
                  <a:schemeClr val="lt1"/>
                </a:highlight>
                <a:latin typeface="Open Sans Light"/>
                <a:ea typeface="Open Sans Light"/>
                <a:cs typeface="Open Sans Light"/>
                <a:sym typeface="Open Sans Light"/>
              </a:rPr>
              <a:t>1. </a:t>
            </a:r>
            <a:r>
              <a:rPr lang="en" dirty="0">
                <a:solidFill>
                  <a:srgbClr val="212121"/>
                </a:solidFill>
                <a:highlight>
                  <a:schemeClr val="lt1"/>
                </a:highlight>
              </a:rPr>
              <a:t>KNN </a:t>
            </a:r>
            <a:r>
              <a:rPr lang="en" dirty="0">
                <a:solidFill>
                  <a:srgbClr val="212121"/>
                </a:solidFill>
                <a:highlight>
                  <a:schemeClr val="lt1"/>
                </a:highlight>
                <a:latin typeface="Open Sans Light"/>
                <a:ea typeface="Open Sans Light"/>
                <a:cs typeface="Open Sans Light"/>
                <a:sym typeface="Open Sans Light"/>
              </a:rPr>
              <a:t>- Classify new data by voting among its closest neighbors in the feature space.</a:t>
            </a:r>
            <a:endParaRPr dirty="0">
              <a:solidFill>
                <a:srgbClr val="212121"/>
              </a:solidFill>
              <a:highlight>
                <a:schemeClr val="lt1"/>
              </a:highlight>
              <a:latin typeface="Open Sans Light"/>
              <a:ea typeface="Open Sans Light"/>
              <a:cs typeface="Open Sans Light"/>
              <a:sym typeface="Open Sans Light"/>
            </a:endParaRPr>
          </a:p>
          <a:p>
            <a:pPr marL="0" lvl="0" indent="0" algn="just" rtl="0">
              <a:spcBef>
                <a:spcPts val="600"/>
              </a:spcBef>
              <a:spcAft>
                <a:spcPts val="0"/>
              </a:spcAft>
              <a:buClr>
                <a:schemeClr val="dk1"/>
              </a:buClr>
              <a:buSzPts val="358"/>
              <a:buFont typeface="Arial"/>
              <a:buNone/>
            </a:pPr>
            <a:r>
              <a:rPr lang="en" dirty="0">
                <a:solidFill>
                  <a:srgbClr val="212121"/>
                </a:solidFill>
                <a:highlight>
                  <a:schemeClr val="lt1"/>
                </a:highlight>
                <a:latin typeface="Open Sans Light"/>
                <a:ea typeface="Open Sans Light"/>
                <a:cs typeface="Open Sans Light"/>
                <a:sym typeface="Open Sans Light"/>
              </a:rPr>
              <a:t>2. </a:t>
            </a:r>
            <a:r>
              <a:rPr lang="en" dirty="0">
                <a:solidFill>
                  <a:srgbClr val="212121"/>
                </a:solidFill>
                <a:highlight>
                  <a:schemeClr val="lt1"/>
                </a:highlight>
              </a:rPr>
              <a:t>Random Forest</a:t>
            </a:r>
            <a:r>
              <a:rPr lang="en" dirty="0">
                <a:solidFill>
                  <a:srgbClr val="212121"/>
                </a:solidFill>
                <a:highlight>
                  <a:schemeClr val="lt1"/>
                </a:highlight>
                <a:latin typeface="Open Sans Light"/>
                <a:ea typeface="Open Sans Light"/>
                <a:cs typeface="Open Sans Light"/>
                <a:sym typeface="Open Sans Light"/>
              </a:rPr>
              <a:t> - Ensemble learning method for classification that operates by constructing a multitude of decision trees at training time. The output of the random forest is the class selected by most trees.</a:t>
            </a:r>
            <a:endParaRPr dirty="0">
              <a:solidFill>
                <a:srgbClr val="212121"/>
              </a:solidFill>
              <a:highlight>
                <a:schemeClr val="lt1"/>
              </a:highlight>
              <a:latin typeface="Open Sans Light"/>
              <a:ea typeface="Open Sans Light"/>
              <a:cs typeface="Open Sans Light"/>
              <a:sym typeface="Open Sans Light"/>
            </a:endParaRPr>
          </a:p>
          <a:p>
            <a:pPr marL="0" lvl="0" indent="0" algn="just" rtl="0">
              <a:spcBef>
                <a:spcPts val="600"/>
              </a:spcBef>
              <a:spcAft>
                <a:spcPts val="500"/>
              </a:spcAft>
              <a:buClr>
                <a:schemeClr val="dk1"/>
              </a:buClr>
              <a:buSzPts val="358"/>
              <a:buFont typeface="Arial"/>
              <a:buNone/>
            </a:pPr>
            <a:r>
              <a:rPr lang="en" dirty="0">
                <a:solidFill>
                  <a:srgbClr val="212121"/>
                </a:solidFill>
                <a:highlight>
                  <a:schemeClr val="lt1"/>
                </a:highlight>
                <a:latin typeface="Open Sans Light"/>
                <a:ea typeface="Open Sans Light"/>
                <a:cs typeface="Open Sans Light"/>
                <a:sym typeface="Open Sans Light"/>
              </a:rPr>
              <a:t>3. </a:t>
            </a:r>
            <a:r>
              <a:rPr lang="en" dirty="0">
                <a:solidFill>
                  <a:srgbClr val="212121"/>
                </a:solidFill>
                <a:highlight>
                  <a:schemeClr val="lt1"/>
                </a:highlight>
              </a:rPr>
              <a:t>Naive Bayesian</a:t>
            </a:r>
            <a:r>
              <a:rPr lang="en" dirty="0">
                <a:solidFill>
                  <a:srgbClr val="212121"/>
                </a:solidFill>
                <a:highlight>
                  <a:schemeClr val="lt1"/>
                </a:highlight>
                <a:latin typeface="Open Sans Light"/>
                <a:ea typeface="Open Sans Light"/>
                <a:cs typeface="Open Sans Light"/>
                <a:sym typeface="Open Sans Light"/>
              </a:rPr>
              <a:t> - Presumes independence between features provided in the class label.</a:t>
            </a:r>
            <a:endParaRPr dirty="0">
              <a:solidFill>
                <a:srgbClr val="212121"/>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Evaluation</a:t>
            </a:r>
            <a:endParaRPr/>
          </a:p>
        </p:txBody>
      </p:sp>
      <p:sp>
        <p:nvSpPr>
          <p:cNvPr id="95" name="Google Shape;95;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Understanding the inaccurate predictions - </a:t>
            </a:r>
            <a:endParaRPr dirty="0">
              <a:latin typeface="Open Sans Light"/>
              <a:ea typeface="Open Sans Light"/>
              <a:cs typeface="Open Sans Light"/>
              <a:sym typeface="Open Sans Light"/>
            </a:endParaRPr>
          </a:p>
          <a:p>
            <a:pPr marL="457200" lvl="0" indent="-342900" algn="l" rtl="0">
              <a:spcBef>
                <a:spcPts val="1200"/>
              </a:spcBef>
              <a:spcAft>
                <a:spcPts val="0"/>
              </a:spcAft>
              <a:buSzPts val="1800"/>
              <a:buFont typeface="Open Sans Light"/>
              <a:buChar char="●"/>
            </a:pPr>
            <a:r>
              <a:rPr lang="en" dirty="0">
                <a:latin typeface="Open Sans Light"/>
                <a:ea typeface="Open Sans Light"/>
                <a:cs typeface="Open Sans Light"/>
                <a:sym typeface="Open Sans Light"/>
              </a:rPr>
              <a:t>Falsely identifying loan eligibility for an ineligible person.</a:t>
            </a:r>
            <a:endParaRPr dirty="0">
              <a:latin typeface="Open Sans Light"/>
              <a:ea typeface="Open Sans Light"/>
              <a:cs typeface="Open Sans Light"/>
              <a:sym typeface="Open Sans Light"/>
            </a:endParaRPr>
          </a:p>
          <a:p>
            <a:pPr marL="457200" lvl="0" indent="-342900" algn="l" rtl="0">
              <a:spcBef>
                <a:spcPts val="0"/>
              </a:spcBef>
              <a:spcAft>
                <a:spcPts val="0"/>
              </a:spcAft>
              <a:buSzPts val="1800"/>
              <a:buFont typeface="Open Sans Light"/>
              <a:buChar char="●"/>
            </a:pPr>
            <a:r>
              <a:rPr lang="en" dirty="0">
                <a:latin typeface="Open Sans Light"/>
                <a:ea typeface="Open Sans Light"/>
                <a:cs typeface="Open Sans Light"/>
                <a:sym typeface="Open Sans Light"/>
              </a:rPr>
              <a:t>Incorrectly deeming an eligible person as ineligible.</a:t>
            </a:r>
            <a:endParaRPr dirty="0">
              <a:latin typeface="Open Sans Light"/>
              <a:ea typeface="Open Sans Light"/>
              <a:cs typeface="Open Sans Light"/>
              <a:sym typeface="Open Sans Light"/>
            </a:endParaRPr>
          </a:p>
          <a:p>
            <a:pPr marL="0" lvl="0" indent="0" algn="just" rtl="0">
              <a:spcBef>
                <a:spcPts val="1200"/>
              </a:spcBef>
              <a:spcAft>
                <a:spcPts val="0"/>
              </a:spcAft>
              <a:buNone/>
            </a:pPr>
            <a:r>
              <a:rPr lang="en" dirty="0">
                <a:latin typeface="Open Sans Light"/>
                <a:ea typeface="Open Sans Light"/>
                <a:cs typeface="Open Sans Light"/>
                <a:sym typeface="Open Sans Light"/>
              </a:rPr>
              <a:t>Emphasizing on the significance of the latter misprediction, as it can adversely impact the company's business by potentially losing customers and disrupting sales and revenue projections.</a:t>
            </a:r>
            <a:endParaRPr dirty="0">
              <a:latin typeface="Open Sans Light"/>
              <a:ea typeface="Open Sans Light"/>
              <a:cs typeface="Open Sans Light"/>
              <a:sym typeface="Open Sans Light"/>
            </a:endParaRPr>
          </a:p>
          <a:p>
            <a:pPr marL="0" lvl="0" indent="0" algn="l" rtl="0">
              <a:spcBef>
                <a:spcPts val="1200"/>
              </a:spcBef>
              <a:spcAft>
                <a:spcPts val="1200"/>
              </a:spcAft>
              <a:buNone/>
            </a:pPr>
            <a:endParaRPr dirty="0"/>
          </a:p>
        </p:txBody>
      </p:sp>
      <p:pic>
        <p:nvPicPr>
          <p:cNvPr id="96" name="Google Shape;96;p18"/>
          <p:cNvPicPr preferRelativeResize="0"/>
          <p:nvPr/>
        </p:nvPicPr>
        <p:blipFill>
          <a:blip r:embed="rId3">
            <a:alphaModFix/>
          </a:blip>
          <a:stretch>
            <a:fillRect/>
          </a:stretch>
        </p:blipFill>
        <p:spPr>
          <a:xfrm>
            <a:off x="5902500" y="3224925"/>
            <a:ext cx="2520675" cy="168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08A7-8460-A4ED-4943-23E53AEF3C17}"/>
              </a:ext>
            </a:extLst>
          </p:cNvPr>
          <p:cNvSpPr>
            <a:spLocks noGrp="1"/>
          </p:cNvSpPr>
          <p:nvPr>
            <p:ph type="ctrTitle"/>
          </p:nvPr>
        </p:nvSpPr>
        <p:spPr>
          <a:xfrm>
            <a:off x="1143000" y="104969"/>
            <a:ext cx="6858000" cy="587829"/>
          </a:xfrm>
        </p:spPr>
        <p:txBody>
          <a:bodyPr>
            <a:noAutofit/>
          </a:bodyPr>
          <a:lstStyle/>
          <a:p>
            <a:r>
              <a:rPr lang="en-US" sz="4200" dirty="0">
                <a:latin typeface="Economica" panose="020B0604020202020204" charset="0"/>
              </a:rPr>
              <a:t>Exploratory Data Analysis</a:t>
            </a:r>
          </a:p>
        </p:txBody>
      </p:sp>
      <p:sp>
        <p:nvSpPr>
          <p:cNvPr id="3" name="Subtitle 2">
            <a:extLst>
              <a:ext uri="{FF2B5EF4-FFF2-40B4-BE49-F238E27FC236}">
                <a16:creationId xmlns:a16="http://schemas.microsoft.com/office/drawing/2014/main" id="{72820C27-2E93-399E-8220-5DA0178496E3}"/>
              </a:ext>
            </a:extLst>
          </p:cNvPr>
          <p:cNvSpPr>
            <a:spLocks noGrp="1"/>
          </p:cNvSpPr>
          <p:nvPr>
            <p:ph type="subTitle" idx="1"/>
          </p:nvPr>
        </p:nvSpPr>
        <p:spPr>
          <a:xfrm>
            <a:off x="1143000" y="748783"/>
            <a:ext cx="6858000" cy="4394717"/>
          </a:xfrm>
        </p:spPr>
        <p:txBody>
          <a:bodyPr/>
          <a:lstStyle/>
          <a:p>
            <a:pPr algn="l"/>
            <a:r>
              <a:rPr lang="en-US" b="1" dirty="0">
                <a:latin typeface="Economica" panose="020B0604020202020204" charset="0"/>
              </a:rPr>
              <a:t>Overall Loan Approval Rate – 69%</a:t>
            </a:r>
          </a:p>
          <a:p>
            <a:endParaRPr lang="en-US" b="1" dirty="0">
              <a:latin typeface="Economica" panose="020B0604020202020204" charset="0"/>
            </a:endParaRPr>
          </a:p>
          <a:p>
            <a:pPr marL="285750" indent="-285750" algn="l">
              <a:buFont typeface="Arial" panose="020B0604020202020204" pitchFamily="34" charset="0"/>
              <a:buChar char="•"/>
            </a:pPr>
            <a:r>
              <a:rPr lang="en-US" dirty="0">
                <a:latin typeface="Economica" panose="020B0604020202020204" charset="0"/>
              </a:rPr>
              <a:t>Gender </a:t>
            </a:r>
            <a:r>
              <a:rPr lang="en-US" dirty="0">
                <a:latin typeface="Economica" panose="020B0604020202020204" charset="0"/>
                <a:sym typeface="Wingdings" panose="05000000000000000000" pitchFamily="2" charset="2"/>
              </a:rPr>
              <a:t></a:t>
            </a:r>
            <a:r>
              <a:rPr lang="en-US" dirty="0">
                <a:latin typeface="Economica" panose="020B0604020202020204" charset="0"/>
              </a:rPr>
              <a:t> (male</a:t>
            </a:r>
            <a:r>
              <a:rPr lang="en-US" dirty="0">
                <a:latin typeface="Economica" panose="020B0604020202020204" charset="0"/>
                <a:sym typeface="Wingdings" panose="05000000000000000000" pitchFamily="2" charset="2"/>
              </a:rPr>
              <a:t>69%</a:t>
            </a:r>
            <a:r>
              <a:rPr lang="en-US" dirty="0">
                <a:latin typeface="Economica" panose="020B0604020202020204" charset="0"/>
              </a:rPr>
              <a:t> / female</a:t>
            </a:r>
            <a:r>
              <a:rPr lang="en-US" dirty="0">
                <a:latin typeface="Economica" panose="020B0604020202020204" charset="0"/>
                <a:sym typeface="Wingdings" panose="05000000000000000000" pitchFamily="2" charset="2"/>
              </a:rPr>
              <a:t>62%)</a:t>
            </a:r>
            <a:endParaRPr lang="en-US" dirty="0">
              <a:latin typeface="Economica" panose="020B0604020202020204" charset="0"/>
            </a:endParaRPr>
          </a:p>
          <a:p>
            <a:pPr marL="285750" indent="-285750" algn="l">
              <a:buFont typeface="Arial" panose="020B0604020202020204" pitchFamily="34" charset="0"/>
              <a:buChar char="•"/>
            </a:pPr>
            <a:r>
              <a:rPr lang="en-US" dirty="0">
                <a:latin typeface="Economica" panose="020B0604020202020204" charset="0"/>
              </a:rPr>
              <a:t>Married </a:t>
            </a:r>
            <a:r>
              <a:rPr lang="en-US" dirty="0">
                <a:latin typeface="Economica" panose="020B0604020202020204" charset="0"/>
                <a:sym typeface="Wingdings" panose="05000000000000000000" pitchFamily="2" charset="2"/>
              </a:rPr>
              <a:t></a:t>
            </a:r>
            <a:r>
              <a:rPr lang="en-US" dirty="0">
                <a:latin typeface="Economica" panose="020B0604020202020204" charset="0"/>
              </a:rPr>
              <a:t>65%  /  Unmarried </a:t>
            </a:r>
            <a:r>
              <a:rPr lang="en-US" dirty="0">
                <a:latin typeface="Economica" panose="020B0604020202020204" charset="0"/>
                <a:sym typeface="Wingdings" panose="05000000000000000000" pitchFamily="2" charset="2"/>
              </a:rPr>
              <a:t>60% </a:t>
            </a:r>
            <a:endParaRPr lang="en-US" dirty="0">
              <a:latin typeface="Economica" panose="020B0604020202020204" charset="0"/>
            </a:endParaRPr>
          </a:p>
          <a:p>
            <a:pPr marL="285750" indent="-285750" algn="l">
              <a:buFont typeface="Arial" panose="020B0604020202020204" pitchFamily="34" charset="0"/>
              <a:buChar char="•"/>
            </a:pPr>
            <a:r>
              <a:rPr lang="en-US" dirty="0">
                <a:latin typeface="Economica" panose="020B0604020202020204" charset="0"/>
              </a:rPr>
              <a:t>Graduates </a:t>
            </a:r>
            <a:r>
              <a:rPr lang="en-US" dirty="0">
                <a:latin typeface="Economica" panose="020B0604020202020204" charset="0"/>
                <a:sym typeface="Wingdings" panose="05000000000000000000" pitchFamily="2" charset="2"/>
              </a:rPr>
              <a:t>63% / Non-Graduates 58%</a:t>
            </a:r>
            <a:endParaRPr lang="en-US" dirty="0">
              <a:latin typeface="Economica" panose="020B0604020202020204" charset="0"/>
            </a:endParaRPr>
          </a:p>
          <a:p>
            <a:pPr marL="285750" indent="-285750" algn="l">
              <a:buFont typeface="Arial" panose="020B0604020202020204" pitchFamily="34" charset="0"/>
              <a:buChar char="•"/>
            </a:pPr>
            <a:r>
              <a:rPr lang="en-US" dirty="0">
                <a:latin typeface="Economica" panose="020B0604020202020204" charset="0"/>
              </a:rPr>
              <a:t>Self employed</a:t>
            </a:r>
            <a:r>
              <a:rPr lang="en-US" dirty="0">
                <a:latin typeface="Economica" panose="020B0604020202020204" charset="0"/>
                <a:sym typeface="Wingdings" panose="05000000000000000000" pitchFamily="2" charset="2"/>
              </a:rPr>
              <a:t>69%</a:t>
            </a:r>
            <a:r>
              <a:rPr lang="en-US" dirty="0">
                <a:latin typeface="Economica" panose="020B0604020202020204" charset="0"/>
              </a:rPr>
              <a:t>/ Not Self Employed </a:t>
            </a:r>
            <a:r>
              <a:rPr lang="en-US" dirty="0">
                <a:latin typeface="Economica" panose="020B0604020202020204" charset="0"/>
                <a:sym typeface="Wingdings" panose="05000000000000000000" pitchFamily="2" charset="2"/>
              </a:rPr>
              <a:t>65%</a:t>
            </a:r>
            <a:endParaRPr lang="en-US" dirty="0">
              <a:latin typeface="Economica" panose="020B0604020202020204" charset="0"/>
            </a:endParaRPr>
          </a:p>
          <a:p>
            <a:pPr marL="285750" indent="-285750" algn="l">
              <a:buFont typeface="Arial" panose="020B0604020202020204" pitchFamily="34" charset="0"/>
              <a:buChar char="•"/>
            </a:pPr>
            <a:r>
              <a:rPr lang="en-US" dirty="0">
                <a:latin typeface="Economica" panose="020B0604020202020204" charset="0"/>
              </a:rPr>
              <a:t>Bad credit history </a:t>
            </a:r>
            <a:r>
              <a:rPr lang="en-US" dirty="0">
                <a:latin typeface="Economica" panose="020B0604020202020204" charset="0"/>
                <a:sym typeface="Wingdings" panose="05000000000000000000" pitchFamily="2" charset="2"/>
              </a:rPr>
              <a:t></a:t>
            </a:r>
            <a:r>
              <a:rPr lang="en-US" dirty="0">
                <a:latin typeface="Economica" panose="020B0604020202020204" charset="0"/>
              </a:rPr>
              <a:t>&lt;10% / Good credit history</a:t>
            </a:r>
            <a:r>
              <a:rPr lang="en-US" dirty="0">
                <a:latin typeface="Economica" panose="020B0604020202020204" charset="0"/>
                <a:sym typeface="Wingdings" panose="05000000000000000000" pitchFamily="2" charset="2"/>
              </a:rPr>
              <a:t></a:t>
            </a:r>
            <a:r>
              <a:rPr lang="en-US" dirty="0">
                <a:latin typeface="Economica" panose="020B0604020202020204" charset="0"/>
              </a:rPr>
              <a:t>&gt;80%</a:t>
            </a:r>
          </a:p>
          <a:p>
            <a:pPr marL="285750" indent="-285750" algn="l">
              <a:buFont typeface="Arial" panose="020B0604020202020204" pitchFamily="34" charset="0"/>
              <a:buChar char="•"/>
            </a:pPr>
            <a:r>
              <a:rPr lang="en-US" dirty="0">
                <a:latin typeface="Economica" panose="020B0604020202020204" charset="0"/>
              </a:rPr>
              <a:t>Highly Correlated </a:t>
            </a:r>
            <a:r>
              <a:rPr lang="en-US" dirty="0">
                <a:latin typeface="Economica" panose="020B0604020202020204" charset="0"/>
                <a:sym typeface="Wingdings" panose="05000000000000000000" pitchFamily="2" charset="2"/>
              </a:rPr>
              <a:t> Loan Amount and Applicant Income</a:t>
            </a:r>
          </a:p>
          <a:p>
            <a:pPr marL="285750" indent="-285750" algn="l">
              <a:buFont typeface="Arial" panose="020B0604020202020204" pitchFamily="34" charset="0"/>
              <a:buChar char="•"/>
            </a:pPr>
            <a:r>
              <a:rPr lang="en-US" dirty="0">
                <a:latin typeface="Economica" panose="020B0604020202020204" charset="0"/>
                <a:sym typeface="Wingdings" panose="05000000000000000000" pitchFamily="2" charset="2"/>
              </a:rPr>
              <a:t>Important Features to build the final model  </a:t>
            </a:r>
            <a:endParaRPr lang="en-US" dirty="0">
              <a:latin typeface="Economica" panose="020B0604020202020204" charset="0"/>
            </a:endParaRPr>
          </a:p>
          <a:p>
            <a:pPr algn="l"/>
            <a:endParaRPr lang="en-US" dirty="0">
              <a:latin typeface="Economica" panose="020B0604020202020204" charset="0"/>
            </a:endParaRPr>
          </a:p>
          <a:p>
            <a:endParaRPr lang="en-US" dirty="0">
              <a:latin typeface="Economica" panose="020B0604020202020204" charset="0"/>
            </a:endParaRPr>
          </a:p>
        </p:txBody>
      </p:sp>
      <p:pic>
        <p:nvPicPr>
          <p:cNvPr id="5" name="Picture 4">
            <a:extLst>
              <a:ext uri="{FF2B5EF4-FFF2-40B4-BE49-F238E27FC236}">
                <a16:creationId xmlns:a16="http://schemas.microsoft.com/office/drawing/2014/main" id="{F928D19C-297D-9553-92A7-EEEBD18EDEFA}"/>
              </a:ext>
            </a:extLst>
          </p:cNvPr>
          <p:cNvPicPr>
            <a:picLocks noChangeAspect="1"/>
          </p:cNvPicPr>
          <p:nvPr/>
        </p:nvPicPr>
        <p:blipFill>
          <a:blip r:embed="rId2"/>
          <a:stretch>
            <a:fillRect/>
          </a:stretch>
        </p:blipFill>
        <p:spPr>
          <a:xfrm>
            <a:off x="6140938" y="1729921"/>
            <a:ext cx="1860062" cy="1513472"/>
          </a:xfrm>
          <a:prstGeom prst="rect">
            <a:avLst/>
          </a:prstGeom>
        </p:spPr>
      </p:pic>
    </p:spTree>
    <p:extLst>
      <p:ext uri="{BB962C8B-B14F-4D97-AF65-F5344CB8AC3E}">
        <p14:creationId xmlns:p14="http://schemas.microsoft.com/office/powerpoint/2010/main" val="294907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0"/>
            <a:ext cx="8520600" cy="701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Results - KNN Model</a:t>
            </a:r>
            <a:endParaRPr/>
          </a:p>
        </p:txBody>
      </p:sp>
      <p:sp>
        <p:nvSpPr>
          <p:cNvPr id="102" name="Google Shape;102;p19"/>
          <p:cNvSpPr txBox="1">
            <a:spLocks noGrp="1"/>
          </p:cNvSpPr>
          <p:nvPr>
            <p:ph type="body" idx="1"/>
          </p:nvPr>
        </p:nvSpPr>
        <p:spPr>
          <a:xfrm>
            <a:off x="311700" y="701700"/>
            <a:ext cx="8520600" cy="4320600"/>
          </a:xfrm>
          <a:prstGeom prst="rect">
            <a:avLst/>
          </a:prstGeom>
        </p:spPr>
        <p:txBody>
          <a:bodyPr spcFirstLastPara="1" wrap="square" lIns="91425" tIns="91425" rIns="91425" bIns="91425" anchor="t" anchorCtr="0">
            <a:normAutofit/>
          </a:bodyPr>
          <a:lstStyle/>
          <a:p>
            <a:pPr marL="0" lvl="0" indent="0" algn="l" rtl="0">
              <a:lnSpc>
                <a:spcPct val="50000"/>
              </a:lnSpc>
              <a:spcBef>
                <a:spcPts val="0"/>
              </a:spcBef>
              <a:spcAft>
                <a:spcPts val="0"/>
              </a:spcAft>
              <a:buNone/>
            </a:pPr>
            <a:endParaRPr sz="1500"/>
          </a:p>
          <a:p>
            <a:pPr marL="457200" lvl="0" indent="-323850" algn="l" rtl="0">
              <a:lnSpc>
                <a:spcPct val="50000"/>
              </a:lnSpc>
              <a:spcBef>
                <a:spcPts val="1200"/>
              </a:spcBef>
              <a:spcAft>
                <a:spcPts val="0"/>
              </a:spcAft>
              <a:buSzPts val="1500"/>
              <a:buChar char="●"/>
            </a:pPr>
            <a:r>
              <a:rPr lang="en" sz="1500"/>
              <a:t>This is the result of test set. We can see that</a:t>
            </a:r>
            <a:endParaRPr sz="1500"/>
          </a:p>
          <a:p>
            <a:pPr marL="457200" lvl="0" indent="0" algn="l" rtl="0">
              <a:lnSpc>
                <a:spcPct val="50000"/>
              </a:lnSpc>
              <a:spcBef>
                <a:spcPts val="1200"/>
              </a:spcBef>
              <a:spcAft>
                <a:spcPts val="0"/>
              </a:spcAft>
              <a:buNone/>
            </a:pPr>
            <a:r>
              <a:rPr lang="en" sz="1500"/>
              <a:t>the </a:t>
            </a:r>
            <a:r>
              <a:rPr lang="en" sz="1500" b="1"/>
              <a:t>overall accuracy</a:t>
            </a:r>
            <a:r>
              <a:rPr lang="en" sz="1500"/>
              <a:t> of the model is around</a:t>
            </a:r>
            <a:endParaRPr sz="1500"/>
          </a:p>
          <a:p>
            <a:pPr marL="457200" lvl="0" indent="0" algn="l" rtl="0">
              <a:lnSpc>
                <a:spcPct val="50000"/>
              </a:lnSpc>
              <a:spcBef>
                <a:spcPts val="1200"/>
              </a:spcBef>
              <a:spcAft>
                <a:spcPts val="0"/>
              </a:spcAft>
              <a:buNone/>
            </a:pPr>
            <a:r>
              <a:rPr lang="en" sz="1500" b="1"/>
              <a:t>73% </a:t>
            </a:r>
            <a:r>
              <a:rPr lang="en" sz="1500"/>
              <a:t>compared to that of train set, that is</a:t>
            </a:r>
            <a:r>
              <a:rPr lang="en" sz="1500" b="1"/>
              <a:t> </a:t>
            </a:r>
            <a:endParaRPr sz="1500" b="1"/>
          </a:p>
          <a:p>
            <a:pPr marL="457200" lvl="0" indent="0" algn="l" rtl="0">
              <a:lnSpc>
                <a:spcPct val="50000"/>
              </a:lnSpc>
              <a:spcBef>
                <a:spcPts val="1200"/>
              </a:spcBef>
              <a:spcAft>
                <a:spcPts val="0"/>
              </a:spcAft>
              <a:buNone/>
            </a:pPr>
            <a:r>
              <a:rPr lang="en" sz="1500" b="1"/>
              <a:t>81%.</a:t>
            </a:r>
            <a:endParaRPr sz="1500" b="1"/>
          </a:p>
          <a:p>
            <a:pPr marL="457200" lvl="0" indent="0" algn="l" rtl="0">
              <a:lnSpc>
                <a:spcPct val="50000"/>
              </a:lnSpc>
              <a:spcBef>
                <a:spcPts val="1200"/>
              </a:spcBef>
              <a:spcAft>
                <a:spcPts val="0"/>
              </a:spcAft>
              <a:buNone/>
            </a:pPr>
            <a:endParaRPr sz="1500" b="1"/>
          </a:p>
          <a:p>
            <a:pPr marL="457200" lvl="0" indent="-323850" algn="l" rtl="0">
              <a:lnSpc>
                <a:spcPct val="50000"/>
              </a:lnSpc>
              <a:spcBef>
                <a:spcPts val="1200"/>
              </a:spcBef>
              <a:spcAft>
                <a:spcPts val="0"/>
              </a:spcAft>
              <a:buSzPts val="1500"/>
              <a:buChar char="●"/>
            </a:pPr>
            <a:r>
              <a:rPr lang="en" sz="1500"/>
              <a:t>The number of false positives are 39 and </a:t>
            </a:r>
            <a:endParaRPr sz="1500"/>
          </a:p>
          <a:p>
            <a:pPr marL="0" lvl="0" indent="0" algn="l" rtl="0">
              <a:lnSpc>
                <a:spcPct val="50000"/>
              </a:lnSpc>
              <a:spcBef>
                <a:spcPts val="1200"/>
              </a:spcBef>
              <a:spcAft>
                <a:spcPts val="0"/>
              </a:spcAft>
              <a:buNone/>
            </a:pPr>
            <a:r>
              <a:rPr lang="en" sz="1500"/>
              <a:t>          False negatives are 2.</a:t>
            </a:r>
            <a:endParaRPr sz="1500"/>
          </a:p>
          <a:p>
            <a:pPr marL="0" lvl="0" indent="0" algn="l" rtl="0">
              <a:lnSpc>
                <a:spcPct val="50000"/>
              </a:lnSpc>
              <a:spcBef>
                <a:spcPts val="1200"/>
              </a:spcBef>
              <a:spcAft>
                <a:spcPts val="0"/>
              </a:spcAft>
              <a:buNone/>
            </a:pPr>
            <a:endParaRPr sz="1500"/>
          </a:p>
          <a:p>
            <a:pPr marL="457200" lvl="0" indent="-323850" algn="l" rtl="0">
              <a:lnSpc>
                <a:spcPct val="50000"/>
              </a:lnSpc>
              <a:spcBef>
                <a:spcPts val="1200"/>
              </a:spcBef>
              <a:spcAft>
                <a:spcPts val="0"/>
              </a:spcAft>
              <a:buSzPts val="1500"/>
              <a:buChar char="●"/>
            </a:pPr>
            <a:r>
              <a:rPr lang="en" sz="1500"/>
              <a:t>The recall for this model is 0.98 for class 1 </a:t>
            </a:r>
            <a:endParaRPr sz="1500"/>
          </a:p>
          <a:p>
            <a:pPr marL="0" lvl="0" indent="0" algn="l" rtl="0">
              <a:lnSpc>
                <a:spcPct val="50000"/>
              </a:lnSpc>
              <a:spcBef>
                <a:spcPts val="1200"/>
              </a:spcBef>
              <a:spcAft>
                <a:spcPts val="0"/>
              </a:spcAft>
              <a:buNone/>
            </a:pPr>
            <a:r>
              <a:rPr lang="en" sz="1500"/>
              <a:t>          and 0.29 for class 0.</a:t>
            </a:r>
            <a:endParaRPr sz="1500"/>
          </a:p>
          <a:p>
            <a:pPr marL="0" lvl="0" indent="0" algn="l" rtl="0">
              <a:lnSpc>
                <a:spcPct val="50000"/>
              </a:lnSpc>
              <a:spcBef>
                <a:spcPts val="1200"/>
              </a:spcBef>
              <a:spcAft>
                <a:spcPts val="0"/>
              </a:spcAft>
              <a:buNone/>
            </a:pPr>
            <a:endParaRPr sz="1500"/>
          </a:p>
          <a:p>
            <a:pPr marL="457200" lvl="0" indent="-323850" algn="l" rtl="0">
              <a:lnSpc>
                <a:spcPct val="50000"/>
              </a:lnSpc>
              <a:spcBef>
                <a:spcPts val="1200"/>
              </a:spcBef>
              <a:spcAft>
                <a:spcPts val="0"/>
              </a:spcAft>
              <a:buSzPts val="1500"/>
              <a:buChar char="●"/>
            </a:pPr>
            <a:r>
              <a:rPr lang="en" sz="1500"/>
              <a:t>The precision for this model is  0.70 for class 1</a:t>
            </a:r>
            <a:endParaRPr sz="1500"/>
          </a:p>
          <a:p>
            <a:pPr marL="457200" lvl="0" indent="0" algn="l" rtl="0">
              <a:lnSpc>
                <a:spcPct val="50000"/>
              </a:lnSpc>
              <a:spcBef>
                <a:spcPts val="1200"/>
              </a:spcBef>
              <a:spcAft>
                <a:spcPts val="1200"/>
              </a:spcAft>
              <a:buNone/>
            </a:pPr>
            <a:r>
              <a:rPr lang="en" sz="1500"/>
              <a:t>and 0.89 for class 0.     </a:t>
            </a:r>
            <a:endParaRPr sz="1500"/>
          </a:p>
        </p:txBody>
      </p:sp>
      <p:pic>
        <p:nvPicPr>
          <p:cNvPr id="103" name="Google Shape;103;p19"/>
          <p:cNvPicPr preferRelativeResize="0"/>
          <p:nvPr/>
        </p:nvPicPr>
        <p:blipFill>
          <a:blip r:embed="rId3">
            <a:alphaModFix/>
          </a:blip>
          <a:stretch>
            <a:fillRect/>
          </a:stretch>
        </p:blipFill>
        <p:spPr>
          <a:xfrm>
            <a:off x="4572000" y="518925"/>
            <a:ext cx="4572000" cy="1899725"/>
          </a:xfrm>
          <a:prstGeom prst="rect">
            <a:avLst/>
          </a:prstGeom>
          <a:noFill/>
          <a:ln>
            <a:noFill/>
          </a:ln>
        </p:spPr>
      </p:pic>
      <p:pic>
        <p:nvPicPr>
          <p:cNvPr id="104" name="Google Shape;104;p19"/>
          <p:cNvPicPr preferRelativeResize="0"/>
          <p:nvPr/>
        </p:nvPicPr>
        <p:blipFill>
          <a:blip r:embed="rId4">
            <a:alphaModFix/>
          </a:blip>
          <a:stretch>
            <a:fillRect/>
          </a:stretch>
        </p:blipFill>
        <p:spPr>
          <a:xfrm>
            <a:off x="5054350" y="2313425"/>
            <a:ext cx="4089650" cy="2708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0"/>
            <a:ext cx="8520600" cy="701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Results - Naive Bayesian Model</a:t>
            </a:r>
            <a:endParaRPr/>
          </a:p>
        </p:txBody>
      </p:sp>
      <p:sp>
        <p:nvSpPr>
          <p:cNvPr id="110" name="Google Shape;110;p20"/>
          <p:cNvSpPr txBox="1">
            <a:spLocks noGrp="1"/>
          </p:cNvSpPr>
          <p:nvPr>
            <p:ph type="body" idx="1"/>
          </p:nvPr>
        </p:nvSpPr>
        <p:spPr>
          <a:xfrm>
            <a:off x="0" y="576075"/>
            <a:ext cx="9144000" cy="4469100"/>
          </a:xfrm>
          <a:prstGeom prst="rect">
            <a:avLst/>
          </a:prstGeom>
        </p:spPr>
        <p:txBody>
          <a:bodyPr spcFirstLastPara="1" wrap="square" lIns="91425" tIns="91425" rIns="91425" bIns="91425" anchor="t" anchorCtr="0">
            <a:normAutofit/>
          </a:bodyPr>
          <a:lstStyle/>
          <a:p>
            <a:pPr marL="457200" lvl="0" indent="0" algn="l" rtl="0">
              <a:lnSpc>
                <a:spcPct val="50000"/>
              </a:lnSpc>
              <a:spcBef>
                <a:spcPts val="0"/>
              </a:spcBef>
              <a:spcAft>
                <a:spcPts val="0"/>
              </a:spcAft>
              <a:buNone/>
            </a:pPr>
            <a:endParaRPr sz="1500" dirty="0"/>
          </a:p>
          <a:p>
            <a:pPr marL="457200" lvl="0" indent="-323850" algn="l" rtl="0">
              <a:lnSpc>
                <a:spcPct val="50000"/>
              </a:lnSpc>
              <a:spcBef>
                <a:spcPts val="1200"/>
              </a:spcBef>
              <a:spcAft>
                <a:spcPts val="0"/>
              </a:spcAft>
              <a:buSzPts val="1500"/>
              <a:buChar char="●"/>
            </a:pPr>
            <a:r>
              <a:rPr lang="en" sz="1500" dirty="0"/>
              <a:t>The </a:t>
            </a:r>
            <a:r>
              <a:rPr lang="en" sz="1500" b="1" dirty="0"/>
              <a:t>overall accuracy</a:t>
            </a:r>
            <a:r>
              <a:rPr lang="en" sz="1500" dirty="0"/>
              <a:t> of the model is around</a:t>
            </a:r>
            <a:endParaRPr sz="1500" dirty="0"/>
          </a:p>
          <a:p>
            <a:pPr marL="457200" lvl="0" indent="0" algn="l" rtl="0">
              <a:lnSpc>
                <a:spcPct val="50000"/>
              </a:lnSpc>
              <a:spcBef>
                <a:spcPts val="1200"/>
              </a:spcBef>
              <a:spcAft>
                <a:spcPts val="0"/>
              </a:spcAft>
              <a:buClr>
                <a:schemeClr val="dk1"/>
              </a:buClr>
              <a:buSzPts val="1100"/>
              <a:buFont typeface="Arial"/>
              <a:buNone/>
            </a:pPr>
            <a:r>
              <a:rPr lang="en" sz="1500" b="1" dirty="0"/>
              <a:t>77% </a:t>
            </a:r>
            <a:r>
              <a:rPr lang="en" sz="1500" dirty="0"/>
              <a:t>compared to that of train set, that is</a:t>
            </a:r>
            <a:r>
              <a:rPr lang="en" sz="1500" b="1" dirty="0"/>
              <a:t> </a:t>
            </a:r>
            <a:endParaRPr sz="1500" b="1" dirty="0"/>
          </a:p>
          <a:p>
            <a:pPr marL="457200" lvl="0" indent="0" algn="l" rtl="0">
              <a:lnSpc>
                <a:spcPct val="50000"/>
              </a:lnSpc>
              <a:spcBef>
                <a:spcPts val="1200"/>
              </a:spcBef>
              <a:spcAft>
                <a:spcPts val="0"/>
              </a:spcAft>
              <a:buClr>
                <a:schemeClr val="dk1"/>
              </a:buClr>
              <a:buSzPts val="1100"/>
              <a:buFont typeface="Arial"/>
              <a:buNone/>
            </a:pPr>
            <a:r>
              <a:rPr lang="en" sz="1500" b="1" dirty="0"/>
              <a:t>81%.</a:t>
            </a:r>
            <a:endParaRPr sz="1500" b="1" dirty="0"/>
          </a:p>
          <a:p>
            <a:pPr marL="457200" lvl="0" indent="0" algn="l" rtl="0">
              <a:lnSpc>
                <a:spcPct val="50000"/>
              </a:lnSpc>
              <a:spcBef>
                <a:spcPts val="1200"/>
              </a:spcBef>
              <a:spcAft>
                <a:spcPts val="0"/>
              </a:spcAft>
              <a:buClr>
                <a:schemeClr val="dk1"/>
              </a:buClr>
              <a:buSzPts val="1100"/>
              <a:buFont typeface="Arial"/>
              <a:buNone/>
            </a:pPr>
            <a:endParaRPr sz="1500" b="1" dirty="0"/>
          </a:p>
          <a:p>
            <a:pPr marL="457200" lvl="0" indent="-323850" algn="l" rtl="0">
              <a:lnSpc>
                <a:spcPct val="50000"/>
              </a:lnSpc>
              <a:spcBef>
                <a:spcPts val="1200"/>
              </a:spcBef>
              <a:spcAft>
                <a:spcPts val="0"/>
              </a:spcAft>
              <a:buSzPts val="1500"/>
              <a:buChar char="●"/>
            </a:pPr>
            <a:r>
              <a:rPr lang="en" sz="1500" dirty="0"/>
              <a:t>The number of false positives are 30 and </a:t>
            </a:r>
            <a:endParaRPr sz="1500" dirty="0"/>
          </a:p>
          <a:p>
            <a:pPr marL="0" lvl="0" indent="0" algn="l" rtl="0">
              <a:lnSpc>
                <a:spcPct val="50000"/>
              </a:lnSpc>
              <a:spcBef>
                <a:spcPts val="1200"/>
              </a:spcBef>
              <a:spcAft>
                <a:spcPts val="0"/>
              </a:spcAft>
              <a:buClr>
                <a:schemeClr val="dk1"/>
              </a:buClr>
              <a:buSzPts val="1100"/>
              <a:buFont typeface="Arial"/>
              <a:buNone/>
            </a:pPr>
            <a:r>
              <a:rPr lang="en" sz="1500" dirty="0"/>
              <a:t>          False negatives are 4.</a:t>
            </a:r>
            <a:endParaRPr sz="1500" dirty="0"/>
          </a:p>
          <a:p>
            <a:pPr marL="0" lvl="0" indent="0" algn="l" rtl="0">
              <a:lnSpc>
                <a:spcPct val="50000"/>
              </a:lnSpc>
              <a:spcBef>
                <a:spcPts val="1200"/>
              </a:spcBef>
              <a:spcAft>
                <a:spcPts val="0"/>
              </a:spcAft>
              <a:buClr>
                <a:schemeClr val="dk1"/>
              </a:buClr>
              <a:buSzPts val="1100"/>
              <a:buFont typeface="Arial"/>
              <a:buNone/>
            </a:pPr>
            <a:endParaRPr sz="1500" dirty="0"/>
          </a:p>
          <a:p>
            <a:pPr marL="457200" lvl="0" indent="-323850" algn="l" rtl="0">
              <a:lnSpc>
                <a:spcPct val="50000"/>
              </a:lnSpc>
              <a:spcBef>
                <a:spcPts val="1200"/>
              </a:spcBef>
              <a:spcAft>
                <a:spcPts val="0"/>
              </a:spcAft>
              <a:buSzPts val="1500"/>
              <a:buChar char="●"/>
            </a:pPr>
            <a:r>
              <a:rPr lang="en" sz="1500" dirty="0"/>
              <a:t>The recall for this model is 0.96 for class 1 </a:t>
            </a:r>
            <a:endParaRPr sz="1500" dirty="0"/>
          </a:p>
          <a:p>
            <a:pPr marL="0" lvl="0" indent="0" algn="l" rtl="0">
              <a:lnSpc>
                <a:spcPct val="50000"/>
              </a:lnSpc>
              <a:spcBef>
                <a:spcPts val="1200"/>
              </a:spcBef>
              <a:spcAft>
                <a:spcPts val="0"/>
              </a:spcAft>
              <a:buClr>
                <a:schemeClr val="dk1"/>
              </a:buClr>
              <a:buSzPts val="1100"/>
              <a:buFont typeface="Arial"/>
              <a:buNone/>
            </a:pPr>
            <a:r>
              <a:rPr lang="en" sz="1500" dirty="0"/>
              <a:t>          and 0.45 for class 0.</a:t>
            </a:r>
            <a:endParaRPr sz="1500" dirty="0"/>
          </a:p>
          <a:p>
            <a:pPr marL="0" lvl="0" indent="0" algn="l" rtl="0">
              <a:lnSpc>
                <a:spcPct val="50000"/>
              </a:lnSpc>
              <a:spcBef>
                <a:spcPts val="1200"/>
              </a:spcBef>
              <a:spcAft>
                <a:spcPts val="0"/>
              </a:spcAft>
              <a:buClr>
                <a:schemeClr val="dk1"/>
              </a:buClr>
              <a:buSzPts val="1100"/>
              <a:buFont typeface="Arial"/>
              <a:buNone/>
            </a:pPr>
            <a:endParaRPr sz="1500" dirty="0"/>
          </a:p>
          <a:p>
            <a:pPr marL="457200" lvl="0" indent="-323850" algn="l" rtl="0">
              <a:lnSpc>
                <a:spcPct val="50000"/>
              </a:lnSpc>
              <a:spcBef>
                <a:spcPts val="1200"/>
              </a:spcBef>
              <a:spcAft>
                <a:spcPts val="0"/>
              </a:spcAft>
              <a:buSzPts val="1500"/>
              <a:buChar char="●"/>
            </a:pPr>
            <a:r>
              <a:rPr lang="en" sz="1500" dirty="0"/>
              <a:t>The precision for this model is  0.75 for class 1</a:t>
            </a:r>
            <a:endParaRPr sz="1500" dirty="0"/>
          </a:p>
          <a:p>
            <a:pPr marL="457200" lvl="0" indent="0" algn="l" rtl="0">
              <a:lnSpc>
                <a:spcPct val="50000"/>
              </a:lnSpc>
              <a:spcBef>
                <a:spcPts val="1200"/>
              </a:spcBef>
              <a:spcAft>
                <a:spcPts val="1200"/>
              </a:spcAft>
              <a:buClr>
                <a:schemeClr val="dk1"/>
              </a:buClr>
              <a:buSzPts val="1100"/>
              <a:buFont typeface="Arial"/>
              <a:buNone/>
            </a:pPr>
            <a:r>
              <a:rPr lang="en" sz="1500" dirty="0"/>
              <a:t>and 0.86 for class 0.</a:t>
            </a:r>
            <a:endParaRPr dirty="0"/>
          </a:p>
        </p:txBody>
      </p:sp>
      <p:pic>
        <p:nvPicPr>
          <p:cNvPr id="111" name="Google Shape;111;p20"/>
          <p:cNvPicPr preferRelativeResize="0"/>
          <p:nvPr/>
        </p:nvPicPr>
        <p:blipFill>
          <a:blip r:embed="rId3">
            <a:alphaModFix/>
          </a:blip>
          <a:stretch>
            <a:fillRect/>
          </a:stretch>
        </p:blipFill>
        <p:spPr>
          <a:xfrm>
            <a:off x="4631425" y="576075"/>
            <a:ext cx="4512575" cy="1685925"/>
          </a:xfrm>
          <a:prstGeom prst="rect">
            <a:avLst/>
          </a:prstGeom>
          <a:noFill/>
          <a:ln>
            <a:noFill/>
          </a:ln>
        </p:spPr>
      </p:pic>
      <p:pic>
        <p:nvPicPr>
          <p:cNvPr id="112" name="Google Shape;112;p20"/>
          <p:cNvPicPr preferRelativeResize="0"/>
          <p:nvPr/>
        </p:nvPicPr>
        <p:blipFill>
          <a:blip r:embed="rId4">
            <a:alphaModFix/>
          </a:blip>
          <a:stretch>
            <a:fillRect/>
          </a:stretch>
        </p:blipFill>
        <p:spPr>
          <a:xfrm>
            <a:off x="4802875" y="2262000"/>
            <a:ext cx="4341124" cy="278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0"/>
            <a:ext cx="8520600" cy="701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Results - Random Forest Model</a:t>
            </a:r>
            <a:endParaRPr/>
          </a:p>
        </p:txBody>
      </p:sp>
      <p:sp>
        <p:nvSpPr>
          <p:cNvPr id="118" name="Google Shape;118;p21"/>
          <p:cNvSpPr txBox="1">
            <a:spLocks noGrp="1"/>
          </p:cNvSpPr>
          <p:nvPr>
            <p:ph type="body" idx="1"/>
          </p:nvPr>
        </p:nvSpPr>
        <p:spPr>
          <a:xfrm>
            <a:off x="0" y="781800"/>
            <a:ext cx="9144000" cy="4263300"/>
          </a:xfrm>
          <a:prstGeom prst="rect">
            <a:avLst/>
          </a:prstGeom>
        </p:spPr>
        <p:txBody>
          <a:bodyPr spcFirstLastPara="1" wrap="square" lIns="91425" tIns="91425" rIns="91425" bIns="91425" anchor="t" anchorCtr="0">
            <a:normAutofit/>
          </a:bodyPr>
          <a:lstStyle/>
          <a:p>
            <a:pPr marL="457200" lvl="0" indent="-323850" algn="l" rtl="0">
              <a:lnSpc>
                <a:spcPct val="50000"/>
              </a:lnSpc>
              <a:spcBef>
                <a:spcPts val="0"/>
              </a:spcBef>
              <a:spcAft>
                <a:spcPts val="0"/>
              </a:spcAft>
              <a:buSzPts val="1500"/>
              <a:buChar char="●"/>
            </a:pPr>
            <a:r>
              <a:rPr lang="en" sz="1500" dirty="0"/>
              <a:t>This model has a slightly higher </a:t>
            </a:r>
            <a:r>
              <a:rPr lang="en" sz="1500" b="1" dirty="0"/>
              <a:t>accuracy</a:t>
            </a:r>
            <a:r>
              <a:rPr lang="en" sz="1500" dirty="0"/>
              <a:t> (</a:t>
            </a:r>
            <a:r>
              <a:rPr lang="en" sz="1500" b="1" dirty="0"/>
              <a:t>78%</a:t>
            </a:r>
            <a:r>
              <a:rPr lang="en" sz="1500" dirty="0"/>
              <a:t>) </a:t>
            </a:r>
            <a:endParaRPr sz="1500" dirty="0"/>
          </a:p>
          <a:p>
            <a:pPr marL="457200" lvl="0" indent="0" algn="l" rtl="0">
              <a:lnSpc>
                <a:spcPct val="50000"/>
              </a:lnSpc>
              <a:spcBef>
                <a:spcPts val="1200"/>
              </a:spcBef>
              <a:spcAft>
                <a:spcPts val="0"/>
              </a:spcAft>
              <a:buNone/>
            </a:pPr>
            <a:r>
              <a:rPr lang="en" sz="1500" dirty="0"/>
              <a:t>compared to the other two models and the </a:t>
            </a:r>
            <a:endParaRPr sz="1500" dirty="0"/>
          </a:p>
          <a:p>
            <a:pPr marL="457200" lvl="0" indent="0" algn="l" rtl="0">
              <a:lnSpc>
                <a:spcPct val="50000"/>
              </a:lnSpc>
              <a:spcBef>
                <a:spcPts val="1200"/>
              </a:spcBef>
              <a:spcAft>
                <a:spcPts val="0"/>
              </a:spcAft>
              <a:buNone/>
            </a:pPr>
            <a:r>
              <a:rPr lang="en" sz="1500" dirty="0"/>
              <a:t>Company can possibly use this model to predict</a:t>
            </a:r>
            <a:endParaRPr sz="1500" dirty="0"/>
          </a:p>
          <a:p>
            <a:pPr marL="457200" lvl="0" indent="0" algn="l" rtl="0">
              <a:lnSpc>
                <a:spcPct val="50000"/>
              </a:lnSpc>
              <a:spcBef>
                <a:spcPts val="1200"/>
              </a:spcBef>
              <a:spcAft>
                <a:spcPts val="0"/>
              </a:spcAft>
              <a:buNone/>
            </a:pPr>
            <a:r>
              <a:rPr lang="en" sz="1500" dirty="0"/>
              <a:t>Whether a person is eligible to avail a loan or </a:t>
            </a:r>
            <a:endParaRPr sz="1500" dirty="0"/>
          </a:p>
          <a:p>
            <a:pPr marL="457200" lvl="0" indent="0" algn="l" rtl="0">
              <a:lnSpc>
                <a:spcPct val="50000"/>
              </a:lnSpc>
              <a:spcBef>
                <a:spcPts val="1200"/>
              </a:spcBef>
              <a:spcAft>
                <a:spcPts val="0"/>
              </a:spcAft>
              <a:buClr>
                <a:schemeClr val="dk1"/>
              </a:buClr>
              <a:buSzPts val="1100"/>
              <a:buFont typeface="Arial"/>
              <a:buNone/>
            </a:pPr>
            <a:r>
              <a:rPr lang="en" sz="1500" dirty="0"/>
              <a:t>not.</a:t>
            </a:r>
            <a:endParaRPr sz="1500" dirty="0"/>
          </a:p>
          <a:p>
            <a:pPr marL="457200" lvl="0" indent="0" algn="l" rtl="0">
              <a:lnSpc>
                <a:spcPct val="50000"/>
              </a:lnSpc>
              <a:spcBef>
                <a:spcPts val="1200"/>
              </a:spcBef>
              <a:spcAft>
                <a:spcPts val="0"/>
              </a:spcAft>
              <a:buClr>
                <a:schemeClr val="dk1"/>
              </a:buClr>
              <a:buSzPts val="1100"/>
              <a:buFont typeface="Arial"/>
              <a:buNone/>
            </a:pPr>
            <a:endParaRPr sz="1500" b="1" dirty="0"/>
          </a:p>
          <a:p>
            <a:pPr marL="457200" lvl="0" indent="-323850" algn="l" rtl="0">
              <a:lnSpc>
                <a:spcPct val="50000"/>
              </a:lnSpc>
              <a:spcBef>
                <a:spcPts val="1200"/>
              </a:spcBef>
              <a:spcAft>
                <a:spcPts val="0"/>
              </a:spcAft>
              <a:buSzPts val="1500"/>
              <a:buChar char="●"/>
            </a:pPr>
            <a:r>
              <a:rPr lang="en" sz="1500" dirty="0"/>
              <a:t>This model can be tuned further to get a better</a:t>
            </a:r>
            <a:endParaRPr sz="1500" dirty="0"/>
          </a:p>
          <a:p>
            <a:pPr marL="457200" lvl="0" indent="0" algn="l" rtl="0">
              <a:lnSpc>
                <a:spcPct val="50000"/>
              </a:lnSpc>
              <a:spcBef>
                <a:spcPts val="1200"/>
              </a:spcBef>
              <a:spcAft>
                <a:spcPts val="0"/>
              </a:spcAft>
              <a:buNone/>
            </a:pPr>
            <a:r>
              <a:rPr lang="en" sz="1500" dirty="0"/>
              <a:t>accuracy.</a:t>
            </a:r>
            <a:endParaRPr sz="1500" dirty="0"/>
          </a:p>
          <a:p>
            <a:pPr marL="0" lvl="0" indent="0" algn="l" rtl="0">
              <a:lnSpc>
                <a:spcPct val="50000"/>
              </a:lnSpc>
              <a:spcBef>
                <a:spcPts val="1200"/>
              </a:spcBef>
              <a:spcAft>
                <a:spcPts val="0"/>
              </a:spcAft>
              <a:buClr>
                <a:schemeClr val="dk1"/>
              </a:buClr>
              <a:buSzPts val="1100"/>
              <a:buFont typeface="Arial"/>
              <a:buNone/>
            </a:pPr>
            <a:endParaRPr sz="1500" dirty="0"/>
          </a:p>
          <a:p>
            <a:pPr marL="457200" lvl="0" indent="-323850" algn="l" rtl="0">
              <a:lnSpc>
                <a:spcPct val="50000"/>
              </a:lnSpc>
              <a:spcBef>
                <a:spcPts val="1200"/>
              </a:spcBef>
              <a:spcAft>
                <a:spcPts val="0"/>
              </a:spcAft>
              <a:buSzPts val="1500"/>
              <a:buChar char="●"/>
            </a:pPr>
            <a:r>
              <a:rPr lang="en" sz="1500" dirty="0"/>
              <a:t>The recall for this model is 0.95 for class 1 </a:t>
            </a:r>
            <a:endParaRPr sz="1500" dirty="0"/>
          </a:p>
          <a:p>
            <a:pPr marL="0" lvl="0" indent="0" algn="l" rtl="0">
              <a:lnSpc>
                <a:spcPct val="50000"/>
              </a:lnSpc>
              <a:spcBef>
                <a:spcPts val="1200"/>
              </a:spcBef>
              <a:spcAft>
                <a:spcPts val="0"/>
              </a:spcAft>
              <a:buClr>
                <a:schemeClr val="dk1"/>
              </a:buClr>
              <a:buSzPts val="1100"/>
              <a:buFont typeface="Arial"/>
              <a:buNone/>
            </a:pPr>
            <a:r>
              <a:rPr lang="en" sz="1500" dirty="0"/>
              <a:t>          and 0.49 for class 0.</a:t>
            </a:r>
            <a:endParaRPr sz="1500" dirty="0"/>
          </a:p>
          <a:p>
            <a:pPr marL="0" lvl="0" indent="0" algn="l" rtl="0">
              <a:lnSpc>
                <a:spcPct val="50000"/>
              </a:lnSpc>
              <a:spcBef>
                <a:spcPts val="1200"/>
              </a:spcBef>
              <a:spcAft>
                <a:spcPts val="0"/>
              </a:spcAft>
              <a:buClr>
                <a:schemeClr val="dk1"/>
              </a:buClr>
              <a:buSzPts val="1100"/>
              <a:buFont typeface="Arial"/>
              <a:buNone/>
            </a:pPr>
            <a:endParaRPr sz="1500" dirty="0"/>
          </a:p>
          <a:p>
            <a:pPr marL="457200" lvl="0" indent="-323850" algn="l" rtl="0">
              <a:lnSpc>
                <a:spcPct val="50000"/>
              </a:lnSpc>
              <a:spcBef>
                <a:spcPts val="1200"/>
              </a:spcBef>
              <a:spcAft>
                <a:spcPts val="0"/>
              </a:spcAft>
              <a:buSzPts val="1500"/>
              <a:buChar char="●"/>
            </a:pPr>
            <a:r>
              <a:rPr lang="en" sz="1500" dirty="0"/>
              <a:t>The precision for this model is  0.76 for class 1</a:t>
            </a:r>
            <a:endParaRPr sz="1500" dirty="0"/>
          </a:p>
          <a:p>
            <a:pPr marL="457200" lvl="0" indent="0" algn="l" rtl="0">
              <a:lnSpc>
                <a:spcPct val="50000"/>
              </a:lnSpc>
              <a:spcBef>
                <a:spcPts val="1200"/>
              </a:spcBef>
              <a:spcAft>
                <a:spcPts val="0"/>
              </a:spcAft>
              <a:buClr>
                <a:schemeClr val="dk1"/>
              </a:buClr>
              <a:buSzPts val="1100"/>
              <a:buFont typeface="Arial"/>
              <a:buNone/>
            </a:pPr>
            <a:r>
              <a:rPr lang="en" sz="1500" dirty="0"/>
              <a:t>and 0.84 for class 0.</a:t>
            </a:r>
            <a:endParaRPr dirty="0"/>
          </a:p>
          <a:p>
            <a:pPr marL="0" lvl="0" indent="0" algn="l" rtl="0">
              <a:spcBef>
                <a:spcPts val="1200"/>
              </a:spcBef>
              <a:spcAft>
                <a:spcPts val="1200"/>
              </a:spcAft>
              <a:buNone/>
            </a:pPr>
            <a:endParaRPr dirty="0"/>
          </a:p>
        </p:txBody>
      </p:sp>
      <p:pic>
        <p:nvPicPr>
          <p:cNvPr id="119" name="Google Shape;119;p21"/>
          <p:cNvPicPr preferRelativeResize="0"/>
          <p:nvPr/>
        </p:nvPicPr>
        <p:blipFill>
          <a:blip r:embed="rId3">
            <a:alphaModFix/>
          </a:blip>
          <a:stretch>
            <a:fillRect/>
          </a:stretch>
        </p:blipFill>
        <p:spPr>
          <a:xfrm>
            <a:off x="4791450" y="610350"/>
            <a:ext cx="4352550" cy="1914525"/>
          </a:xfrm>
          <a:prstGeom prst="rect">
            <a:avLst/>
          </a:prstGeom>
          <a:noFill/>
          <a:ln>
            <a:noFill/>
          </a:ln>
        </p:spPr>
      </p:pic>
      <p:pic>
        <p:nvPicPr>
          <p:cNvPr id="120" name="Google Shape;120;p21"/>
          <p:cNvPicPr preferRelativeResize="0"/>
          <p:nvPr/>
        </p:nvPicPr>
        <p:blipFill>
          <a:blip r:embed="rId4">
            <a:alphaModFix/>
          </a:blip>
          <a:stretch>
            <a:fillRect/>
          </a:stretch>
        </p:blipFill>
        <p:spPr>
          <a:xfrm>
            <a:off x="4837175" y="2324850"/>
            <a:ext cx="4306825" cy="2720250"/>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759</Words>
  <Application>Microsoft Macintosh PowerPoint</Application>
  <PresentationFormat>On-screen Show (16:9)</PresentationFormat>
  <Paragraphs>86</Paragraphs>
  <Slides>11</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Open Sans</vt:lpstr>
      <vt:lpstr>Calibri</vt:lpstr>
      <vt:lpstr>Economica</vt:lpstr>
      <vt:lpstr>Open Sans Light</vt:lpstr>
      <vt:lpstr>Calibri Light</vt:lpstr>
      <vt:lpstr>Luxe</vt:lpstr>
      <vt:lpstr>Office Theme</vt:lpstr>
      <vt:lpstr>Credit Risk - Loan Eligibility Prediction</vt:lpstr>
      <vt:lpstr>Data Background</vt:lpstr>
      <vt:lpstr>Model Objectives</vt:lpstr>
      <vt:lpstr>Classification Models</vt:lpstr>
      <vt:lpstr>Model Evaluation</vt:lpstr>
      <vt:lpstr>Exploratory Data Analysis</vt:lpstr>
      <vt:lpstr>Results - KNN Model</vt:lpstr>
      <vt:lpstr>Results - Naive Bayesian Model</vt:lpstr>
      <vt:lpstr>Results - Random Forest Model</vt:lpstr>
      <vt:lpstr>Conclusions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 Loan Eligibility Prediction</dc:title>
  <dc:creator>Deepak raj</dc:creator>
  <cp:lastModifiedBy>Aditya Senthil Kumar</cp:lastModifiedBy>
  <cp:revision>4</cp:revision>
  <dcterms:modified xsi:type="dcterms:W3CDTF">2024-03-20T07:36:19Z</dcterms:modified>
</cp:coreProperties>
</file>