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ingh" userId="763012f5d6669767" providerId="LiveId" clId="{E6011833-5E05-46E1-BA59-6A94731F5B93}"/>
    <pc:docChg chg="modSld">
      <pc:chgData name="aditya singh" userId="763012f5d6669767" providerId="LiveId" clId="{E6011833-5E05-46E1-BA59-6A94731F5B93}" dt="2024-10-29T13:13:02.190" v="48" actId="20577"/>
      <pc:docMkLst>
        <pc:docMk/>
      </pc:docMkLst>
      <pc:sldChg chg="modSp mod">
        <pc:chgData name="aditya singh" userId="763012f5d6669767" providerId="LiveId" clId="{E6011833-5E05-46E1-BA59-6A94731F5B93}" dt="2024-10-29T13:12:31.386" v="34" actId="20577"/>
        <pc:sldMkLst>
          <pc:docMk/>
          <pc:sldMk cId="1361118160" sldId="263"/>
        </pc:sldMkLst>
        <pc:spChg chg="mod">
          <ac:chgData name="aditya singh" userId="763012f5d6669767" providerId="LiveId" clId="{E6011833-5E05-46E1-BA59-6A94731F5B93}" dt="2024-10-29T13:12:31.386" v="34" actId="20577"/>
          <ac:spMkLst>
            <pc:docMk/>
            <pc:sldMk cId="1361118160" sldId="263"/>
            <ac:spMk id="2" creationId="{C74B5AB6-0825-7FD2-E984-36AC2328D75E}"/>
          </ac:spMkLst>
        </pc:spChg>
      </pc:sldChg>
      <pc:sldChg chg="modSp mod">
        <pc:chgData name="aditya singh" userId="763012f5d6669767" providerId="LiveId" clId="{E6011833-5E05-46E1-BA59-6A94731F5B93}" dt="2024-10-29T13:13:02.190" v="48" actId="20577"/>
        <pc:sldMkLst>
          <pc:docMk/>
          <pc:sldMk cId="4262723799" sldId="264"/>
        </pc:sldMkLst>
        <pc:spChg chg="mod">
          <ac:chgData name="aditya singh" userId="763012f5d6669767" providerId="LiveId" clId="{E6011833-5E05-46E1-BA59-6A94731F5B93}" dt="2024-10-29T13:13:02.190" v="48" actId="20577"/>
          <ac:spMkLst>
            <pc:docMk/>
            <pc:sldMk cId="4262723799" sldId="264"/>
            <ac:spMk id="3" creationId="{075D89C9-24A8-D6E1-D922-4C4CF16545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9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6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6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14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1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0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45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7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2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3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0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9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0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F72B9E-7A5A-4562-9157-AFBCA5A5BEF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30612-D219-428B-8532-9CCAE400C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B0E98E0-8FE1-BD6F-6F94-D79940BA8A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54103" y="1951790"/>
            <a:ext cx="768100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Individual Indicators for                                                                                          Buy/Sell/Neutral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FDB03-A448-1CE4-A56E-A3C343E38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SINGH</a:t>
            </a:r>
          </a:p>
          <a:p>
            <a:r>
              <a:rPr lang="en-US" dirty="0"/>
              <a:t>29-10-2024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6233-4A8E-BDFA-A0A0-BF1A1B0B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59053"/>
            <a:ext cx="9601196" cy="7101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307B-8EED-0793-FFF9-C5980E99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69242"/>
            <a:ext cx="9601196" cy="4899545"/>
          </a:xfrm>
        </p:spPr>
        <p:txBody>
          <a:bodyPr/>
          <a:lstStyle/>
          <a:p>
            <a:r>
              <a:rPr lang="en-US" dirty="0"/>
              <a:t>Data Scraping using ‘</a:t>
            </a:r>
            <a:r>
              <a:rPr lang="en-US" dirty="0" err="1"/>
              <a:t>yfinance</a:t>
            </a:r>
            <a:r>
              <a:rPr lang="en-US" dirty="0"/>
              <a:t>’ library.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Created columns corresponding to specified technical indicators for daily and weekly timeframe both.</a:t>
            </a:r>
          </a:p>
          <a:p>
            <a:r>
              <a:rPr lang="en-US" dirty="0"/>
              <a:t>Based on the dataset, created functions to determine whether to buy or sell.</a:t>
            </a:r>
          </a:p>
          <a:p>
            <a:pPr marL="0" indent="0">
              <a:buNone/>
            </a:pPr>
            <a:r>
              <a:rPr lang="en-US" dirty="0"/>
              <a:t>(ex: for 2024-09-30 got NEUTRAL output for both daily and weekly timeframe)</a:t>
            </a:r>
          </a:p>
          <a:p>
            <a:r>
              <a:rPr lang="en-US" dirty="0"/>
              <a:t>Applied each indicator individually without combining signals to determine BUY or SELL.</a:t>
            </a:r>
          </a:p>
          <a:p>
            <a:r>
              <a:rPr lang="en-US" dirty="0"/>
              <a:t>Used Python Matplotlib to generate graphs for deeper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1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4536-ED3A-2C12-C935-71A1D73F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5250872"/>
            <a:ext cx="9601196" cy="624995"/>
          </a:xfrm>
        </p:spPr>
        <p:txBody>
          <a:bodyPr/>
          <a:lstStyle/>
          <a:p>
            <a:r>
              <a:rPr lang="en-US" dirty="0"/>
              <a:t>Email: adityahere.2024@gmail.com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74E0A9-5C9D-487E-7B7F-7531E86B3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1" y="1305342"/>
            <a:ext cx="960119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Thank you for your attention!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lang="en-US" sz="2400" b="0" i="0" dirty="0">
                <a:solidFill>
                  <a:srgbClr val="231E22"/>
                </a:solidFill>
                <a:effectLst/>
                <a:latin typeface="Arial Black" panose="020B0A04020102020204" pitchFamily="34" charset="0"/>
              </a:rPr>
              <a:t>I look forward to the opportunity to discuss how my passion and skills align with </a:t>
            </a:r>
            <a:r>
              <a:rPr lang="en-US" sz="2400" b="0" i="0" dirty="0" err="1">
                <a:solidFill>
                  <a:srgbClr val="231E22"/>
                </a:solidFill>
                <a:effectLst/>
                <a:latin typeface="Arial Black" panose="020B0A04020102020204" pitchFamily="34" charset="0"/>
              </a:rPr>
              <a:t>Alphashots.ai’s</a:t>
            </a:r>
            <a:r>
              <a:rPr lang="en-US" sz="2400" b="0" i="0" dirty="0">
                <a:solidFill>
                  <a:srgbClr val="231E22"/>
                </a:solidFill>
                <a:effectLst/>
                <a:latin typeface="Arial Black" panose="020B0A04020102020204" pitchFamily="34" charset="0"/>
              </a:rPr>
              <a:t> vision.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E4A0-D194-5B36-C21B-E1BCBFE6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3" y="982132"/>
            <a:ext cx="9843975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 of financial metrics and decisions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918C-A3D4-6875-B747-2DFDC2B1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Moving Average (SMA) :</a:t>
            </a:r>
            <a:r>
              <a:rPr lang="en-IN" dirty="0"/>
              <a:t> </a:t>
            </a:r>
            <a:r>
              <a:rPr lang="en-US" dirty="0"/>
              <a:t>SMA is a technical indicator that calculates the average of a specific number of past prices (usually closing prices). It helps smooth out price fluctuations, </a:t>
            </a:r>
            <a:r>
              <a:rPr lang="en-US" b="1" dirty="0"/>
              <a:t>providing a clearer view of trends.</a:t>
            </a:r>
          </a:p>
          <a:p>
            <a:r>
              <a:rPr lang="en-US" b="1" dirty="0"/>
              <a:t>Formula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SMA=(P1+P2+...+</a:t>
            </a:r>
            <a:r>
              <a:rPr lang="en-US" dirty="0" err="1"/>
              <a:t>Pn</a:t>
            </a:r>
            <a:r>
              <a:rPr lang="en-US" dirty="0"/>
              <a:t>)/n</a:t>
            </a:r>
            <a:br>
              <a:rPr lang="en-US" dirty="0"/>
            </a:br>
            <a:r>
              <a:rPr lang="en-US" dirty="0"/>
              <a:t>where ‘Pi’ is the price at each period, and ‘n’ is the number of periods.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69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2665-AFEF-29A2-2C5A-38E38245B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69581"/>
            <a:ext cx="9601196" cy="4706288"/>
          </a:xfrm>
        </p:spPr>
        <p:txBody>
          <a:bodyPr>
            <a:normAutofit/>
          </a:bodyPr>
          <a:lstStyle/>
          <a:p>
            <a:r>
              <a:rPr lang="en-US" b="1" dirty="0"/>
              <a:t>Bollinger Band </a:t>
            </a:r>
            <a:r>
              <a:rPr lang="en-US" dirty="0"/>
              <a:t>: Bollinger Bands are a volatility indicator that consists of a moving average (usually a 20-day SMA) and two standard deviation lines above and below the SMA. They show the range within which prices typically move.</a:t>
            </a:r>
          </a:p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Formula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Middle Band</a:t>
            </a:r>
            <a:r>
              <a:rPr lang="en-US" dirty="0"/>
              <a:t>: 20-day SMA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Upper Band</a:t>
            </a:r>
            <a:r>
              <a:rPr lang="en-US" dirty="0"/>
              <a:t>: SMA + (2 × Standard Deviation)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Lower Band</a:t>
            </a:r>
            <a:r>
              <a:rPr lang="en-US" dirty="0"/>
              <a:t>: SMA − (2 × Standard Deviation)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62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38F1-C217-E166-3461-FA41B1E0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77926"/>
            <a:ext cx="9601196" cy="4397942"/>
          </a:xfrm>
        </p:spPr>
        <p:txBody>
          <a:bodyPr>
            <a:normAutofit/>
          </a:bodyPr>
          <a:lstStyle/>
          <a:p>
            <a:r>
              <a:rPr lang="en-US" b="1" dirty="0"/>
              <a:t>CCI </a:t>
            </a:r>
            <a:r>
              <a:rPr lang="en-US" dirty="0"/>
              <a:t>: The Commodity Channel Index measures the difference between the current price and its average over a specified period, helping to identify cyclical trends and overbought/oversold conditions.</a:t>
            </a:r>
          </a:p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Formula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CCI=(Typical Price−SMA)/(0.015 × </a:t>
            </a:r>
            <a:r>
              <a:rPr lang="en-US" dirty="0" err="1"/>
              <a:t>MeanDeviation</a:t>
            </a:r>
            <a:r>
              <a:rPr lang="en-US" dirty="0"/>
              <a:t>)​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high positive CCI</a:t>
            </a:r>
            <a:r>
              <a:rPr lang="en-US" dirty="0"/>
              <a:t> (&gt;100) indicates overbought conditions (potential sell signal).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low negative CCI</a:t>
            </a:r>
            <a:r>
              <a:rPr lang="en-US" dirty="0"/>
              <a:t> (&lt;-100) indicates oversold conditions (potential buy signal).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30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834F-94E8-4D06-D33E-7256D2C1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41890"/>
            <a:ext cx="9601196" cy="1303867"/>
          </a:xfrm>
        </p:spPr>
        <p:txBody>
          <a:bodyPr/>
          <a:lstStyle/>
          <a:p>
            <a:r>
              <a:rPr lang="en-US" sz="2400" b="1" dirty="0">
                <a:solidFill>
                  <a:srgbClr val="121224"/>
                </a:solidFill>
                <a:latin typeface="Garamond (Headings)"/>
              </a:rPr>
              <a:t>T</a:t>
            </a:r>
            <a:r>
              <a:rPr lang="en-US" sz="2400" b="1" i="0" u="none" strike="noStrike" dirty="0">
                <a:solidFill>
                  <a:srgbClr val="121224"/>
                </a:solidFill>
                <a:effectLst/>
                <a:latin typeface="Garamond (Headings)"/>
              </a:rPr>
              <a:t>able displaying BUY,SELL, or NEUTRAL decision for each individual indicator</a:t>
            </a:r>
            <a:r>
              <a:rPr lang="en-US" sz="1800" b="1" i="0" u="none" strike="noStrike" dirty="0">
                <a:solidFill>
                  <a:srgbClr val="121224"/>
                </a:solidFill>
                <a:effectLst/>
                <a:latin typeface="Garamond (Headings)"/>
              </a:rPr>
              <a:t> </a:t>
            </a:r>
            <a:endParaRPr lang="en-IN" b="1" dirty="0">
              <a:latin typeface="Garamond (Headings)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C404F6-EAFE-6483-6021-9EE1EDDED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85877"/>
              </p:ext>
            </p:extLst>
          </p:nvPr>
        </p:nvGraphicFramePr>
        <p:xfrm>
          <a:off x="1295401" y="1839435"/>
          <a:ext cx="9601197" cy="433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2426093804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23250341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879824795"/>
                    </a:ext>
                  </a:extLst>
                </a:gridCol>
              </a:tblGrid>
              <a:tr h="393200">
                <a:tc>
                  <a:txBody>
                    <a:bodyPr/>
                    <a:lstStyle/>
                    <a:p>
                      <a:r>
                        <a:rPr lang="en-US" dirty="0"/>
                        <a:t>INDICATOR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99140"/>
                  </a:ext>
                </a:extLst>
              </a:tr>
              <a:tr h="68810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(SMA_20 crosses above SMA_50)  OR  (SMA_50 crosses above  SMA_200)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97374"/>
                  </a:ext>
                </a:extLst>
              </a:tr>
              <a:tr h="983001">
                <a:tc>
                  <a:txBody>
                    <a:bodyPr/>
                    <a:lstStyle/>
                    <a:p>
                      <a:r>
                        <a:rPr lang="en-US" dirty="0"/>
                        <a:t>      SMA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(SMA_20 crosses below SMA_50)  OR  (SMA_50 crosses below SMA_200)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5267"/>
                  </a:ext>
                </a:extLst>
              </a:tr>
              <a:tr h="393200">
                <a:tc>
                  <a:txBody>
                    <a:bodyPr/>
                    <a:lstStyle/>
                    <a:p>
                      <a:r>
                        <a:rPr lang="en-US" dirty="0"/>
                        <a:t>2.   Bollinger Band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 Below Lower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50779"/>
                  </a:ext>
                </a:extLst>
              </a:tr>
              <a:tr h="6881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Bollinger Band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 Above Upper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507"/>
                  </a:ext>
                </a:extLst>
              </a:tr>
              <a:tr h="393200">
                <a:tc>
                  <a:txBody>
                    <a:bodyPr/>
                    <a:lstStyle/>
                    <a:p>
                      <a:r>
                        <a:rPr lang="en-US" dirty="0"/>
                        <a:t>3.   CCI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&lt; -100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26941"/>
                  </a:ext>
                </a:extLst>
              </a:tr>
              <a:tr h="2995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&gt; +100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1466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E408B-1FD3-509C-4021-66E897D4FB04}"/>
              </a:ext>
            </a:extLst>
          </p:cNvPr>
          <p:cNvSpPr txBox="1">
            <a:spLocks/>
          </p:cNvSpPr>
          <p:nvPr/>
        </p:nvSpPr>
        <p:spPr>
          <a:xfrm>
            <a:off x="1295401" y="6489797"/>
            <a:ext cx="9601196" cy="3682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For rest of the scenarios decision is NEUTRAL individually.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75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8159-8110-EF69-92E1-6FC61CB2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22" y="20313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rgbClr val="121224"/>
                </a:solidFill>
                <a:effectLst/>
                <a:latin typeface="Garamond (Headings)"/>
              </a:rPr>
              <a:t>Graphs that visually represent the metrics and the corresponding decisions.</a:t>
            </a:r>
            <a:endParaRPr lang="en-IN" sz="2800" b="1" dirty="0">
              <a:latin typeface="Garamond (Headings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E38FE-CA69-1D7C-543E-FBC815175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9" y="1429959"/>
            <a:ext cx="10744200" cy="387171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86BB36-EA93-7D77-38CF-45245FCE58D6}"/>
              </a:ext>
            </a:extLst>
          </p:cNvPr>
          <p:cNvSpPr txBox="1">
            <a:spLocks/>
          </p:cNvSpPr>
          <p:nvPr/>
        </p:nvSpPr>
        <p:spPr>
          <a:xfrm>
            <a:off x="5700824" y="419454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800" b="1" dirty="0">
              <a:latin typeface="Garamond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586FDC-76EC-DB79-0ECA-812FCA3E5DE4}"/>
              </a:ext>
            </a:extLst>
          </p:cNvPr>
          <p:cNvSpPr txBox="1">
            <a:spLocks/>
          </p:cNvSpPr>
          <p:nvPr/>
        </p:nvSpPr>
        <p:spPr>
          <a:xfrm>
            <a:off x="203201" y="5310910"/>
            <a:ext cx="6927272" cy="7716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Garamond (Headings)"/>
              </a:rPr>
              <a:t>SMA_20 crosses above SMA_50 </a:t>
            </a:r>
            <a:r>
              <a:rPr lang="en-US" sz="1800" dirty="0">
                <a:latin typeface="Garamond (Headings)"/>
                <a:sym typeface="Wingdings" panose="05000000000000000000" pitchFamily="2" charset="2"/>
              </a:rPr>
              <a:t> BUY</a:t>
            </a:r>
          </a:p>
          <a:p>
            <a:r>
              <a:rPr lang="en-US" sz="1800" dirty="0">
                <a:latin typeface="Garamond (Headings)"/>
                <a:sym typeface="Wingdings" panose="05000000000000000000" pitchFamily="2" charset="2"/>
              </a:rPr>
              <a:t>SMA_20 crosses below SMA_50 SELL</a:t>
            </a:r>
            <a:endParaRPr lang="en-IN" sz="1800" dirty="0">
              <a:latin typeface="Garamon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8740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479BA-B695-6659-E202-85E8EBB84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" y="775465"/>
            <a:ext cx="10178473" cy="379614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C431FF-9CC1-6D6A-25DD-3F7D67F335BA}"/>
              </a:ext>
            </a:extLst>
          </p:cNvPr>
          <p:cNvSpPr txBox="1">
            <a:spLocks/>
          </p:cNvSpPr>
          <p:nvPr/>
        </p:nvSpPr>
        <p:spPr>
          <a:xfrm>
            <a:off x="674256" y="5310910"/>
            <a:ext cx="6927272" cy="7716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Garamond (Headings)"/>
                <a:sym typeface="Wingdings" panose="05000000000000000000" pitchFamily="2" charset="2"/>
              </a:rPr>
              <a:t>Close Price below Lower Band  BUY</a:t>
            </a:r>
            <a:endParaRPr lang="en-IN" sz="1800" dirty="0">
              <a:latin typeface="Garamond (Headings)"/>
            </a:endParaRPr>
          </a:p>
          <a:p>
            <a:endParaRPr lang="en-US" sz="1800" dirty="0">
              <a:latin typeface="Garamond (Headings)"/>
            </a:endParaRPr>
          </a:p>
          <a:p>
            <a:r>
              <a:rPr lang="en-US" sz="1800" dirty="0">
                <a:latin typeface="Garamond (Headings)"/>
              </a:rPr>
              <a:t>Close Price above Upper Band </a:t>
            </a:r>
            <a:r>
              <a:rPr lang="en-US" sz="1800" dirty="0">
                <a:latin typeface="Garamond (Headings)"/>
                <a:sym typeface="Wingdings" panose="05000000000000000000" pitchFamily="2" charset="2"/>
              </a:rPr>
              <a:t> SELL</a:t>
            </a:r>
          </a:p>
        </p:txBody>
      </p:sp>
    </p:spTree>
    <p:extLst>
      <p:ext uri="{BB962C8B-B14F-4D97-AF65-F5344CB8AC3E}">
        <p14:creationId xmlns:p14="http://schemas.microsoft.com/office/powerpoint/2010/main" val="20662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5AB6-0825-7FD2-E984-36AC2328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62" y="4806346"/>
            <a:ext cx="9601196" cy="1303867"/>
          </a:xfrm>
        </p:spPr>
        <p:txBody>
          <a:bodyPr>
            <a:normAutofit/>
          </a:bodyPr>
          <a:lstStyle/>
          <a:p>
            <a:r>
              <a:rPr lang="en-US" sz="2400" dirty="0"/>
              <a:t>CCI above +100 </a:t>
            </a:r>
            <a:r>
              <a:rPr lang="en-US" sz="2400" dirty="0">
                <a:sym typeface="Wingdings" panose="05000000000000000000" pitchFamily="2" charset="2"/>
              </a:rPr>
              <a:t> SELL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CCI below -100  BUY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2C200-EE0D-C11A-F883-15A1DE900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2" y="644442"/>
            <a:ext cx="10178716" cy="4011779"/>
          </a:xfrm>
        </p:spPr>
      </p:pic>
    </p:spTree>
    <p:extLst>
      <p:ext uri="{BB962C8B-B14F-4D97-AF65-F5344CB8AC3E}">
        <p14:creationId xmlns:p14="http://schemas.microsoft.com/office/powerpoint/2010/main" val="136111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A0B0-D054-63CA-3AB1-C5ADEA82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86348"/>
            <a:ext cx="9601196" cy="833020"/>
          </a:xfrm>
        </p:spPr>
        <p:txBody>
          <a:bodyPr/>
          <a:lstStyle/>
          <a:p>
            <a:r>
              <a:rPr lang="en-US" b="1" dirty="0"/>
              <a:t>Assumptions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89C9-24A8-D6E1-D922-4C4CF165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SMA_20  and SMA_50  is better suited for daily and weekly timeframe instead of SMA_200 or any larger one.</a:t>
            </a:r>
          </a:p>
          <a:p>
            <a:r>
              <a:rPr lang="en-US" dirty="0"/>
              <a:t>For weekly timeframe we have resampled at  ‘W-MON’ instead of ‘W-SUN’</a:t>
            </a:r>
          </a:p>
          <a:p>
            <a:r>
              <a:rPr lang="en-US" dirty="0"/>
              <a:t>Any price value lying below </a:t>
            </a:r>
            <a:r>
              <a:rPr lang="en-US" dirty="0" err="1"/>
              <a:t>upper_band</a:t>
            </a:r>
            <a:r>
              <a:rPr lang="en-US" dirty="0"/>
              <a:t> and above </a:t>
            </a:r>
            <a:r>
              <a:rPr lang="en-US" dirty="0" err="1"/>
              <a:t>lower_band</a:t>
            </a:r>
            <a:r>
              <a:rPr lang="en-US" dirty="0"/>
              <a:t> is treated as NEUTRAL</a:t>
            </a:r>
          </a:p>
          <a:p>
            <a:r>
              <a:rPr lang="en-IN" dirty="0"/>
              <a:t>Any CCI lying between -100 and +100 is treated as NEUTRAL</a:t>
            </a:r>
          </a:p>
        </p:txBody>
      </p:sp>
    </p:spTree>
    <p:extLst>
      <p:ext uri="{BB962C8B-B14F-4D97-AF65-F5344CB8AC3E}">
        <p14:creationId xmlns:p14="http://schemas.microsoft.com/office/powerpoint/2010/main" val="426272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601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Garamond</vt:lpstr>
      <vt:lpstr>Garamond (Headings)</vt:lpstr>
      <vt:lpstr>Wingdings</vt:lpstr>
      <vt:lpstr>Organic</vt:lpstr>
      <vt:lpstr>Analysis of Individual Indicators for                                                                                          Buy/Sell/Neutral Decisions </vt:lpstr>
      <vt:lpstr>Overview of financial metrics and decisions</vt:lpstr>
      <vt:lpstr>PowerPoint Presentation</vt:lpstr>
      <vt:lpstr>PowerPoint Presentation</vt:lpstr>
      <vt:lpstr>Table displaying BUY,SELL, or NEUTRAL decision for each individual indicator </vt:lpstr>
      <vt:lpstr>Graphs that visually represent the metrics and the corresponding decisions.</vt:lpstr>
      <vt:lpstr>PowerPoint Presentation</vt:lpstr>
      <vt:lpstr>CCI above +100  SELL CCI below -100  BUY</vt:lpstr>
      <vt:lpstr>Assumptions</vt:lpstr>
      <vt:lpstr>Methodology</vt:lpstr>
      <vt:lpstr> Thank you for your attention!  I look forward to the opportunity to discuss how my passion and skills align with Alphashots.ai’s vision.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1</cp:revision>
  <dcterms:created xsi:type="dcterms:W3CDTF">2024-10-29T10:42:48Z</dcterms:created>
  <dcterms:modified xsi:type="dcterms:W3CDTF">2024-10-29T13:13:22Z</dcterms:modified>
</cp:coreProperties>
</file>