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4"/>
  </p:notesMasterIdLst>
  <p:handoutMasterIdLst>
    <p:handoutMasterId r:id="rId45"/>
  </p:handoutMasterIdLst>
  <p:sldIdLst>
    <p:sldId id="258" r:id="rId2"/>
    <p:sldId id="487" r:id="rId3"/>
    <p:sldId id="514" r:id="rId4"/>
    <p:sldId id="515" r:id="rId5"/>
    <p:sldId id="547" r:id="rId6"/>
    <p:sldId id="517" r:id="rId7"/>
    <p:sldId id="580" r:id="rId8"/>
    <p:sldId id="518" r:id="rId9"/>
    <p:sldId id="549" r:id="rId10"/>
    <p:sldId id="522" r:id="rId11"/>
    <p:sldId id="523" r:id="rId12"/>
    <p:sldId id="551" r:id="rId13"/>
    <p:sldId id="524" r:id="rId14"/>
    <p:sldId id="550" r:id="rId15"/>
    <p:sldId id="525" r:id="rId16"/>
    <p:sldId id="526" r:id="rId17"/>
    <p:sldId id="527" r:id="rId18"/>
    <p:sldId id="528" r:id="rId19"/>
    <p:sldId id="552" r:id="rId20"/>
    <p:sldId id="502" r:id="rId21"/>
    <p:sldId id="503" r:id="rId22"/>
    <p:sldId id="554" r:id="rId23"/>
    <p:sldId id="571" r:id="rId24"/>
    <p:sldId id="572" r:id="rId25"/>
    <p:sldId id="573" r:id="rId26"/>
    <p:sldId id="558" r:id="rId27"/>
    <p:sldId id="574" r:id="rId28"/>
    <p:sldId id="575" r:id="rId29"/>
    <p:sldId id="559" r:id="rId30"/>
    <p:sldId id="560" r:id="rId31"/>
    <p:sldId id="561" r:id="rId32"/>
    <p:sldId id="562" r:id="rId33"/>
    <p:sldId id="563" r:id="rId34"/>
    <p:sldId id="564" r:id="rId35"/>
    <p:sldId id="565" r:id="rId36"/>
    <p:sldId id="577" r:id="rId37"/>
    <p:sldId id="566" r:id="rId38"/>
    <p:sldId id="567" r:id="rId39"/>
    <p:sldId id="568" r:id="rId40"/>
    <p:sldId id="578" r:id="rId41"/>
    <p:sldId id="579" r:id="rId42"/>
    <p:sldId id="512" r:id="rId43"/>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p:restoredTop sz="95467"/>
  </p:normalViewPr>
  <p:slideViewPr>
    <p:cSldViewPr>
      <p:cViewPr varScale="1">
        <p:scale>
          <a:sx n="124" d="100"/>
          <a:sy n="124" d="100"/>
        </p:scale>
        <p:origin x="208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19</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12</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September 16, 2019</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4</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16, 2019</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September 16, 2019</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4</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2019</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11</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25606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September 16, 2019</a:t>
            </a:r>
          </a:p>
        </p:txBody>
      </p:sp>
      <p:sp>
        <p:nvSpPr>
          <p:cNvPr id="6" name="Footer Placeholder 5"/>
          <p:cNvSpPr>
            <a:spLocks noGrp="1"/>
          </p:cNvSpPr>
          <p:nvPr>
            <p:ph type="ftr" sz="quarter" idx="11"/>
          </p:nvPr>
        </p:nvSpPr>
        <p:spPr/>
        <p:txBody>
          <a:bodyPr/>
          <a:lstStyle/>
          <a:p>
            <a:r>
              <a:rPr lang="en-US"/>
              <a:t>EECS 489 – Lecture 4</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September 16, 2019</a:t>
            </a:r>
          </a:p>
        </p:txBody>
      </p:sp>
      <p:sp>
        <p:nvSpPr>
          <p:cNvPr id="6" name="Footer Placeholder 5"/>
          <p:cNvSpPr>
            <a:spLocks noGrp="1"/>
          </p:cNvSpPr>
          <p:nvPr>
            <p:ph type="ftr" sz="quarter" idx="11"/>
          </p:nvPr>
        </p:nvSpPr>
        <p:spPr/>
        <p:txBody>
          <a:bodyPr/>
          <a:lstStyle/>
          <a:p>
            <a:r>
              <a:rPr lang="en-US"/>
              <a:t>EECS 489 – Lecture 4</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15</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a14="http://schemas.microsoft.com/office/drawing/2010/main" xmlns="">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5" name="Date Placeholder 4">
            <a:extLst>
              <a:ext uri="{FF2B5EF4-FFF2-40B4-BE49-F238E27FC236}">
                <a16:creationId xmlns:a16="http://schemas.microsoft.com/office/drawing/2014/main" id="{62EC270E-EDC5-AA49-B6F7-C58AEB5B4A80}"/>
              </a:ext>
            </a:extLst>
          </p:cNvPr>
          <p:cNvSpPr>
            <a:spLocks noGrp="1"/>
          </p:cNvSpPr>
          <p:nvPr>
            <p:ph type="dt" sz="half" idx="10"/>
          </p:nvPr>
        </p:nvSpPr>
        <p:spPr/>
        <p:txBody>
          <a:bodyPr/>
          <a:lstStyle/>
          <a:p>
            <a:r>
              <a:rPr lang="en-US"/>
              <a:t>September 16, 2019</a:t>
            </a:r>
            <a:endParaRPr lang="en-US" sz="1050" b="0">
              <a:latin typeface="Times New Roman" charset="0"/>
            </a:endParaRPr>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How does a stateless protocol keep state?</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89985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18</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a14="http://schemas.microsoft.com/office/drawing/2010/main" xmlns="">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a14="http://schemas.microsoft.com/office/drawing/2010/main" xmlns="">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“Abuse” of cookies</a:t>
            </a:r>
          </a:p>
        </p:txBody>
      </p:sp>
      <p:sp>
        <p:nvSpPr>
          <p:cNvPr id="54276" name="Rectangle 3"/>
          <p:cNvSpPr>
            <a:spLocks noGrp="1" noChangeArrowheads="1"/>
          </p:cNvSpPr>
          <p:nvPr>
            <p:ph idx="1"/>
          </p:nvPr>
        </p:nvSpPr>
        <p:spPr/>
        <p:txBody>
          <a:bodyPr/>
          <a:lstStyle/>
          <a:p>
            <a:r>
              <a:rPr lang="en-US" dirty="0">
                <a:sym typeface="Arial" pitchFamily="68" charset="0"/>
              </a:rPr>
              <a:t>Excellent marketing opportunities and</a:t>
            </a:r>
            <a:br>
              <a:rPr lang="en-US" dirty="0">
                <a:sym typeface="Arial" pitchFamily="68" charset="0"/>
              </a:rPr>
            </a:br>
            <a:r>
              <a:rPr lang="en-US" dirty="0">
                <a:sym typeface="Arial" pitchFamily="68" charset="0"/>
              </a:rPr>
              <a:t>concerns for privacy</a:t>
            </a:r>
          </a:p>
          <a:p>
            <a:pPr lvl="1"/>
            <a:r>
              <a:rPr lang="en-US" dirty="0">
                <a:sym typeface="Arial" pitchFamily="68" charset="0"/>
              </a:rPr>
              <a:t>Cookies permit sites to learn a lot about you</a:t>
            </a:r>
          </a:p>
          <a:p>
            <a:pPr lvl="1"/>
            <a:r>
              <a:rPr lang="en-US" dirty="0">
                <a:sym typeface="Arial" pitchFamily="68" charset="0"/>
              </a:rPr>
              <a:t>You may unknowingly supply personal info to sites</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1540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756750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Sep 26, 2019</a:t>
            </a:r>
          </a:p>
          <a:p>
            <a:pPr lvl="1"/>
            <a:r>
              <a:rPr lang="en-US" dirty="0"/>
              <a:t>Quite a few of you haven</a:t>
            </a:r>
            <a:r>
              <a:rPr lang="fr-FR" dirty="0"/>
              <a:t>’</a:t>
            </a:r>
            <a:r>
              <a:rPr lang="en-US" dirty="0"/>
              <a:t>t yet created Github repo!</a:t>
            </a:r>
          </a:p>
          <a:p>
            <a:pPr lvl="1"/>
            <a:r>
              <a:rPr lang="en-US" dirty="0"/>
              <a:t>Start ASAP!!!</a:t>
            </a:r>
          </a:p>
          <a:p>
            <a:endParaRPr lang="en-US"/>
          </a:p>
          <a:p>
            <a:r>
              <a:rPr lang="en-US"/>
              <a:t>Group </a:t>
            </a:r>
            <a:r>
              <a:rPr lang="en-US" dirty="0"/>
              <a:t>formation for A2-A4</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21</a:t>
            </a:fld>
            <a:endParaRPr lang="en-US"/>
          </a:p>
        </p:txBody>
      </p:sp>
    </p:spTree>
    <p:extLst>
      <p:ext uri="{BB962C8B-B14F-4D97-AF65-F5344CB8AC3E}">
        <p14:creationId xmlns:p14="http://schemas.microsoft.com/office/powerpoint/2010/main" val="167789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23</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27</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a14="http://schemas.microsoft.com/office/drawing/2010/main" xmlns="">
                  <a:solidFill>
                    <a:schemeClr val="bg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September 16, 2019</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F36FED86-94EF-254D-90EE-B810FE8299EE}" type="slidenum">
              <a:rPr lang="en-US" smtClean="0"/>
              <a:pPr/>
              <a:t>28</a:t>
            </a:fld>
            <a:endParaRPr lang="en-US"/>
          </a:p>
        </p:txBody>
      </p:sp>
    </p:spTree>
    <p:extLst>
      <p:ext uri="{BB962C8B-B14F-4D97-AF65-F5344CB8AC3E}">
        <p14:creationId xmlns:p14="http://schemas.microsoft.com/office/powerpoint/2010/main" val="1240149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September 16, 2019</a:t>
            </a:r>
          </a:p>
        </p:txBody>
      </p:sp>
      <p:sp>
        <p:nvSpPr>
          <p:cNvPr id="11" name="Footer Placeholder 10"/>
          <p:cNvSpPr>
            <a:spLocks noGrp="1"/>
          </p:cNvSpPr>
          <p:nvPr>
            <p:ph type="ftr" sz="quarter" idx="11"/>
          </p:nvPr>
        </p:nvSpPr>
        <p:spPr/>
        <p:txBody>
          <a:bodyPr/>
          <a:lstStyle/>
          <a:p>
            <a:r>
              <a:rPr lang="en-US"/>
              <a:t>EECS 489 – Lecture 4</a:t>
            </a:r>
          </a:p>
        </p:txBody>
      </p:sp>
      <p:sp>
        <p:nvSpPr>
          <p:cNvPr id="12" name="Slide Number Placeholder 11"/>
          <p:cNvSpPr>
            <a:spLocks noGrp="1"/>
          </p:cNvSpPr>
          <p:nvPr>
            <p:ph type="sldNum" sz="quarter" idx="12"/>
          </p:nvPr>
        </p:nvSpPr>
        <p:spPr/>
        <p:txBody>
          <a:bodyPr/>
          <a:lstStyle/>
          <a:p>
            <a:fld id="{A190D881-957A-7944-A8D0-1584E528B88F}" type="slidenum">
              <a:rPr lang="en-US" smtClean="0"/>
              <a:pPr/>
              <a:t>29</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t>Mother of all demos</a:t>
            </a:r>
          </a:p>
          <a:p>
            <a:pPr lvl="1"/>
            <a:endParaRPr lang="en-US" dirty="0"/>
          </a:p>
        </p:txBody>
      </p:sp>
      <p:sp>
        <p:nvSpPr>
          <p:cNvPr id="11" name="Date Placeholder 10"/>
          <p:cNvSpPr>
            <a:spLocks noGrp="1"/>
          </p:cNvSpPr>
          <p:nvPr>
            <p:ph type="dt" sz="half" idx="10"/>
          </p:nvPr>
        </p:nvSpPr>
        <p:spPr/>
        <p:txBody>
          <a:bodyPr/>
          <a:lstStyle/>
          <a:p>
            <a:r>
              <a:rPr lang="en-US"/>
              <a:t>September 16, 2019</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13" name="Slide Number Placeholder 12"/>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September 16, 2019</a:t>
            </a:r>
          </a:p>
        </p:txBody>
      </p:sp>
      <p:sp>
        <p:nvSpPr>
          <p:cNvPr id="4" name="Footer Placeholder 3"/>
          <p:cNvSpPr>
            <a:spLocks noGrp="1"/>
          </p:cNvSpPr>
          <p:nvPr>
            <p:ph type="ftr" sz="quarter" idx="11"/>
          </p:nvPr>
        </p:nvSpPr>
        <p:spPr/>
        <p:txBody>
          <a:bodyPr/>
          <a:lstStyle/>
          <a:p>
            <a:r>
              <a:rPr lang="en-US"/>
              <a:t>EECS 489 – Lecture 4</a:t>
            </a:r>
          </a:p>
        </p:txBody>
      </p:sp>
      <p:sp>
        <p:nvSpPr>
          <p:cNvPr id="5" name="Slide Number Placeholder 4"/>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endParaRPr lang="en-US" dirty="0"/>
          </a:p>
          <a:p>
            <a:r>
              <a:rPr lang="en-US" dirty="0"/>
              <a:t>Multiple requests can be contained in one TCP segment</a:t>
            </a:r>
          </a:p>
          <a:p>
            <a:endParaRPr lang="en-US" dirty="0"/>
          </a:p>
          <a:p>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31</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(n+1)RTT</a:t>
            </a:r>
          </a:p>
          <a:p>
            <a:r>
              <a:rPr lang="en-US" dirty="0"/>
              <a:t>Pipelined: ~2 RTT</a:t>
            </a:r>
          </a:p>
          <a:p>
            <a:r>
              <a:rPr lang="en-US"/>
              <a:t>Pipelined and Persistent</a:t>
            </a:r>
            <a:r>
              <a:rPr lang="en-US" dirty="0"/>
              <a:t>: ~2 RTT first time, RTT later</a:t>
            </a:r>
          </a:p>
          <a:p>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bandwidth</a:t>
            </a:r>
          </a:p>
          <a:p>
            <a:endParaRPr lang="en-US" dirty="0"/>
          </a:p>
          <a:p>
            <a:r>
              <a:rPr lang="en-US" dirty="0"/>
              <a:t>One-at-a-time:  ~ </a:t>
            </a:r>
            <a:r>
              <a:rPr lang="en-US" dirty="0" err="1"/>
              <a:t>nF</a:t>
            </a:r>
            <a:r>
              <a:rPr lang="en-US" dirty="0"/>
              <a:t>/B</a:t>
            </a:r>
          </a:p>
          <a:p>
            <a:r>
              <a:rPr lang="en-US" dirty="0"/>
              <a:t>m concurrent: ~ [n/m] F/B</a:t>
            </a:r>
          </a:p>
          <a:p>
            <a:pPr lvl="1"/>
            <a:r>
              <a:rPr lang="en-US" dirty="0"/>
              <a:t>Assuming shared with large population of users and each TCP connection gets the same bandwidth</a:t>
            </a:r>
          </a:p>
          <a:p>
            <a:r>
              <a:rPr lang="en-US" dirty="0"/>
              <a:t>Pipelined and/or persistent: ~ </a:t>
            </a:r>
            <a:r>
              <a:rPr lang="en-US" dirty="0" err="1"/>
              <a:t>nF</a:t>
            </a:r>
            <a:r>
              <a:rPr lang="en-US" dirty="0"/>
              <a:t>/B</a:t>
            </a:r>
          </a:p>
          <a:p>
            <a:pPr lvl="1"/>
            <a:r>
              <a:rPr lang="en-US" dirty="0"/>
              <a:t>The only thing that helps is getting more bandwidth</a:t>
            </a:r>
          </a:p>
          <a:p>
            <a:endParaRPr lang="en-US" dirty="0"/>
          </a:p>
        </p:txBody>
      </p:sp>
      <p:sp>
        <p:nvSpPr>
          <p:cNvPr id="4" name="Date Placeholder 3"/>
          <p:cNvSpPr>
            <a:spLocks noGrp="1"/>
          </p:cNvSpPr>
          <p:nvPr>
            <p:ph type="dt" sz="half" idx="10"/>
          </p:nvPr>
        </p:nvSpPr>
        <p:spPr/>
        <p:txBody>
          <a:bodyPr/>
          <a:lstStyle/>
          <a:p>
            <a:r>
              <a:rPr lang="en-US"/>
              <a:t>September 16, 2019</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a:t>Why does caching work?</a:t>
            </a:r>
          </a:p>
          <a:p>
            <a:pPr lvl="1"/>
            <a:r>
              <a:rPr lang="en-US"/>
              <a:t>Exploits locality of reference</a:t>
            </a:r>
          </a:p>
          <a:p>
            <a:pPr lvl="1"/>
            <a:endParaRPr lang="en-US"/>
          </a:p>
          <a:p>
            <a:r>
              <a:rPr lang="en-US"/>
              <a:t>How well does caching work?</a:t>
            </a:r>
          </a:p>
          <a:p>
            <a:pPr lvl="1"/>
            <a:r>
              <a:rPr lang="en-US"/>
              <a:t>Very well, up to a limit</a:t>
            </a:r>
          </a:p>
          <a:p>
            <a:pPr lvl="1"/>
            <a:r>
              <a:rPr lang="en-US"/>
              <a:t>Large overlap in content</a:t>
            </a:r>
          </a:p>
          <a:p>
            <a:pPr lvl="1"/>
            <a:r>
              <a:rPr lang="en-US"/>
              <a:t>But many unique requests</a:t>
            </a:r>
          </a:p>
          <a:p>
            <a:pPr lvl="2"/>
            <a:r>
              <a:rPr lang="en-US"/>
              <a:t>A universal story!</a:t>
            </a:r>
          </a:p>
          <a:p>
            <a:pPr lvl="2"/>
            <a:r>
              <a:rPr lang="en-US"/>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35</a:t>
            </a:fld>
            <a:endParaRPr lang="en-US"/>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a:t>
            </a:r>
            <a:r>
              <a:rPr lang="ja-JP" altLang="en-US" dirty="0"/>
              <a:t>’</a:t>
            </a:r>
            <a:r>
              <a:rPr lang="en-US" dirty="0"/>
              <a: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21847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1956622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39</a:t>
            </a:fld>
            <a:endParaRPr lang="en-US"/>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188"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76D5F92F-7874-9541-86B6-BF961D765C79}"/>
              </a:ext>
            </a:extLst>
          </p:cNvPr>
          <p:cNvSpPr>
            <a:spLocks noGrp="1"/>
          </p:cNvSpPr>
          <p:nvPr>
            <p:ph type="dt" sz="half" idx="10"/>
          </p:nvPr>
        </p:nvSpPr>
        <p:spPr/>
        <p:txBody>
          <a:bodyPr/>
          <a:lstStyle/>
          <a:p>
            <a:r>
              <a:rPr lang="en-US"/>
              <a:t>September 16, 2019</a:t>
            </a:r>
            <a:endParaRPr lang="en-US" sz="1050" b="0">
              <a:latin typeface="Times New Roman" charset="0"/>
            </a:endParaRPr>
          </a:p>
        </p:txBody>
      </p:sp>
    </p:spTree>
    <p:extLst>
      <p:ext uri="{BB962C8B-B14F-4D97-AF65-F5344CB8AC3E}">
        <p14:creationId xmlns:p14="http://schemas.microsoft.com/office/powerpoint/2010/main" val="123924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September 16, 2019</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40</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40</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085"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4" name="Date Placeholder 3">
            <a:extLst>
              <a:ext uri="{FF2B5EF4-FFF2-40B4-BE49-F238E27FC236}">
                <a16:creationId xmlns:a16="http://schemas.microsoft.com/office/drawing/2014/main" id="{90DA56E4-C6CD-CE4F-981C-70647B6110F6}"/>
              </a:ext>
            </a:extLst>
          </p:cNvPr>
          <p:cNvSpPr>
            <a:spLocks noGrp="1"/>
          </p:cNvSpPr>
          <p:nvPr>
            <p:ph type="dt" sz="half" idx="10"/>
          </p:nvPr>
        </p:nvSpPr>
        <p:spPr/>
        <p:txBody>
          <a:bodyPr/>
          <a:lstStyle/>
          <a:p>
            <a:r>
              <a:rPr lang="en-US"/>
              <a:t>September 16, 2019</a:t>
            </a:r>
            <a:endParaRPr lang="en-US" sz="1050" b="0">
              <a:latin typeface="Times New Roman" charset="0"/>
            </a:endParaRPr>
          </a:p>
        </p:txBody>
      </p:sp>
    </p:spTree>
    <p:extLst>
      <p:ext uri="{BB962C8B-B14F-4D97-AF65-F5344CB8AC3E}">
        <p14:creationId xmlns:p14="http://schemas.microsoft.com/office/powerpoint/2010/main" val="1314409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41</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228"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xmlns="">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a14="http://schemas.microsoft.com/office/drawing/2010/main" xmlns="">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
        <p:nvSpPr>
          <p:cNvPr id="4" name="Date Placeholder 3">
            <a:extLst>
              <a:ext uri="{FF2B5EF4-FFF2-40B4-BE49-F238E27FC236}">
                <a16:creationId xmlns:a16="http://schemas.microsoft.com/office/drawing/2014/main" id="{92169277-FF79-A640-9C51-E03FD88C971B}"/>
              </a:ext>
            </a:extLst>
          </p:cNvPr>
          <p:cNvSpPr>
            <a:spLocks noGrp="1"/>
          </p:cNvSpPr>
          <p:nvPr>
            <p:ph type="dt" sz="half" idx="10"/>
          </p:nvPr>
        </p:nvSpPr>
        <p:spPr/>
        <p:txBody>
          <a:bodyPr/>
          <a:lstStyle/>
          <a:p>
            <a:r>
              <a:rPr lang="en-US"/>
              <a:t>September 16, 2019</a:t>
            </a:r>
            <a:endParaRPr lang="en-US" sz="1050" b="0">
              <a:latin typeface="Times New Roman" charset="0"/>
            </a:endParaRPr>
          </a:p>
        </p:txBody>
      </p:sp>
    </p:spTree>
    <p:extLst>
      <p:ext uri="{BB962C8B-B14F-4D97-AF65-F5344CB8AC3E}">
        <p14:creationId xmlns:p14="http://schemas.microsoft.com/office/powerpoint/2010/main" val="570769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Being replaced by binary HTTP/2 protocol</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September 16, 2019</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September 16, 2019</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a:extLst>
              <a:ext uri="{FF2B5EF4-FFF2-40B4-BE49-F238E27FC236}">
                <a16:creationId xmlns:a16="http://schemas.microsoft.com/office/drawing/2014/main" id="{CB6CC156-1BD0-C143-AD5E-36E320C9A420}"/>
              </a:ext>
            </a:extLst>
          </p:cNvPr>
          <p:cNvSpPr>
            <a:spLocks noGrp="1"/>
          </p:cNvSpPr>
          <p:nvPr>
            <p:ph type="sldNum" sz="quarter" idx="12"/>
          </p:nvPr>
        </p:nvSpPr>
        <p:spPr/>
        <p:txBody>
          <a:bodyPr/>
          <a:lstStyle/>
          <a:p>
            <a:fld id="{A190D881-957A-7944-A8D0-1584E528B88F}" type="slidenum">
              <a:rPr lang="en-US" smtClean="0"/>
              <a:pPr/>
              <a:t>7</a:t>
            </a:fld>
            <a:endParaRPr lang="en-US"/>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 xmlns:a14="http://schemas.microsoft.com/office/drawing/2010/main">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/eecs489/blob/master/Slides/091718.pptx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a:t>Server side processing can be included in the name</a:t>
            </a:r>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September 16, 2019</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50327748"/>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1490453203</TotalTime>
  <Pages>7</Pages>
  <Words>2354</Words>
  <Application>Microsoft Macintosh PowerPoint</Application>
  <PresentationFormat>On-screen Show (4:3)</PresentationFormat>
  <Paragraphs>525</Paragraphs>
  <Slides>42</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3" baseType="lpstr">
      <vt:lpstr>Arial</vt:lpstr>
      <vt:lpstr>Arial Black</vt:lpstr>
      <vt:lpstr>Courier</vt:lpstr>
      <vt:lpstr>Courier New</vt:lpstr>
      <vt:lpstr>Gill Sans</vt:lpstr>
      <vt:lpstr>Lucida Console</vt:lpstr>
      <vt:lpstr>Monotype Sorts</vt:lpstr>
      <vt:lpstr>Times New Roman</vt:lpstr>
      <vt:lpstr>Wingdings</vt:lpstr>
      <vt:lpstr>dbllineb</vt:lpstr>
      <vt:lpstr>Clip</vt:lpstr>
      <vt:lpstr>EECS 489 Computer Networks  Fall 2019</vt:lpstr>
      <vt:lpstr>Agenda</vt:lpstr>
      <vt:lpstr>The Web: Precursor</vt:lpstr>
      <vt:lpstr>The Web: History</vt:lpstr>
      <vt:lpstr>The Web: History (cont’d)</vt:lpstr>
      <vt:lpstr>Web components</vt:lpstr>
      <vt:lpstr>Why is there nothing about the network?</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1263</cp:revision>
  <cp:lastPrinted>1999-09-08T17:25:07Z</cp:lastPrinted>
  <dcterms:created xsi:type="dcterms:W3CDTF">2014-01-14T18:15:50Z</dcterms:created>
  <dcterms:modified xsi:type="dcterms:W3CDTF">2019-09-12T14:47:13Z</dcterms:modified>
  <cp:category/>
</cp:coreProperties>
</file>