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46"/>
  </p:notesMasterIdLst>
  <p:handoutMasterIdLst>
    <p:handoutMasterId r:id="rId47"/>
  </p:handoutMasterIdLst>
  <p:sldIdLst>
    <p:sldId id="258" r:id="rId2"/>
    <p:sldId id="487" r:id="rId3"/>
    <p:sldId id="513" r:id="rId4"/>
    <p:sldId id="619" r:id="rId5"/>
    <p:sldId id="518" r:id="rId6"/>
    <p:sldId id="515" r:id="rId7"/>
    <p:sldId id="517" r:id="rId8"/>
    <p:sldId id="516" r:id="rId9"/>
    <p:sldId id="589" r:id="rId10"/>
    <p:sldId id="588" r:id="rId11"/>
    <p:sldId id="520" r:id="rId12"/>
    <p:sldId id="596" r:id="rId13"/>
    <p:sldId id="521" r:id="rId14"/>
    <p:sldId id="522" r:id="rId15"/>
    <p:sldId id="597" r:id="rId16"/>
    <p:sldId id="523" r:id="rId17"/>
    <p:sldId id="524" r:id="rId18"/>
    <p:sldId id="592" r:id="rId19"/>
    <p:sldId id="526" r:id="rId20"/>
    <p:sldId id="527" r:id="rId21"/>
    <p:sldId id="528" r:id="rId22"/>
    <p:sldId id="529" r:id="rId23"/>
    <p:sldId id="595" r:id="rId24"/>
    <p:sldId id="503" r:id="rId25"/>
    <p:sldId id="598" r:id="rId26"/>
    <p:sldId id="599" r:id="rId27"/>
    <p:sldId id="617" r:id="rId28"/>
    <p:sldId id="618" r:id="rId29"/>
    <p:sldId id="602" r:id="rId30"/>
    <p:sldId id="603" r:id="rId31"/>
    <p:sldId id="604" r:id="rId32"/>
    <p:sldId id="605" r:id="rId33"/>
    <p:sldId id="606" r:id="rId34"/>
    <p:sldId id="607" r:id="rId35"/>
    <p:sldId id="608" r:id="rId36"/>
    <p:sldId id="609" r:id="rId37"/>
    <p:sldId id="610" r:id="rId38"/>
    <p:sldId id="611" r:id="rId39"/>
    <p:sldId id="612" r:id="rId40"/>
    <p:sldId id="613" r:id="rId41"/>
    <p:sldId id="614" r:id="rId42"/>
    <p:sldId id="615" r:id="rId43"/>
    <p:sldId id="616" r:id="rId44"/>
    <p:sldId id="594" r:id="rId45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D3A600"/>
    <a:srgbClr val="333399"/>
    <a:srgbClr val="FFCB05"/>
    <a:srgbClr val="FF9900"/>
    <a:srgbClr val="00274C"/>
    <a:srgbClr val="009900"/>
    <a:srgbClr val="D60093"/>
    <a:srgbClr val="FF3300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91"/>
    <p:restoredTop sz="91973"/>
  </p:normalViewPr>
  <p:slideViewPr>
    <p:cSldViewPr>
      <p:cViewPr varScale="1">
        <p:scale>
          <a:sx n="113" d="100"/>
          <a:sy n="113" d="100"/>
        </p:scale>
        <p:origin x="2464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1914" y="-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fld id="{B29687F7-08B4-A54B-BC56-F290ADA497A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8747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fld id="{C7E9A20B-E167-2E4E-BE18-AA9F5BF5FB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154" tIns="48580" rIns="97154" bIns="485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notes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343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8413" y="727075"/>
            <a:ext cx="4781550" cy="35861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215147315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14EF427-E3A8-D542-91D3-317F25033480}" type="slidenum">
              <a:rPr lang="en-US" sz="1100" b="0">
                <a:latin typeface="Times New Roman" charset="0"/>
              </a:rPr>
              <a:pPr/>
              <a:t>1</a:t>
            </a:fld>
            <a:endParaRPr lang="en-US" sz="1100" b="0">
              <a:latin typeface="Times New Roman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8413" y="727075"/>
            <a:ext cx="4781550" cy="3586163"/>
          </a:xfrm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13302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CA0CCB1-5C77-7B45-BE5D-9DEF4DCAA666}" type="slidenum">
              <a:rPr lang="en-US" sz="1300" b="0">
                <a:latin typeface="Times New Roman" charset="0"/>
              </a:rPr>
              <a:pPr eaLnBrk="1" hangingPunct="1"/>
              <a:t>22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475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01006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1763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DHCP: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Dynamic Host Configuration Protocol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5191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E6DECEB-02F6-8C41-99F5-759492C41FD1}" type="slidenum">
              <a:rPr lang="en-US" sz="1300" b="0">
                <a:latin typeface="Times New Roman" charset="0"/>
              </a:rPr>
              <a:pPr eaLnBrk="1" hangingPunct="1"/>
              <a:t>38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0035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77179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E7A2AF4-21A1-4549-972D-2D4D3C966DCF}" type="slidenum">
              <a:rPr lang="en-US" sz="1300" b="0">
                <a:latin typeface="Times New Roman" charset="0"/>
              </a:rPr>
              <a:pPr eaLnBrk="1" hangingPunct="1"/>
              <a:t>40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9216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97120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244B183-CBA1-BA47-8281-488AF6A9CE4D}" type="slidenum">
              <a:rPr lang="en-US" sz="1300" b="0">
                <a:latin typeface="Times New Roman" charset="0"/>
              </a:rPr>
              <a:pPr eaLnBrk="1" hangingPunct="1"/>
              <a:t>41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9421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92351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2A1D53B-0B65-174C-A832-8F76934966BD}" type="slidenum">
              <a:rPr lang="en-US" sz="1300" b="0">
                <a:latin typeface="Times New Roman" charset="0"/>
              </a:rPr>
              <a:pPr eaLnBrk="1" hangingPunct="1"/>
              <a:t>43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451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82528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7556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7206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6226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ea typeface="ＭＳ Ｐゴシック" charset="0"/>
                <a:cs typeface="ＭＳ Ｐゴシック" charset="0"/>
              </a:rPr>
              <a:t>Transcoding = change compression rate per user</a:t>
            </a:r>
            <a:r>
              <a:rPr lang="ja-JP" altLang="en-US">
                <a:ea typeface="ＭＳ Ｐゴシック" charset="0"/>
                <a:cs typeface="ＭＳ Ｐゴシック" charset="0"/>
              </a:rPr>
              <a:t>’</a:t>
            </a:r>
            <a:r>
              <a:rPr lang="en-US">
                <a:ea typeface="ＭＳ Ｐゴシック" charset="0"/>
                <a:cs typeface="ＭＳ Ｐゴシック" charset="0"/>
              </a:rPr>
              <a:t>s bandwidth</a:t>
            </a:r>
          </a:p>
        </p:txBody>
      </p:sp>
    </p:spTree>
    <p:extLst>
      <p:ext uri="{BB962C8B-B14F-4D97-AF65-F5344CB8AC3E}">
        <p14:creationId xmlns:p14="http://schemas.microsoft.com/office/powerpoint/2010/main" val="2821266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83787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80358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ICANN: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Internet Corporation for Assigned Names and Numbers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IANA: Internet Assigned Numbers Authority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5710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4C77BAE-B1F9-894F-A30D-94797C2329C5}" type="slidenum">
              <a:rPr lang="en-US" sz="1300" b="0">
                <a:latin typeface="Times New Roman" charset="0"/>
              </a:rPr>
              <a:pPr eaLnBrk="1" hangingPunct="1"/>
              <a:t>19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0950" y="708025"/>
            <a:ext cx="4814888" cy="3611563"/>
          </a:xfrm>
          <a:solidFill>
            <a:srgbClr val="FFFFFF"/>
          </a:solidFill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2975" y="4564063"/>
            <a:ext cx="5429250" cy="43338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fr-FR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97446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7F5172E-D380-4348-84B1-443CFC9E7DD9}" type="slidenum">
              <a:rPr lang="en-US" sz="1300" b="0">
                <a:latin typeface="Times New Roman" charset="0"/>
              </a:rPr>
              <a:pPr eaLnBrk="1" hangingPunct="1"/>
              <a:t>21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7738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0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96" charset="2"/>
              <a:buNone/>
              <a:defRPr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8441" name="Rectangle 9"/>
          <p:cNvSpPr>
            <a:spLocks noGrp="1" noChangeArrowheads="1"/>
          </p:cNvSpPr>
          <p:nvPr>
            <p:ph type="ctrTitle"/>
          </p:nvPr>
        </p:nvSpPr>
        <p:spPr>
          <a:xfrm>
            <a:off x="685800" y="1143000"/>
            <a:ext cx="7772400" cy="2057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050" b="0">
                <a:latin typeface="Times New Roman" charset="0"/>
              </a:defRPr>
            </a:lvl1pPr>
          </a:lstStyle>
          <a:p>
            <a:r>
              <a:rPr lang="en-US"/>
              <a:t>September 18, 2019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1050" b="0">
                <a:latin typeface="Times New Roman" charset="0"/>
              </a:defRPr>
            </a:lvl1pPr>
          </a:lstStyle>
          <a:p>
            <a:r>
              <a:rPr lang="en-US"/>
              <a:t>EECS 489 – Lecture 5</a:t>
            </a:r>
          </a:p>
        </p:txBody>
      </p:sp>
    </p:spTree>
    <p:extLst>
      <p:ext uri="{BB962C8B-B14F-4D97-AF65-F5344CB8AC3E}">
        <p14:creationId xmlns:p14="http://schemas.microsoft.com/office/powerpoint/2010/main" val="3511964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September 18,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00292D-9130-BA41-A2F4-8C3DF7A50D3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080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152400"/>
            <a:ext cx="21336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52400"/>
            <a:ext cx="62484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September 18,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995D8D-2725-7449-9768-A6F305723FF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646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September 18,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90D881-957A-7944-A8D0-1584E528B88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404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September 18,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F2EB77-FB6C-2244-A076-ADF097535D4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020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September 18,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6FED86-94EF-254D-90EE-B810FE8299E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82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September 18,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1CF967-1287-0948-92AE-55309D19614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545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September 18,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507A418-0CEB-9E4A-BA45-3B7D3D133EB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218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September 18,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D7AD44-FDD5-3640-B5FD-B68DA213B14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854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September 18,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1E35D2-F4F4-2848-A65C-22D2D75C674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227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September 18,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309860-561E-FA4E-8AD9-21F393B80F8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822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750"/>
            </a:lvl1pPr>
          </a:lstStyle>
          <a:p>
            <a:r>
              <a:rPr lang="en-US"/>
              <a:t>September 18,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750"/>
            </a:lvl1pPr>
          </a:lstStyle>
          <a:p>
            <a:r>
              <a:rPr lang="en-US"/>
              <a:t>EECS 489 – Lecture 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2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00200"/>
            <a:ext cx="7924800" cy="44196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52400"/>
            <a:ext cx="8534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01000" y="62484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750"/>
            </a:lvl1pPr>
          </a:lstStyle>
          <a:p>
            <a:fld id="{6CABC02E-5657-E248-B9C6-199B1358382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7" name="Line 13"/>
          <p:cNvSpPr>
            <a:spLocks noChangeShapeType="1"/>
          </p:cNvSpPr>
          <p:nvPr/>
        </p:nvSpPr>
        <p:spPr bwMode="auto">
          <a:xfrm>
            <a:off x="0" y="1371600"/>
            <a:ext cx="8305800" cy="0"/>
          </a:xfrm>
          <a:prstGeom prst="line">
            <a:avLst/>
          </a:prstGeom>
          <a:noFill/>
          <a:ln w="44450">
            <a:solidFill>
              <a:srgbClr val="FFCB05"/>
            </a:solidFill>
            <a:round/>
            <a:headEnd/>
            <a:tailEnd/>
          </a:ln>
          <a:effectLst>
            <a:outerShdw dist="53882" dir="2700000" algn="ctr" rotWithShape="0">
              <a:srgbClr val="D3A600"/>
            </a:outerShdw>
          </a:effectLst>
        </p:spPr>
        <p:txBody>
          <a:bodyPr wrap="none" anchor="ctr"/>
          <a:lstStyle/>
          <a:p>
            <a:pPr eaLnBrk="0" hangingPunct="0">
              <a:defRPr/>
            </a:pPr>
            <a:endParaRPr lang="en-US" sz="1200"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effectLst/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5pPr>
      <a:lvl6pPr marL="3429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6pPr>
      <a:lvl7pPr marL="6858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7pPr>
      <a:lvl8pPr marL="10287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8pPr>
      <a:lvl9pPr marL="13716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l"/>
        <a:defRPr sz="2800">
          <a:solidFill>
            <a:schemeClr val="accent2"/>
          </a:solidFill>
          <a:latin typeface="+mn-lt"/>
          <a:ea typeface="ＭＳ Ｐゴシック" charset="-128"/>
          <a:cs typeface="ＭＳ Ｐゴシック" charset="-128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Ø"/>
        <a:defRPr sz="2400">
          <a:solidFill>
            <a:schemeClr val="accent2"/>
          </a:solidFill>
          <a:latin typeface="+mn-lt"/>
          <a:ea typeface="ＭＳ Ｐゴシック" charset="-128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accent2"/>
          </a:solidFill>
          <a:latin typeface="+mn-lt"/>
          <a:ea typeface="ＭＳ Ｐゴシック" charset="-128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n"/>
        <a:defRPr sz="1200">
          <a:solidFill>
            <a:schemeClr val="accent2"/>
          </a:solidFill>
          <a:latin typeface="+mn-lt"/>
          <a:ea typeface="ＭＳ Ｐゴシック" charset="-128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l"/>
        <a:defRPr sz="1200">
          <a:solidFill>
            <a:schemeClr val="accent2"/>
          </a:solidFill>
          <a:latin typeface="+mn-lt"/>
          <a:ea typeface="ＭＳ Ｐゴシック" charset="-128"/>
        </a:defRPr>
      </a:lvl5pPr>
      <a:lvl6pPr marL="18859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6pPr>
      <a:lvl7pPr marL="22288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7pPr>
      <a:lvl8pPr marL="25717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8pPr>
      <a:lvl9pPr marL="29146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nn.com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oot-servers.org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57350" y="1257300"/>
            <a:ext cx="5829300" cy="2286000"/>
          </a:xfrm>
        </p:spPr>
        <p:txBody>
          <a:bodyPr/>
          <a:lstStyle/>
          <a:p>
            <a:pPr algn="ctr"/>
            <a: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  <a:t>EECS 489</a:t>
            </a:r>
            <a:b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US" dirty="0"/>
              <a:t>Computer Networks</a:t>
            </a:r>
            <a:b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</a:br>
            <a:br>
              <a:rPr lang="en-US" sz="2400" dirty="0"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US" sz="2400" dirty="0">
                <a:latin typeface="Arial Black" charset="0"/>
                <a:ea typeface="ＭＳ Ｐゴシック" charset="0"/>
                <a:cs typeface="ＭＳ Ｐゴシック" charset="0"/>
              </a:rPr>
              <a:t>Fall 2019</a:t>
            </a:r>
            <a:endParaRPr lang="en-US" dirty="0">
              <a:effectLst/>
              <a:latin typeface="Arial Black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00100" y="3771900"/>
            <a:ext cx="7543800" cy="1828800"/>
          </a:xfrm>
        </p:spPr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Mosharaf Chowdhury</a:t>
            </a: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algn="l"/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Material with thanks to Aditya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Akella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Sugih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Jamin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Philip Levis, Sylvia Ratnasamy, Peter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Steenkiste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and many other colleagues.</a:t>
            </a: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DNS: Domain name system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18,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6911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2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Internet names &amp; addresses</a:t>
            </a:r>
          </a:p>
        </p:txBody>
      </p:sp>
      <p:sp>
        <p:nvSpPr>
          <p:cNvPr id="16220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Machine addresses: e.g., 141.212.113.143</a:t>
            </a:r>
          </a:p>
          <a:p>
            <a:pPr lvl="1"/>
            <a:r>
              <a:rPr lang="en-US" dirty="0"/>
              <a:t>Router-usable labels for machines</a:t>
            </a:r>
          </a:p>
          <a:p>
            <a:pPr lvl="1"/>
            <a:r>
              <a:rPr lang="en-US" dirty="0"/>
              <a:t>Conforms to network structure (the “</a:t>
            </a:r>
            <a:r>
              <a:rPr lang="en-US" dirty="0">
                <a:solidFill>
                  <a:srgbClr val="0000FF"/>
                </a:solidFill>
              </a:rPr>
              <a:t>where</a:t>
            </a:r>
            <a:r>
              <a:rPr lang="en-US" dirty="0"/>
              <a:t>”)</a:t>
            </a:r>
          </a:p>
          <a:p>
            <a:r>
              <a:rPr lang="en-US" dirty="0"/>
              <a:t>Machine names: e.g., </a:t>
            </a:r>
            <a:r>
              <a:rPr lang="en-US" dirty="0" err="1"/>
              <a:t>cse.umich.edu</a:t>
            </a:r>
            <a:endParaRPr lang="en-US" dirty="0"/>
          </a:p>
          <a:p>
            <a:pPr lvl="1"/>
            <a:r>
              <a:rPr lang="en-US" dirty="0"/>
              <a:t>Human-usable labels for machines</a:t>
            </a:r>
          </a:p>
          <a:p>
            <a:pPr lvl="1"/>
            <a:r>
              <a:rPr lang="en-US" dirty="0"/>
              <a:t>Conforms to organizational structure (the “</a:t>
            </a:r>
            <a:r>
              <a:rPr lang="en-US" dirty="0">
                <a:solidFill>
                  <a:srgbClr val="0000FF"/>
                </a:solidFill>
              </a:rPr>
              <a:t>who</a:t>
            </a:r>
            <a:r>
              <a:rPr lang="en-US" dirty="0"/>
              <a:t>”)</a:t>
            </a:r>
          </a:p>
          <a:p>
            <a:r>
              <a:rPr lang="en-US" dirty="0"/>
              <a:t>The Domain Name System (DNS) is how we map from one to the other</a:t>
            </a:r>
          </a:p>
          <a:p>
            <a:pPr lvl="1"/>
            <a:r>
              <a:rPr lang="en-US" dirty="0"/>
              <a:t>A </a:t>
            </a:r>
            <a:r>
              <a:rPr lang="en-US" dirty="0">
                <a:solidFill>
                  <a:srgbClr val="0000FF"/>
                </a:solidFill>
              </a:rPr>
              <a:t>directory</a:t>
            </a:r>
            <a:r>
              <a:rPr lang="en-US" dirty="0"/>
              <a:t> service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18,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472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2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2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2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2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2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2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20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20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2019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Convenience </a:t>
            </a:r>
          </a:p>
          <a:p>
            <a:pPr lvl="1"/>
            <a:r>
              <a:rPr lang="en-US" dirty="0"/>
              <a:t>Easier to remember </a:t>
            </a:r>
            <a:r>
              <a:rPr lang="en-US" dirty="0">
                <a:hlinkClick r:id="rId2"/>
              </a:rPr>
              <a:t>www.google.com</a:t>
            </a:r>
            <a:r>
              <a:rPr lang="en-US" dirty="0"/>
              <a:t> than 216.58.216.100</a:t>
            </a:r>
          </a:p>
          <a:p>
            <a:pPr lvl="1"/>
            <a:endParaRPr lang="en-US" dirty="0"/>
          </a:p>
          <a:p>
            <a:r>
              <a:rPr lang="en-US" dirty="0"/>
              <a:t>Provides a </a:t>
            </a:r>
            <a:r>
              <a:rPr lang="en-US" dirty="0">
                <a:solidFill>
                  <a:srgbClr val="0000FF"/>
                </a:solidFill>
              </a:rPr>
              <a:t>level of indirection</a:t>
            </a:r>
            <a:r>
              <a:rPr lang="en-US" dirty="0"/>
              <a:t>!</a:t>
            </a:r>
          </a:p>
          <a:p>
            <a:pPr lvl="1"/>
            <a:r>
              <a:rPr lang="en-US" dirty="0"/>
              <a:t>Decoupled names from addresses</a:t>
            </a:r>
          </a:p>
          <a:p>
            <a:pPr lvl="1"/>
            <a:r>
              <a:rPr lang="en-US" dirty="0"/>
              <a:t>Many uses beyond just naming a specific host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18,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780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3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DNS: History</a:t>
            </a:r>
          </a:p>
        </p:txBody>
      </p:sp>
      <p:sp>
        <p:nvSpPr>
          <p:cNvPr id="16230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Initially all host-address mappings were in a </a:t>
            </a:r>
            <a:r>
              <a:rPr lang="en-US" dirty="0" err="1">
                <a:latin typeface="Lucida Console" charset="0"/>
                <a:ea typeface="Lucida Console" charset="0"/>
                <a:cs typeface="Lucida Console" charset="0"/>
              </a:rPr>
              <a:t>hosts.txt</a:t>
            </a:r>
            <a:r>
              <a:rPr lang="en-US" dirty="0"/>
              <a:t> file (in </a:t>
            </a:r>
            <a:r>
              <a:rPr lang="en-US" dirty="0">
                <a:latin typeface="Lucida Console" charset="0"/>
                <a:ea typeface="Lucida Console" charset="0"/>
                <a:cs typeface="Lucida Console" charset="0"/>
              </a:rPr>
              <a:t>/</a:t>
            </a:r>
            <a:r>
              <a:rPr lang="en-US" dirty="0" err="1">
                <a:latin typeface="Lucida Console" charset="0"/>
                <a:ea typeface="Lucida Console" charset="0"/>
                <a:cs typeface="Lucida Console" charset="0"/>
              </a:rPr>
              <a:t>etc</a:t>
            </a:r>
            <a:r>
              <a:rPr lang="en-US" dirty="0">
                <a:latin typeface="Lucida Console" charset="0"/>
                <a:ea typeface="Lucida Console" charset="0"/>
                <a:cs typeface="Lucida Console" charset="0"/>
              </a:rPr>
              <a:t>/hosts</a:t>
            </a:r>
            <a:r>
              <a:rPr lang="en-US" dirty="0"/>
              <a:t>):</a:t>
            </a:r>
          </a:p>
          <a:p>
            <a:pPr lvl="1"/>
            <a:r>
              <a:rPr lang="en-US" dirty="0"/>
              <a:t>Maintained by the Stanford Research Institute (SRI)</a:t>
            </a:r>
          </a:p>
          <a:p>
            <a:pPr lvl="1"/>
            <a:r>
              <a:rPr lang="en-US" dirty="0"/>
              <a:t>Changes were submitted by email and updates downloaded periodically from SRI</a:t>
            </a:r>
          </a:p>
          <a:p>
            <a:r>
              <a:rPr lang="en-US" dirty="0"/>
              <a:t>As the Internet grew SRI couldn’t handle load</a:t>
            </a:r>
          </a:p>
          <a:p>
            <a:pPr lvl="1"/>
            <a:r>
              <a:rPr lang="en-US" dirty="0"/>
              <a:t>Names were not unique anymore</a:t>
            </a:r>
          </a:p>
          <a:p>
            <a:pPr lvl="1"/>
            <a:r>
              <a:rPr lang="en-US" dirty="0"/>
              <a:t>Hosts had inaccurate copies of </a:t>
            </a:r>
            <a:r>
              <a:rPr lang="en-US" dirty="0" err="1">
                <a:latin typeface="Lucida Console" charset="0"/>
                <a:ea typeface="Lucida Console" charset="0"/>
                <a:cs typeface="Lucida Console" charset="0"/>
              </a:rPr>
              <a:t>hosts.txt</a:t>
            </a:r>
            <a:endParaRPr lang="en-US" dirty="0">
              <a:latin typeface="Lucida Console" charset="0"/>
              <a:ea typeface="Lucida Console" charset="0"/>
              <a:cs typeface="Lucida Console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18,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6388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Uniqueness: no naming conflicts</a:t>
            </a:r>
          </a:p>
          <a:p>
            <a:r>
              <a:rPr lang="en-US" dirty="0"/>
              <a:t>Scalable</a:t>
            </a:r>
          </a:p>
          <a:p>
            <a:pPr lvl="1"/>
            <a:r>
              <a:rPr lang="en-US" dirty="0"/>
              <a:t>Many names and frequent updates (secondary)</a:t>
            </a:r>
          </a:p>
          <a:p>
            <a:r>
              <a:rPr lang="en-US" dirty="0"/>
              <a:t>Distributed, autonomous administration</a:t>
            </a:r>
          </a:p>
          <a:p>
            <a:pPr lvl="1"/>
            <a:r>
              <a:rPr lang="en-US" dirty="0"/>
              <a:t>Ability to update my own (machines’) names </a:t>
            </a:r>
          </a:p>
          <a:p>
            <a:pPr lvl="1"/>
            <a:r>
              <a:rPr lang="en-US" dirty="0"/>
              <a:t>Don’t have to track everybody’s updates </a:t>
            </a:r>
          </a:p>
          <a:p>
            <a:r>
              <a:rPr lang="en-US" dirty="0"/>
              <a:t>Highly available</a:t>
            </a:r>
          </a:p>
          <a:p>
            <a:r>
              <a:rPr lang="en-US" dirty="0"/>
              <a:t>Lookups are fast</a:t>
            </a:r>
          </a:p>
          <a:p>
            <a:r>
              <a:rPr lang="en-US" dirty="0"/>
              <a:t>Perfect consistency is a </a:t>
            </a:r>
            <a:r>
              <a:rPr lang="en-US" dirty="0">
                <a:solidFill>
                  <a:srgbClr val="0000FF"/>
                </a:solidFill>
              </a:rPr>
              <a:t>non-goal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18,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697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Partition the namespace </a:t>
            </a:r>
          </a:p>
          <a:p>
            <a:r>
              <a:rPr lang="en-US" dirty="0"/>
              <a:t>Distribute administration of each partition</a:t>
            </a:r>
          </a:p>
          <a:p>
            <a:pPr lvl="1"/>
            <a:r>
              <a:rPr lang="en-US" dirty="0"/>
              <a:t>Autonomy to update my own (machines’) names </a:t>
            </a:r>
          </a:p>
          <a:p>
            <a:pPr lvl="1"/>
            <a:r>
              <a:rPr lang="en-US" dirty="0"/>
              <a:t>Don’t have to track everybody’s updates  </a:t>
            </a:r>
          </a:p>
          <a:p>
            <a:r>
              <a:rPr lang="en-US" dirty="0"/>
              <a:t>Distribute name resolution for each partition</a:t>
            </a:r>
          </a:p>
          <a:p>
            <a:r>
              <a:rPr lang="en-US" dirty="0"/>
              <a:t>How should we partition things?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18,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071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8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Key idea: Hierarchy</a:t>
            </a:r>
            <a:endParaRPr lang="en-US" dirty="0"/>
          </a:p>
        </p:txBody>
      </p:sp>
      <p:sp>
        <p:nvSpPr>
          <p:cNvPr id="14684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Three intertwined hierarchies </a:t>
            </a:r>
          </a:p>
          <a:p>
            <a:pPr lvl="1"/>
            <a:r>
              <a:rPr lang="en-US" dirty="0"/>
              <a:t>Hierarchical namespace</a:t>
            </a:r>
          </a:p>
          <a:p>
            <a:pPr lvl="2"/>
            <a:r>
              <a:rPr lang="en-US" dirty="0"/>
              <a:t>As opposed to original flat namespace</a:t>
            </a:r>
          </a:p>
          <a:p>
            <a:pPr lvl="1"/>
            <a:r>
              <a:rPr lang="en-US" dirty="0"/>
              <a:t>Hierarchically administered</a:t>
            </a:r>
          </a:p>
          <a:p>
            <a:pPr lvl="2"/>
            <a:r>
              <a:rPr lang="en-US" dirty="0"/>
              <a:t>As opposed to centralized </a:t>
            </a:r>
          </a:p>
          <a:p>
            <a:pPr lvl="1"/>
            <a:r>
              <a:rPr lang="en-US" dirty="0"/>
              <a:t>(Distributed) hierarchy of servers</a:t>
            </a:r>
          </a:p>
          <a:p>
            <a:pPr lvl="2"/>
            <a:r>
              <a:rPr lang="en-US" dirty="0"/>
              <a:t>As opposed to centralized storage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18,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263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8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8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8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8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8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8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8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8419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9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Hierarchical namespace</a:t>
            </a:r>
          </a:p>
        </p:txBody>
      </p:sp>
      <p:sp>
        <p:nvSpPr>
          <p:cNvPr id="14694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189288" y="3200400"/>
            <a:ext cx="5954712" cy="2971800"/>
          </a:xfrm>
        </p:spPr>
        <p:txBody>
          <a:bodyPr/>
          <a:lstStyle/>
          <a:p>
            <a:pPr marL="342900" indent="-342900"/>
            <a:r>
              <a:rPr lang="ja-JP" altLang="en-US" sz="2400" dirty="0">
                <a:latin typeface="Arial"/>
              </a:rPr>
              <a:t>“</a:t>
            </a:r>
            <a:r>
              <a:rPr lang="en-US" sz="2400" dirty="0"/>
              <a:t>Top Level Domains</a:t>
            </a:r>
            <a:r>
              <a:rPr lang="ja-JP" altLang="en-US" sz="2400" dirty="0">
                <a:latin typeface="Arial"/>
              </a:rPr>
              <a:t>”</a:t>
            </a:r>
            <a:r>
              <a:rPr lang="en-US" sz="2400" dirty="0"/>
              <a:t> are at the top</a:t>
            </a:r>
          </a:p>
          <a:p>
            <a:r>
              <a:rPr lang="en-US" sz="2400" dirty="0"/>
              <a:t>Domains are subtrees</a:t>
            </a:r>
          </a:p>
          <a:p>
            <a:pPr marL="669925" lvl="1" indent="-325438"/>
            <a:r>
              <a:rPr lang="en-US" sz="2000" dirty="0"/>
              <a:t>e.g., .</a:t>
            </a:r>
            <a:r>
              <a:rPr lang="en-US" sz="2000" dirty="0" err="1"/>
              <a:t>edu</a:t>
            </a:r>
            <a:r>
              <a:rPr lang="en-US" sz="2000" dirty="0"/>
              <a:t>, </a:t>
            </a:r>
            <a:r>
              <a:rPr lang="en-US" sz="2000" dirty="0" err="1"/>
              <a:t>umich.edu</a:t>
            </a:r>
            <a:r>
              <a:rPr lang="en-US" sz="2000" dirty="0"/>
              <a:t>, </a:t>
            </a:r>
            <a:r>
              <a:rPr lang="en-US" sz="2000" dirty="0" err="1"/>
              <a:t>eecs.umich.edu</a:t>
            </a:r>
            <a:endParaRPr lang="en-US" sz="2400" dirty="0"/>
          </a:p>
          <a:p>
            <a:pPr marL="342900" indent="-342900"/>
            <a:r>
              <a:rPr lang="en-US" sz="2400" dirty="0"/>
              <a:t>Name is leaf-to-root path</a:t>
            </a:r>
          </a:p>
          <a:p>
            <a:pPr lvl="1" indent="-342900"/>
            <a:r>
              <a:rPr lang="en-US" sz="2000" dirty="0" err="1"/>
              <a:t>cse.eecs.umich.edu</a:t>
            </a:r>
            <a:endParaRPr lang="en-US" sz="2000" dirty="0"/>
          </a:p>
          <a:p>
            <a:pPr marL="342900" indent="-342900"/>
            <a:r>
              <a:rPr lang="en-US" sz="2400" dirty="0"/>
              <a:t>Depth of tree is arbitrary (limit 128)</a:t>
            </a:r>
          </a:p>
          <a:p>
            <a:pPr marL="342900" indent="-342900"/>
            <a:r>
              <a:rPr lang="en-US" sz="2400" dirty="0"/>
              <a:t>Name collisions trivially avoided</a:t>
            </a:r>
          </a:p>
          <a:p>
            <a:pPr marL="669925" lvl="1" indent="-325438"/>
            <a:r>
              <a:rPr lang="en-US" sz="2000" dirty="0"/>
              <a:t>Each domain is responsible</a:t>
            </a:r>
          </a:p>
        </p:txBody>
      </p:sp>
      <p:sp>
        <p:nvSpPr>
          <p:cNvPr id="1469444" name="Text Box 4"/>
          <p:cNvSpPr txBox="1">
            <a:spLocks noChangeArrowheads="1"/>
          </p:cNvSpPr>
          <p:nvPr/>
        </p:nvSpPr>
        <p:spPr bwMode="auto">
          <a:xfrm>
            <a:off x="4304416" y="1462033"/>
            <a:ext cx="5746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>
                <a:cs typeface="Arial" charset="0"/>
              </a:rPr>
              <a:t>root</a:t>
            </a:r>
          </a:p>
        </p:txBody>
      </p:sp>
      <p:sp>
        <p:nvSpPr>
          <p:cNvPr id="1469445" name="Text Box 5"/>
          <p:cNvSpPr txBox="1">
            <a:spLocks noChangeArrowheads="1"/>
          </p:cNvSpPr>
          <p:nvPr/>
        </p:nvSpPr>
        <p:spPr bwMode="auto">
          <a:xfrm>
            <a:off x="1216729" y="2528833"/>
            <a:ext cx="5619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>
                <a:cs typeface="Arial" charset="0"/>
              </a:rPr>
              <a:t>edu</a:t>
            </a:r>
          </a:p>
        </p:txBody>
      </p:sp>
      <p:sp>
        <p:nvSpPr>
          <p:cNvPr id="1469446" name="Text Box 6"/>
          <p:cNvSpPr txBox="1">
            <a:spLocks noChangeArrowheads="1"/>
          </p:cNvSpPr>
          <p:nvPr/>
        </p:nvSpPr>
        <p:spPr bwMode="auto">
          <a:xfrm>
            <a:off x="2370841" y="2546296"/>
            <a:ext cx="612775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>
                <a:cs typeface="Arial" charset="0"/>
              </a:rPr>
              <a:t>com</a:t>
            </a:r>
          </a:p>
        </p:txBody>
      </p:sp>
      <p:sp>
        <p:nvSpPr>
          <p:cNvPr id="1469447" name="Text Box 7"/>
          <p:cNvSpPr txBox="1">
            <a:spLocks noChangeArrowheads="1"/>
          </p:cNvSpPr>
          <p:nvPr/>
        </p:nvSpPr>
        <p:spPr bwMode="auto">
          <a:xfrm>
            <a:off x="3596391" y="2528833"/>
            <a:ext cx="5492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>
                <a:cs typeface="Arial" charset="0"/>
              </a:rPr>
              <a:t>gov</a:t>
            </a:r>
          </a:p>
        </p:txBody>
      </p:sp>
      <p:sp>
        <p:nvSpPr>
          <p:cNvPr id="1469448" name="Text Box 8"/>
          <p:cNvSpPr txBox="1">
            <a:spLocks noChangeArrowheads="1"/>
          </p:cNvSpPr>
          <p:nvPr/>
        </p:nvSpPr>
        <p:spPr bwMode="auto">
          <a:xfrm>
            <a:off x="4802891" y="2528833"/>
            <a:ext cx="4730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>
                <a:cs typeface="Arial" charset="0"/>
              </a:rPr>
              <a:t>mil</a:t>
            </a:r>
          </a:p>
        </p:txBody>
      </p:sp>
      <p:sp>
        <p:nvSpPr>
          <p:cNvPr id="1469449" name="Text Box 9"/>
          <p:cNvSpPr txBox="1">
            <a:spLocks noChangeArrowheads="1"/>
          </p:cNvSpPr>
          <p:nvPr/>
        </p:nvSpPr>
        <p:spPr bwMode="auto">
          <a:xfrm>
            <a:off x="5666491" y="2546296"/>
            <a:ext cx="511175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 dirty="0">
                <a:cs typeface="Arial" charset="0"/>
              </a:rPr>
              <a:t>org</a:t>
            </a:r>
          </a:p>
        </p:txBody>
      </p:sp>
      <p:sp>
        <p:nvSpPr>
          <p:cNvPr id="1469450" name="Text Box 10"/>
          <p:cNvSpPr txBox="1">
            <a:spLocks noChangeArrowheads="1"/>
          </p:cNvSpPr>
          <p:nvPr/>
        </p:nvSpPr>
        <p:spPr bwMode="auto">
          <a:xfrm>
            <a:off x="6511041" y="2528833"/>
            <a:ext cx="4984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>
                <a:cs typeface="Arial" charset="0"/>
              </a:rPr>
              <a:t>net</a:t>
            </a:r>
          </a:p>
        </p:txBody>
      </p:sp>
      <p:sp>
        <p:nvSpPr>
          <p:cNvPr id="1469451" name="Text Box 11"/>
          <p:cNvSpPr txBox="1">
            <a:spLocks noChangeArrowheads="1"/>
          </p:cNvSpPr>
          <p:nvPr/>
        </p:nvSpPr>
        <p:spPr bwMode="auto">
          <a:xfrm>
            <a:off x="7374641" y="2528833"/>
            <a:ext cx="4222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>
                <a:cs typeface="Arial" charset="0"/>
              </a:rPr>
              <a:t>uk</a:t>
            </a:r>
          </a:p>
        </p:txBody>
      </p:sp>
      <p:sp>
        <p:nvSpPr>
          <p:cNvPr id="1469452" name="Text Box 12"/>
          <p:cNvSpPr txBox="1">
            <a:spLocks noChangeArrowheads="1"/>
          </p:cNvSpPr>
          <p:nvPr/>
        </p:nvSpPr>
        <p:spPr bwMode="auto">
          <a:xfrm>
            <a:off x="8089016" y="2528833"/>
            <a:ext cx="3206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>
                <a:cs typeface="Arial" charset="0"/>
              </a:rPr>
              <a:t>fr</a:t>
            </a:r>
          </a:p>
        </p:txBody>
      </p:sp>
      <p:sp>
        <p:nvSpPr>
          <p:cNvPr id="1469453" name="Text Box 13"/>
          <p:cNvSpPr txBox="1">
            <a:spLocks noChangeArrowheads="1"/>
          </p:cNvSpPr>
          <p:nvPr/>
        </p:nvSpPr>
        <p:spPr bwMode="auto">
          <a:xfrm>
            <a:off x="391821" y="3536896"/>
            <a:ext cx="862417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 dirty="0" err="1">
                <a:cs typeface="Arial" charset="0"/>
              </a:rPr>
              <a:t>umich</a:t>
            </a:r>
            <a:endParaRPr lang="en-US" sz="1800" dirty="0">
              <a:cs typeface="Arial" charset="0"/>
            </a:endParaRPr>
          </a:p>
        </p:txBody>
      </p:sp>
      <p:sp>
        <p:nvSpPr>
          <p:cNvPr id="1469454" name="Text Box 14"/>
          <p:cNvSpPr txBox="1">
            <a:spLocks noChangeArrowheads="1"/>
          </p:cNvSpPr>
          <p:nvPr/>
        </p:nvSpPr>
        <p:spPr bwMode="auto">
          <a:xfrm>
            <a:off x="1558981" y="3519433"/>
            <a:ext cx="1118898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 dirty="0" err="1">
                <a:cs typeface="Arial" charset="0"/>
              </a:rPr>
              <a:t>berkeley</a:t>
            </a:r>
            <a:endParaRPr lang="en-US" sz="1800" dirty="0">
              <a:cs typeface="Arial" charset="0"/>
            </a:endParaRPr>
          </a:p>
        </p:txBody>
      </p:sp>
      <p:sp>
        <p:nvSpPr>
          <p:cNvPr id="1469455" name="Line 15"/>
          <p:cNvSpPr>
            <a:spLocks noChangeShapeType="1"/>
          </p:cNvSpPr>
          <p:nvPr/>
        </p:nvSpPr>
        <p:spPr bwMode="auto">
          <a:xfrm flipH="1">
            <a:off x="507116" y="3824233"/>
            <a:ext cx="3048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69456" name="Text Box 16"/>
          <p:cNvSpPr txBox="1">
            <a:spLocks noChangeArrowheads="1"/>
          </p:cNvSpPr>
          <p:nvPr/>
        </p:nvSpPr>
        <p:spPr bwMode="auto">
          <a:xfrm>
            <a:off x="161041" y="4281433"/>
            <a:ext cx="6635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 dirty="0" err="1">
                <a:cs typeface="Arial" charset="0"/>
              </a:rPr>
              <a:t>eecs</a:t>
            </a:r>
            <a:endParaRPr lang="en-US" sz="1800" dirty="0">
              <a:cs typeface="Arial" charset="0"/>
            </a:endParaRPr>
          </a:p>
        </p:txBody>
      </p:sp>
      <p:sp>
        <p:nvSpPr>
          <p:cNvPr id="1469457" name="Line 17"/>
          <p:cNvSpPr>
            <a:spLocks noChangeShapeType="1"/>
          </p:cNvSpPr>
          <p:nvPr/>
        </p:nvSpPr>
        <p:spPr bwMode="auto">
          <a:xfrm>
            <a:off x="964316" y="3824233"/>
            <a:ext cx="2286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69458" name="Text Box 18"/>
          <p:cNvSpPr txBox="1">
            <a:spLocks noChangeArrowheads="1"/>
          </p:cNvSpPr>
          <p:nvPr/>
        </p:nvSpPr>
        <p:spPr bwMode="auto">
          <a:xfrm>
            <a:off x="964808" y="4298896"/>
            <a:ext cx="554641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 dirty="0">
                <a:cs typeface="Arial" charset="0"/>
              </a:rPr>
              <a:t>law</a:t>
            </a:r>
          </a:p>
        </p:txBody>
      </p:sp>
      <p:sp>
        <p:nvSpPr>
          <p:cNvPr id="1469459" name="Line 19"/>
          <p:cNvSpPr>
            <a:spLocks noChangeShapeType="1"/>
          </p:cNvSpPr>
          <p:nvPr/>
        </p:nvSpPr>
        <p:spPr bwMode="auto">
          <a:xfrm>
            <a:off x="443616" y="4662433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69460" name="Text Box 20"/>
          <p:cNvSpPr txBox="1">
            <a:spLocks noChangeArrowheads="1"/>
          </p:cNvSpPr>
          <p:nvPr/>
        </p:nvSpPr>
        <p:spPr bwMode="auto">
          <a:xfrm>
            <a:off x="167822" y="5195833"/>
            <a:ext cx="567465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 dirty="0" err="1">
                <a:cs typeface="Arial" charset="0"/>
              </a:rPr>
              <a:t>cse</a:t>
            </a:r>
            <a:endParaRPr lang="en-US" sz="1800" dirty="0">
              <a:cs typeface="Arial" charset="0"/>
            </a:endParaRPr>
          </a:p>
        </p:txBody>
      </p:sp>
      <p:sp>
        <p:nvSpPr>
          <p:cNvPr id="1469461" name="Line 21"/>
          <p:cNvSpPr>
            <a:spLocks noChangeShapeType="1"/>
          </p:cNvSpPr>
          <p:nvPr/>
        </p:nvSpPr>
        <p:spPr bwMode="auto">
          <a:xfrm flipH="1">
            <a:off x="900816" y="2833633"/>
            <a:ext cx="5334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69462" name="Line 22"/>
          <p:cNvSpPr>
            <a:spLocks noChangeShapeType="1"/>
          </p:cNvSpPr>
          <p:nvPr/>
        </p:nvSpPr>
        <p:spPr bwMode="auto">
          <a:xfrm>
            <a:off x="1510416" y="2833633"/>
            <a:ext cx="6096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69463" name="Line 23"/>
          <p:cNvSpPr>
            <a:spLocks noChangeShapeType="1"/>
          </p:cNvSpPr>
          <p:nvPr/>
        </p:nvSpPr>
        <p:spPr bwMode="auto">
          <a:xfrm flipV="1">
            <a:off x="1586616" y="1766833"/>
            <a:ext cx="29718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69464" name="Line 24"/>
          <p:cNvSpPr>
            <a:spLocks noChangeShapeType="1"/>
          </p:cNvSpPr>
          <p:nvPr/>
        </p:nvSpPr>
        <p:spPr bwMode="auto">
          <a:xfrm flipH="1">
            <a:off x="2653416" y="1766833"/>
            <a:ext cx="19050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69465" name="Line 25"/>
          <p:cNvSpPr>
            <a:spLocks noChangeShapeType="1"/>
          </p:cNvSpPr>
          <p:nvPr/>
        </p:nvSpPr>
        <p:spPr bwMode="auto">
          <a:xfrm flipH="1">
            <a:off x="3872616" y="1766833"/>
            <a:ext cx="6858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69466" name="Line 26"/>
          <p:cNvSpPr>
            <a:spLocks noChangeShapeType="1"/>
          </p:cNvSpPr>
          <p:nvPr/>
        </p:nvSpPr>
        <p:spPr bwMode="auto">
          <a:xfrm>
            <a:off x="4558416" y="1766833"/>
            <a:ext cx="5334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69467" name="Line 27"/>
          <p:cNvSpPr>
            <a:spLocks noChangeShapeType="1"/>
          </p:cNvSpPr>
          <p:nvPr/>
        </p:nvSpPr>
        <p:spPr bwMode="auto">
          <a:xfrm>
            <a:off x="4558416" y="1766833"/>
            <a:ext cx="13716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69468" name="Line 28"/>
          <p:cNvSpPr>
            <a:spLocks noChangeShapeType="1"/>
          </p:cNvSpPr>
          <p:nvPr/>
        </p:nvSpPr>
        <p:spPr bwMode="auto">
          <a:xfrm>
            <a:off x="4558416" y="1766833"/>
            <a:ext cx="22098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69469" name="Line 29"/>
          <p:cNvSpPr>
            <a:spLocks noChangeShapeType="1"/>
          </p:cNvSpPr>
          <p:nvPr/>
        </p:nvSpPr>
        <p:spPr bwMode="auto">
          <a:xfrm>
            <a:off x="4558416" y="1766833"/>
            <a:ext cx="30480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69470" name="Line 30"/>
          <p:cNvSpPr>
            <a:spLocks noChangeShapeType="1"/>
          </p:cNvSpPr>
          <p:nvPr/>
        </p:nvSpPr>
        <p:spPr bwMode="auto">
          <a:xfrm>
            <a:off x="4558416" y="1766833"/>
            <a:ext cx="3594984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69471" name="Text Box 31"/>
          <p:cNvSpPr txBox="1">
            <a:spLocks noChangeArrowheads="1"/>
          </p:cNvSpPr>
          <p:nvPr/>
        </p:nvSpPr>
        <p:spPr bwMode="auto">
          <a:xfrm>
            <a:off x="8763000" y="2452633"/>
            <a:ext cx="336657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33" name="Line 30"/>
          <p:cNvSpPr>
            <a:spLocks noChangeShapeType="1"/>
          </p:cNvSpPr>
          <p:nvPr/>
        </p:nvSpPr>
        <p:spPr bwMode="auto">
          <a:xfrm>
            <a:off x="4648200" y="1766833"/>
            <a:ext cx="42672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2" name="Rectangle 1"/>
          <p:cNvSpPr/>
          <p:nvPr/>
        </p:nvSpPr>
        <p:spPr bwMode="auto">
          <a:xfrm>
            <a:off x="990600" y="2452633"/>
            <a:ext cx="6019800" cy="4572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7292975" y="2452633"/>
            <a:ext cx="1143000" cy="4572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8" name="Freeform 37"/>
          <p:cNvSpPr/>
          <p:nvPr/>
        </p:nvSpPr>
        <p:spPr>
          <a:xfrm>
            <a:off x="47981" y="2729015"/>
            <a:ext cx="1095019" cy="2891134"/>
          </a:xfrm>
          <a:custGeom>
            <a:avLst/>
            <a:gdLst>
              <a:gd name="connsiteX0" fmla="*/ 27600 w 1095019"/>
              <a:gd name="connsiteY0" fmla="*/ 2891134 h 2891134"/>
              <a:gd name="connsiteX1" fmla="*/ 41111 w 1095019"/>
              <a:gd name="connsiteY1" fmla="*/ 1877886 h 2891134"/>
              <a:gd name="connsiteX2" fmla="*/ 419437 w 1095019"/>
              <a:gd name="connsiteY2" fmla="*/ 959208 h 2891134"/>
              <a:gd name="connsiteX3" fmla="*/ 1095019 w 1095019"/>
              <a:gd name="connsiteY3" fmla="*/ 0 h 2891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95019" h="2891134">
                <a:moveTo>
                  <a:pt x="27600" y="2891134"/>
                </a:moveTo>
                <a:cubicBezTo>
                  <a:pt x="1702" y="2545504"/>
                  <a:pt x="-24195" y="2199874"/>
                  <a:pt x="41111" y="1877886"/>
                </a:cubicBezTo>
                <a:cubicBezTo>
                  <a:pt x="106417" y="1555898"/>
                  <a:pt x="243786" y="1272189"/>
                  <a:pt x="419437" y="959208"/>
                </a:cubicBezTo>
                <a:cubicBezTo>
                  <a:pt x="595088" y="646227"/>
                  <a:pt x="1095019" y="0"/>
                  <a:pt x="1095019" y="0"/>
                </a:cubicBezTo>
              </a:path>
            </a:pathLst>
          </a:custGeom>
          <a:ln w="28575">
            <a:solidFill>
              <a:srgbClr val="D3A600"/>
            </a:solidFill>
            <a:headEnd type="none"/>
            <a:tailEnd type="triangle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18,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C8EE48-BCAA-D348-AF49-967DAFF8C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5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2872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9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9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9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9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9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9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9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94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9443" grpId="0" uiExpand="1" build="p"/>
      <p:bldP spid="2" grpId="0" animBg="1"/>
      <p:bldP spid="37" grpId="0" animBg="1"/>
      <p:bldP spid="3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9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Hierarchical administration</a:t>
            </a:r>
          </a:p>
        </p:txBody>
      </p:sp>
      <p:sp>
        <p:nvSpPr>
          <p:cNvPr id="1469444" name="Text Box 4"/>
          <p:cNvSpPr txBox="1">
            <a:spLocks noChangeArrowheads="1"/>
          </p:cNvSpPr>
          <p:nvPr/>
        </p:nvSpPr>
        <p:spPr bwMode="auto">
          <a:xfrm>
            <a:off x="4304416" y="1462033"/>
            <a:ext cx="5746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>
                <a:cs typeface="Arial" charset="0"/>
              </a:rPr>
              <a:t>root</a:t>
            </a:r>
          </a:p>
        </p:txBody>
      </p:sp>
      <p:sp>
        <p:nvSpPr>
          <p:cNvPr id="1469445" name="Text Box 5"/>
          <p:cNvSpPr txBox="1">
            <a:spLocks noChangeArrowheads="1"/>
          </p:cNvSpPr>
          <p:nvPr/>
        </p:nvSpPr>
        <p:spPr bwMode="auto">
          <a:xfrm>
            <a:off x="1216729" y="2528833"/>
            <a:ext cx="5619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>
                <a:cs typeface="Arial" charset="0"/>
              </a:rPr>
              <a:t>edu</a:t>
            </a:r>
          </a:p>
        </p:txBody>
      </p:sp>
      <p:sp>
        <p:nvSpPr>
          <p:cNvPr id="1469446" name="Text Box 6"/>
          <p:cNvSpPr txBox="1">
            <a:spLocks noChangeArrowheads="1"/>
          </p:cNvSpPr>
          <p:nvPr/>
        </p:nvSpPr>
        <p:spPr bwMode="auto">
          <a:xfrm>
            <a:off x="2370841" y="2546296"/>
            <a:ext cx="612775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>
                <a:cs typeface="Arial" charset="0"/>
              </a:rPr>
              <a:t>com</a:t>
            </a:r>
          </a:p>
        </p:txBody>
      </p:sp>
      <p:sp>
        <p:nvSpPr>
          <p:cNvPr id="1469447" name="Text Box 7"/>
          <p:cNvSpPr txBox="1">
            <a:spLocks noChangeArrowheads="1"/>
          </p:cNvSpPr>
          <p:nvPr/>
        </p:nvSpPr>
        <p:spPr bwMode="auto">
          <a:xfrm>
            <a:off x="3596391" y="2528833"/>
            <a:ext cx="5492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>
                <a:cs typeface="Arial" charset="0"/>
              </a:rPr>
              <a:t>gov</a:t>
            </a:r>
          </a:p>
        </p:txBody>
      </p:sp>
      <p:sp>
        <p:nvSpPr>
          <p:cNvPr id="1469448" name="Text Box 8"/>
          <p:cNvSpPr txBox="1">
            <a:spLocks noChangeArrowheads="1"/>
          </p:cNvSpPr>
          <p:nvPr/>
        </p:nvSpPr>
        <p:spPr bwMode="auto">
          <a:xfrm>
            <a:off x="4802891" y="2528833"/>
            <a:ext cx="4730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>
                <a:cs typeface="Arial" charset="0"/>
              </a:rPr>
              <a:t>mil</a:t>
            </a:r>
          </a:p>
        </p:txBody>
      </p:sp>
      <p:sp>
        <p:nvSpPr>
          <p:cNvPr id="1469449" name="Text Box 9"/>
          <p:cNvSpPr txBox="1">
            <a:spLocks noChangeArrowheads="1"/>
          </p:cNvSpPr>
          <p:nvPr/>
        </p:nvSpPr>
        <p:spPr bwMode="auto">
          <a:xfrm>
            <a:off x="5666491" y="2546296"/>
            <a:ext cx="511175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 dirty="0">
                <a:cs typeface="Arial" charset="0"/>
              </a:rPr>
              <a:t>org</a:t>
            </a:r>
          </a:p>
        </p:txBody>
      </p:sp>
      <p:sp>
        <p:nvSpPr>
          <p:cNvPr id="1469450" name="Text Box 10"/>
          <p:cNvSpPr txBox="1">
            <a:spLocks noChangeArrowheads="1"/>
          </p:cNvSpPr>
          <p:nvPr/>
        </p:nvSpPr>
        <p:spPr bwMode="auto">
          <a:xfrm>
            <a:off x="6511041" y="2528833"/>
            <a:ext cx="4984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>
                <a:cs typeface="Arial" charset="0"/>
              </a:rPr>
              <a:t>net</a:t>
            </a:r>
          </a:p>
        </p:txBody>
      </p:sp>
      <p:sp>
        <p:nvSpPr>
          <p:cNvPr id="1469451" name="Text Box 11"/>
          <p:cNvSpPr txBox="1">
            <a:spLocks noChangeArrowheads="1"/>
          </p:cNvSpPr>
          <p:nvPr/>
        </p:nvSpPr>
        <p:spPr bwMode="auto">
          <a:xfrm>
            <a:off x="7374641" y="2528833"/>
            <a:ext cx="4222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>
                <a:cs typeface="Arial" charset="0"/>
              </a:rPr>
              <a:t>uk</a:t>
            </a:r>
          </a:p>
        </p:txBody>
      </p:sp>
      <p:sp>
        <p:nvSpPr>
          <p:cNvPr id="1469452" name="Text Box 12"/>
          <p:cNvSpPr txBox="1">
            <a:spLocks noChangeArrowheads="1"/>
          </p:cNvSpPr>
          <p:nvPr/>
        </p:nvSpPr>
        <p:spPr bwMode="auto">
          <a:xfrm>
            <a:off x="8089016" y="2528833"/>
            <a:ext cx="3206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>
                <a:cs typeface="Arial" charset="0"/>
              </a:rPr>
              <a:t>fr</a:t>
            </a:r>
          </a:p>
        </p:txBody>
      </p:sp>
      <p:sp>
        <p:nvSpPr>
          <p:cNvPr id="1469453" name="Text Box 13"/>
          <p:cNvSpPr txBox="1">
            <a:spLocks noChangeArrowheads="1"/>
          </p:cNvSpPr>
          <p:nvPr/>
        </p:nvSpPr>
        <p:spPr bwMode="auto">
          <a:xfrm>
            <a:off x="391821" y="3536896"/>
            <a:ext cx="862417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 dirty="0" err="1">
                <a:cs typeface="Arial" charset="0"/>
              </a:rPr>
              <a:t>umich</a:t>
            </a:r>
            <a:endParaRPr lang="en-US" sz="1800" dirty="0">
              <a:cs typeface="Arial" charset="0"/>
            </a:endParaRPr>
          </a:p>
        </p:txBody>
      </p:sp>
      <p:sp>
        <p:nvSpPr>
          <p:cNvPr id="1469454" name="Text Box 14"/>
          <p:cNvSpPr txBox="1">
            <a:spLocks noChangeArrowheads="1"/>
          </p:cNvSpPr>
          <p:nvPr/>
        </p:nvSpPr>
        <p:spPr bwMode="auto">
          <a:xfrm>
            <a:off x="1558981" y="3519433"/>
            <a:ext cx="1118898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 dirty="0" err="1">
                <a:cs typeface="Arial" charset="0"/>
              </a:rPr>
              <a:t>berkeley</a:t>
            </a:r>
            <a:endParaRPr lang="en-US" sz="1800" dirty="0">
              <a:cs typeface="Arial" charset="0"/>
            </a:endParaRPr>
          </a:p>
        </p:txBody>
      </p:sp>
      <p:sp>
        <p:nvSpPr>
          <p:cNvPr id="1469455" name="Line 15"/>
          <p:cNvSpPr>
            <a:spLocks noChangeShapeType="1"/>
          </p:cNvSpPr>
          <p:nvPr/>
        </p:nvSpPr>
        <p:spPr bwMode="auto">
          <a:xfrm flipH="1">
            <a:off x="507116" y="3824233"/>
            <a:ext cx="3048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69456" name="Text Box 16"/>
          <p:cNvSpPr txBox="1">
            <a:spLocks noChangeArrowheads="1"/>
          </p:cNvSpPr>
          <p:nvPr/>
        </p:nvSpPr>
        <p:spPr bwMode="auto">
          <a:xfrm>
            <a:off x="161041" y="4281433"/>
            <a:ext cx="6635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 dirty="0" err="1">
                <a:cs typeface="Arial" charset="0"/>
              </a:rPr>
              <a:t>eecs</a:t>
            </a:r>
            <a:endParaRPr lang="en-US" sz="1800" dirty="0">
              <a:cs typeface="Arial" charset="0"/>
            </a:endParaRPr>
          </a:p>
        </p:txBody>
      </p:sp>
      <p:sp>
        <p:nvSpPr>
          <p:cNvPr id="1469457" name="Line 17"/>
          <p:cNvSpPr>
            <a:spLocks noChangeShapeType="1"/>
          </p:cNvSpPr>
          <p:nvPr/>
        </p:nvSpPr>
        <p:spPr bwMode="auto">
          <a:xfrm>
            <a:off x="964316" y="3824233"/>
            <a:ext cx="2286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69458" name="Text Box 18"/>
          <p:cNvSpPr txBox="1">
            <a:spLocks noChangeArrowheads="1"/>
          </p:cNvSpPr>
          <p:nvPr/>
        </p:nvSpPr>
        <p:spPr bwMode="auto">
          <a:xfrm>
            <a:off x="964808" y="4298896"/>
            <a:ext cx="554641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 dirty="0">
                <a:cs typeface="Arial" charset="0"/>
              </a:rPr>
              <a:t>law</a:t>
            </a:r>
          </a:p>
        </p:txBody>
      </p:sp>
      <p:sp>
        <p:nvSpPr>
          <p:cNvPr id="1469459" name="Line 19"/>
          <p:cNvSpPr>
            <a:spLocks noChangeShapeType="1"/>
          </p:cNvSpPr>
          <p:nvPr/>
        </p:nvSpPr>
        <p:spPr bwMode="auto">
          <a:xfrm>
            <a:off x="443616" y="4662433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69460" name="Text Box 20"/>
          <p:cNvSpPr txBox="1">
            <a:spLocks noChangeArrowheads="1"/>
          </p:cNvSpPr>
          <p:nvPr/>
        </p:nvSpPr>
        <p:spPr bwMode="auto">
          <a:xfrm>
            <a:off x="167822" y="5195833"/>
            <a:ext cx="567465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 dirty="0" err="1">
                <a:cs typeface="Arial" charset="0"/>
              </a:rPr>
              <a:t>cse</a:t>
            </a:r>
            <a:endParaRPr lang="en-US" sz="1800" dirty="0">
              <a:cs typeface="Arial" charset="0"/>
            </a:endParaRPr>
          </a:p>
        </p:txBody>
      </p:sp>
      <p:sp>
        <p:nvSpPr>
          <p:cNvPr id="1469461" name="Line 21"/>
          <p:cNvSpPr>
            <a:spLocks noChangeShapeType="1"/>
          </p:cNvSpPr>
          <p:nvPr/>
        </p:nvSpPr>
        <p:spPr bwMode="auto">
          <a:xfrm flipH="1">
            <a:off x="900816" y="2833633"/>
            <a:ext cx="5334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69462" name="Line 22"/>
          <p:cNvSpPr>
            <a:spLocks noChangeShapeType="1"/>
          </p:cNvSpPr>
          <p:nvPr/>
        </p:nvSpPr>
        <p:spPr bwMode="auto">
          <a:xfrm>
            <a:off x="1510416" y="2833633"/>
            <a:ext cx="6096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69463" name="Line 23"/>
          <p:cNvSpPr>
            <a:spLocks noChangeShapeType="1"/>
          </p:cNvSpPr>
          <p:nvPr/>
        </p:nvSpPr>
        <p:spPr bwMode="auto">
          <a:xfrm flipV="1">
            <a:off x="1586616" y="1766833"/>
            <a:ext cx="29718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69464" name="Line 24"/>
          <p:cNvSpPr>
            <a:spLocks noChangeShapeType="1"/>
          </p:cNvSpPr>
          <p:nvPr/>
        </p:nvSpPr>
        <p:spPr bwMode="auto">
          <a:xfrm flipH="1">
            <a:off x="2653416" y="1766833"/>
            <a:ext cx="19050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69465" name="Line 25"/>
          <p:cNvSpPr>
            <a:spLocks noChangeShapeType="1"/>
          </p:cNvSpPr>
          <p:nvPr/>
        </p:nvSpPr>
        <p:spPr bwMode="auto">
          <a:xfrm flipH="1">
            <a:off x="3872616" y="1766833"/>
            <a:ext cx="6858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69466" name="Line 26"/>
          <p:cNvSpPr>
            <a:spLocks noChangeShapeType="1"/>
          </p:cNvSpPr>
          <p:nvPr/>
        </p:nvSpPr>
        <p:spPr bwMode="auto">
          <a:xfrm>
            <a:off x="4558416" y="1766833"/>
            <a:ext cx="5334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69467" name="Line 27"/>
          <p:cNvSpPr>
            <a:spLocks noChangeShapeType="1"/>
          </p:cNvSpPr>
          <p:nvPr/>
        </p:nvSpPr>
        <p:spPr bwMode="auto">
          <a:xfrm>
            <a:off x="4558416" y="1766833"/>
            <a:ext cx="13716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69468" name="Line 28"/>
          <p:cNvSpPr>
            <a:spLocks noChangeShapeType="1"/>
          </p:cNvSpPr>
          <p:nvPr/>
        </p:nvSpPr>
        <p:spPr bwMode="auto">
          <a:xfrm>
            <a:off x="4558416" y="1766833"/>
            <a:ext cx="22098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69469" name="Line 29"/>
          <p:cNvSpPr>
            <a:spLocks noChangeShapeType="1"/>
          </p:cNvSpPr>
          <p:nvPr/>
        </p:nvSpPr>
        <p:spPr bwMode="auto">
          <a:xfrm>
            <a:off x="4558416" y="1766833"/>
            <a:ext cx="30480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69470" name="Line 30"/>
          <p:cNvSpPr>
            <a:spLocks noChangeShapeType="1"/>
          </p:cNvSpPr>
          <p:nvPr/>
        </p:nvSpPr>
        <p:spPr bwMode="auto">
          <a:xfrm>
            <a:off x="4558416" y="1766833"/>
            <a:ext cx="3594984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69471" name="Text Box 31"/>
          <p:cNvSpPr txBox="1">
            <a:spLocks noChangeArrowheads="1"/>
          </p:cNvSpPr>
          <p:nvPr/>
        </p:nvSpPr>
        <p:spPr bwMode="auto">
          <a:xfrm>
            <a:off x="8763000" y="2452633"/>
            <a:ext cx="336657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33" name="Line 30"/>
          <p:cNvSpPr>
            <a:spLocks noChangeShapeType="1"/>
          </p:cNvSpPr>
          <p:nvPr/>
        </p:nvSpPr>
        <p:spPr bwMode="auto">
          <a:xfrm>
            <a:off x="4648200" y="1766833"/>
            <a:ext cx="42672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3" name="Rectangle 2"/>
          <p:cNvSpPr/>
          <p:nvPr/>
        </p:nvSpPr>
        <p:spPr bwMode="auto">
          <a:xfrm>
            <a:off x="767318" y="1515295"/>
            <a:ext cx="8021041" cy="1447800"/>
          </a:xfrm>
          <a:prstGeom prst="rect">
            <a:avLst/>
          </a:prstGeom>
          <a:noFill/>
          <a:ln w="19050" cap="flat" cmpd="sng" algn="ctr">
            <a:solidFill>
              <a:srgbClr val="D3A600"/>
            </a:solidFill>
            <a:prstDash val="dash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8" name="Rectangle 37"/>
          <p:cNvSpPr/>
          <p:nvPr/>
        </p:nvSpPr>
        <p:spPr bwMode="auto">
          <a:xfrm>
            <a:off x="1510416" y="3429000"/>
            <a:ext cx="1167463" cy="511834"/>
          </a:xfrm>
          <a:prstGeom prst="rect">
            <a:avLst/>
          </a:prstGeom>
          <a:noFill/>
          <a:ln w="19050" cap="flat" cmpd="sng" algn="ctr">
            <a:solidFill>
              <a:srgbClr val="D3A600"/>
            </a:solidFill>
            <a:prstDash val="dash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183586" y="3402832"/>
            <a:ext cx="1167463" cy="511834"/>
          </a:xfrm>
          <a:prstGeom prst="rect">
            <a:avLst/>
          </a:prstGeom>
          <a:noFill/>
          <a:ln w="19050" cap="flat" cmpd="sng" algn="ctr">
            <a:solidFill>
              <a:srgbClr val="D3A600"/>
            </a:solidFill>
            <a:prstDash val="dash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0" name="Rectangle 39"/>
          <p:cNvSpPr/>
          <p:nvPr/>
        </p:nvSpPr>
        <p:spPr bwMode="auto">
          <a:xfrm>
            <a:off x="111147" y="4207284"/>
            <a:ext cx="789669" cy="1355315"/>
          </a:xfrm>
          <a:prstGeom prst="rect">
            <a:avLst/>
          </a:prstGeom>
          <a:noFill/>
          <a:ln w="19050" cap="flat" cmpd="sng" algn="ctr">
            <a:solidFill>
              <a:srgbClr val="D3A600"/>
            </a:solidFill>
            <a:prstDash val="dash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1" name="Rectangle 59"/>
          <p:cNvSpPr txBox="1">
            <a:spLocks noChangeArrowheads="1"/>
          </p:cNvSpPr>
          <p:nvPr/>
        </p:nvSpPr>
        <p:spPr>
          <a:xfrm>
            <a:off x="1752600" y="4343400"/>
            <a:ext cx="7347057" cy="2133600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57175" indent="-2571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0"/>
              <a:buChar char="l"/>
              <a:defRPr sz="2800">
                <a:solidFill>
                  <a:schemeClr val="accent2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557213" indent="-2143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ZapfDingbats" charset="0"/>
              <a:buChar char="u"/>
              <a:defRPr sz="2400">
                <a:solidFill>
                  <a:schemeClr val="accent2"/>
                </a:solidFill>
                <a:latin typeface="+mn-lt"/>
                <a:ea typeface="ＭＳ Ｐゴシック" charset="-128"/>
              </a:defRPr>
            </a:lvl2pPr>
            <a:lvl3pPr marL="8572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sz="2400">
                <a:solidFill>
                  <a:schemeClr val="accent2"/>
                </a:solidFill>
                <a:latin typeface="+mn-lt"/>
                <a:ea typeface="ＭＳ Ｐゴシック" charset="-128"/>
              </a:defRPr>
            </a:lvl3pPr>
            <a:lvl4pPr marL="12001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0"/>
              <a:buChar char="n"/>
              <a:defRPr sz="1200">
                <a:solidFill>
                  <a:schemeClr val="accent2"/>
                </a:solidFill>
                <a:latin typeface="+mn-lt"/>
                <a:ea typeface="ＭＳ Ｐゴシック" charset="-128"/>
              </a:defRPr>
            </a:lvl4pPr>
            <a:lvl5pPr marL="15430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0"/>
              <a:buChar char="l"/>
              <a:defRPr sz="1200">
                <a:solidFill>
                  <a:schemeClr val="accent2"/>
                </a:solidFill>
                <a:latin typeface="+mn-lt"/>
                <a:ea typeface="ＭＳ Ｐゴシック" charset="-128"/>
              </a:defRPr>
            </a:lvl5pPr>
            <a:lvl6pPr marL="18859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200">
                <a:solidFill>
                  <a:schemeClr val="accent2"/>
                </a:solidFill>
                <a:latin typeface="+mn-lt"/>
              </a:defRPr>
            </a:lvl6pPr>
            <a:lvl7pPr marL="22288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200">
                <a:solidFill>
                  <a:schemeClr val="accent2"/>
                </a:solidFill>
                <a:latin typeface="+mn-lt"/>
              </a:defRPr>
            </a:lvl7pPr>
            <a:lvl8pPr marL="25717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200">
                <a:solidFill>
                  <a:schemeClr val="accent2"/>
                </a:solidFill>
                <a:latin typeface="+mn-lt"/>
              </a:defRPr>
            </a:lvl8pPr>
            <a:lvl9pPr marL="29146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200">
                <a:solidFill>
                  <a:schemeClr val="accent2"/>
                </a:solidFill>
                <a:latin typeface="+mn-lt"/>
              </a:defRPr>
            </a:lvl9pPr>
          </a:lstStyle>
          <a:p>
            <a:r>
              <a:rPr lang="en-US" sz="2400" b="0" dirty="0"/>
              <a:t>A </a:t>
            </a:r>
            <a:r>
              <a:rPr lang="en-US" sz="2400" dirty="0">
                <a:solidFill>
                  <a:srgbClr val="0000FF"/>
                </a:solidFill>
              </a:rPr>
              <a:t>zone</a:t>
            </a:r>
            <a:r>
              <a:rPr lang="en-US" sz="2400" b="0" dirty="0"/>
              <a:t> corresponds to an administrative authority that is responsible for that portion of the hierarchy</a:t>
            </a:r>
          </a:p>
          <a:p>
            <a:pPr lvl="1"/>
            <a:r>
              <a:rPr lang="en-US" sz="2000" b="0" dirty="0"/>
              <a:t>e.g., UMich controls names: *.</a:t>
            </a:r>
            <a:r>
              <a:rPr lang="en-US" sz="2000" b="0" dirty="0" err="1"/>
              <a:t>umich.edu</a:t>
            </a:r>
            <a:endParaRPr lang="en-US" sz="2000" b="0" dirty="0"/>
          </a:p>
          <a:p>
            <a:pPr lvl="1"/>
            <a:r>
              <a:rPr lang="en-US" sz="2000" b="0" dirty="0"/>
              <a:t>e.g., EECS controls names: *.</a:t>
            </a:r>
            <a:r>
              <a:rPr lang="en-US" sz="2000" b="0" dirty="0" err="1"/>
              <a:t>eecs.umich.edu</a:t>
            </a:r>
            <a:endParaRPr lang="en-US" sz="2400" b="0" dirty="0"/>
          </a:p>
          <a:p>
            <a:endParaRPr lang="en-US" sz="2400" b="0" dirty="0"/>
          </a:p>
          <a:p>
            <a:endParaRPr lang="en-US" sz="2400" b="0" dirty="0"/>
          </a:p>
          <a:p>
            <a:pPr marL="1022350" marR="0" lvl="2" indent="-350838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kern="0" dirty="0"/>
          </a:p>
        </p:txBody>
      </p:sp>
      <p:sp>
        <p:nvSpPr>
          <p:cNvPr id="4" name="TextBox 3"/>
          <p:cNvSpPr txBox="1"/>
          <p:nvPr/>
        </p:nvSpPr>
        <p:spPr>
          <a:xfrm>
            <a:off x="831798" y="1588018"/>
            <a:ext cx="1390124" cy="338554"/>
          </a:xfrm>
          <a:prstGeom prst="rect">
            <a:avLst/>
          </a:prstGeom>
          <a:solidFill>
            <a:srgbClr val="D3A600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ICANN/IANA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18,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8136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 hierarchy</a:t>
            </a:r>
          </a:p>
        </p:txBody>
      </p:sp>
      <p:sp>
        <p:nvSpPr>
          <p:cNvPr id="928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Top of hierarchy: </a:t>
            </a:r>
            <a:r>
              <a:rPr lang="en-US" dirty="0">
                <a:solidFill>
                  <a:srgbClr val="0000FF"/>
                </a:solidFill>
              </a:rPr>
              <a:t>Root servers</a:t>
            </a:r>
          </a:p>
          <a:p>
            <a:pPr lvl="1"/>
            <a:r>
              <a:rPr lang="en-US" dirty="0"/>
              <a:t>Location hardwired into other servers</a:t>
            </a:r>
          </a:p>
          <a:p>
            <a:r>
              <a:rPr lang="en-US" dirty="0"/>
              <a:t>Next Level: </a:t>
            </a:r>
            <a:r>
              <a:rPr lang="en-US" dirty="0">
                <a:solidFill>
                  <a:srgbClr val="0000FF"/>
                </a:solidFill>
              </a:rPr>
              <a:t>Top-level domain (TLD) servers</a:t>
            </a:r>
          </a:p>
          <a:p>
            <a:pPr lvl="1"/>
            <a:r>
              <a:rPr lang="en-US" dirty="0"/>
              <a:t>.com, .</a:t>
            </a:r>
            <a:r>
              <a:rPr lang="en-US" dirty="0" err="1"/>
              <a:t>edu</a:t>
            </a:r>
            <a:r>
              <a:rPr lang="en-US" dirty="0"/>
              <a:t>, etc.</a:t>
            </a:r>
          </a:p>
          <a:p>
            <a:pPr lvl="1"/>
            <a:r>
              <a:rPr lang="en-US" dirty="0"/>
              <a:t>Managed professionally</a:t>
            </a:r>
          </a:p>
          <a:p>
            <a:r>
              <a:rPr lang="en-US" dirty="0"/>
              <a:t>Bottom Level: </a:t>
            </a:r>
            <a:r>
              <a:rPr lang="en-US" dirty="0">
                <a:solidFill>
                  <a:srgbClr val="0000FF"/>
                </a:solidFill>
              </a:rPr>
              <a:t>Authoritative DNS servers</a:t>
            </a:r>
          </a:p>
          <a:p>
            <a:pPr lvl="1"/>
            <a:r>
              <a:rPr lang="en-US" dirty="0"/>
              <a:t>Actually store the name-to-address mapping</a:t>
            </a:r>
          </a:p>
          <a:p>
            <a:pPr lvl="1"/>
            <a:r>
              <a:rPr lang="en-US" dirty="0"/>
              <a:t>Maintained by the corresponding administrative authority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18,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082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8771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CDN: Content Distribution Network</a:t>
            </a:r>
          </a:p>
          <a:p>
            <a:r>
              <a:rPr lang="en-US" dirty="0"/>
              <a:t>DNS: Domain Name System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18,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6490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1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 hierarchy</a:t>
            </a:r>
          </a:p>
        </p:txBody>
      </p:sp>
      <p:sp>
        <p:nvSpPr>
          <p:cNvPr id="14714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server stores a (small!) subset of the total DNS database </a:t>
            </a:r>
          </a:p>
          <a:p>
            <a:r>
              <a:rPr lang="en-US" dirty="0"/>
              <a:t>An authoritative  DNS server stores “</a:t>
            </a:r>
            <a:r>
              <a:rPr lang="en-US" dirty="0">
                <a:solidFill>
                  <a:srgbClr val="0000FF"/>
                </a:solidFill>
              </a:rPr>
              <a:t>resource records</a:t>
            </a:r>
            <a:r>
              <a:rPr lang="en-US" dirty="0"/>
              <a:t>” for all DNS names in the domain that it has authority for </a:t>
            </a:r>
          </a:p>
          <a:p>
            <a:r>
              <a:rPr lang="en-US" dirty="0"/>
              <a:t>Each server needs to know other servers responsible for other portions of the hierarchy</a:t>
            </a:r>
          </a:p>
          <a:p>
            <a:pPr lvl="1"/>
            <a:r>
              <a:rPr lang="en-US" dirty="0"/>
              <a:t>Every server knows the root</a:t>
            </a:r>
          </a:p>
          <a:p>
            <a:pPr lvl="1"/>
            <a:r>
              <a:rPr lang="en-US" dirty="0"/>
              <a:t>Root server knows about all top-level domains</a:t>
            </a:r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18,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591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1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1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1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1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1491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DNS root</a:t>
            </a:r>
          </a:p>
        </p:txBody>
      </p:sp>
      <p:sp>
        <p:nvSpPr>
          <p:cNvPr id="7168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Located in Virginia, USA</a:t>
            </a:r>
          </a:p>
          <a:p>
            <a:r>
              <a:rPr lang="en-US" dirty="0"/>
              <a:t>How do we make the root scale?</a:t>
            </a:r>
          </a:p>
        </p:txBody>
      </p:sp>
      <p:sp>
        <p:nvSpPr>
          <p:cNvPr id="71685" name="AutoShape 4"/>
          <p:cNvSpPr>
            <a:spLocks noChangeAspect="1" noChangeArrowheads="1"/>
          </p:cNvSpPr>
          <p:nvPr/>
        </p:nvSpPr>
        <p:spPr bwMode="auto">
          <a:xfrm>
            <a:off x="457200" y="3048000"/>
            <a:ext cx="7234238" cy="3643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0" name="Picture 5" descr="world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4065588"/>
            <a:ext cx="5400675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Freeform 6"/>
          <p:cNvSpPr>
            <a:spLocks/>
          </p:cNvSpPr>
          <p:nvPr/>
        </p:nvSpPr>
        <p:spPr bwMode="auto">
          <a:xfrm>
            <a:off x="2605088" y="3267075"/>
            <a:ext cx="804862" cy="1511300"/>
          </a:xfrm>
          <a:custGeom>
            <a:avLst/>
            <a:gdLst>
              <a:gd name="T0" fmla="*/ 0 w 963"/>
              <a:gd name="T1" fmla="*/ 0 h 1893"/>
              <a:gd name="T2" fmla="*/ 0 w 963"/>
              <a:gd name="T3" fmla="*/ 742477 h 1893"/>
              <a:gd name="T4" fmla="*/ 804862 w 963"/>
              <a:gd name="T5" fmla="*/ 1511300 h 1893"/>
              <a:gd name="T6" fmla="*/ 0 60000 65536"/>
              <a:gd name="T7" fmla="*/ 0 60000 65536"/>
              <a:gd name="T8" fmla="*/ 0 60000 65536"/>
              <a:gd name="T9" fmla="*/ 0 w 963"/>
              <a:gd name="T10" fmla="*/ 0 h 1893"/>
              <a:gd name="T11" fmla="*/ 963 w 963"/>
              <a:gd name="T12" fmla="*/ 1893 h 189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63" h="1893">
                <a:moveTo>
                  <a:pt x="0" y="0"/>
                </a:moveTo>
                <a:lnTo>
                  <a:pt x="0" y="930"/>
                </a:lnTo>
                <a:lnTo>
                  <a:pt x="963" y="1893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Text Box 17"/>
          <p:cNvSpPr txBox="1">
            <a:spLocks noChangeArrowheads="1"/>
          </p:cNvSpPr>
          <p:nvPr/>
        </p:nvSpPr>
        <p:spPr bwMode="auto">
          <a:xfrm>
            <a:off x="2665413" y="2559050"/>
            <a:ext cx="3903662" cy="130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1323" tIns="35662" rIns="71323" bIns="35662"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endParaRPr lang="en-US" sz="1400" b="0" dirty="0">
              <a:solidFill>
                <a:srgbClr val="000000"/>
              </a:solidFill>
              <a:latin typeface="Arial" charset="0"/>
            </a:endParaRPr>
          </a:p>
          <a:p>
            <a:pPr algn="l"/>
            <a:endParaRPr lang="en-US" sz="1400" b="0" dirty="0">
              <a:solidFill>
                <a:srgbClr val="000000"/>
              </a:solidFill>
              <a:latin typeface="Arial" charset="0"/>
            </a:endParaRPr>
          </a:p>
          <a:p>
            <a:pPr algn="l"/>
            <a:r>
              <a:rPr lang="en-US" sz="1400" b="0" dirty="0">
                <a:solidFill>
                  <a:srgbClr val="000000"/>
                </a:solidFill>
                <a:latin typeface="Arial" charset="0"/>
              </a:rPr>
              <a:t>Verisign, Dulles, VA</a:t>
            </a:r>
          </a:p>
          <a:p>
            <a:pPr algn="ctr"/>
            <a:endParaRPr lang="en-US" sz="2800" b="0" dirty="0">
              <a:latin typeface="Times New Roman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18,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4046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DNS root servers</a:t>
            </a:r>
          </a:p>
        </p:txBody>
      </p:sp>
      <p:sp>
        <p:nvSpPr>
          <p:cNvPr id="7373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13 root servers (labeled A-M; see </a:t>
            </a:r>
            <a:r>
              <a:rPr lang="en-US" dirty="0">
                <a:hlinkClick r:id="rId3"/>
              </a:rPr>
              <a:t>http://www.root-servers.org/</a:t>
            </a:r>
            <a:r>
              <a:rPr lang="en-US" dirty="0"/>
              <a:t>)</a:t>
            </a:r>
          </a:p>
        </p:txBody>
      </p:sp>
      <p:sp>
        <p:nvSpPr>
          <p:cNvPr id="73733" name="AutoShape 4"/>
          <p:cNvSpPr>
            <a:spLocks noChangeAspect="1" noChangeArrowheads="1"/>
          </p:cNvSpPr>
          <p:nvPr/>
        </p:nvSpPr>
        <p:spPr bwMode="auto">
          <a:xfrm>
            <a:off x="481013" y="3089275"/>
            <a:ext cx="7234237" cy="3643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73734" name="Picture 5" descr="world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4065588"/>
            <a:ext cx="5400675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3735" name="Freeform 6"/>
          <p:cNvSpPr>
            <a:spLocks/>
          </p:cNvSpPr>
          <p:nvPr/>
        </p:nvSpPr>
        <p:spPr bwMode="auto">
          <a:xfrm>
            <a:off x="2605088" y="3267075"/>
            <a:ext cx="804862" cy="1511300"/>
          </a:xfrm>
          <a:custGeom>
            <a:avLst/>
            <a:gdLst>
              <a:gd name="T0" fmla="*/ 0 w 963"/>
              <a:gd name="T1" fmla="*/ 0 h 1893"/>
              <a:gd name="T2" fmla="*/ 0 w 963"/>
              <a:gd name="T3" fmla="*/ 742477 h 1893"/>
              <a:gd name="T4" fmla="*/ 804862 w 963"/>
              <a:gd name="T5" fmla="*/ 1511300 h 1893"/>
              <a:gd name="T6" fmla="*/ 0 60000 65536"/>
              <a:gd name="T7" fmla="*/ 0 60000 65536"/>
              <a:gd name="T8" fmla="*/ 0 60000 65536"/>
              <a:gd name="T9" fmla="*/ 0 w 963"/>
              <a:gd name="T10" fmla="*/ 0 h 1893"/>
              <a:gd name="T11" fmla="*/ 963 w 963"/>
              <a:gd name="T12" fmla="*/ 1893 h 189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63" h="1893">
                <a:moveTo>
                  <a:pt x="0" y="0"/>
                </a:moveTo>
                <a:lnTo>
                  <a:pt x="0" y="930"/>
                </a:lnTo>
                <a:lnTo>
                  <a:pt x="963" y="1893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736" name="Text Box 7"/>
          <p:cNvSpPr txBox="1">
            <a:spLocks noChangeArrowheads="1"/>
          </p:cNvSpPr>
          <p:nvPr/>
        </p:nvSpPr>
        <p:spPr bwMode="auto">
          <a:xfrm>
            <a:off x="654050" y="5627688"/>
            <a:ext cx="2633663" cy="45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1323" tIns="35662" rIns="71323" bIns="35662"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400" b="0">
                <a:solidFill>
                  <a:srgbClr val="000000"/>
                </a:solidFill>
                <a:latin typeface="Arial" charset="0"/>
              </a:rPr>
              <a:t>B USC-ISI Marina del Rey, CA</a:t>
            </a:r>
          </a:p>
          <a:p>
            <a:pPr algn="l"/>
            <a:r>
              <a:rPr lang="en-US" sz="1400" b="0">
                <a:solidFill>
                  <a:srgbClr val="000000"/>
                </a:solidFill>
                <a:latin typeface="Arial" charset="0"/>
              </a:rPr>
              <a:t>L ICANN Los Angeles, CA</a:t>
            </a:r>
          </a:p>
          <a:p>
            <a:pPr algn="ctr"/>
            <a:endParaRPr lang="en-US" sz="2400" b="0">
              <a:latin typeface="Times New Roman" charset="0"/>
            </a:endParaRPr>
          </a:p>
        </p:txBody>
      </p:sp>
      <p:sp>
        <p:nvSpPr>
          <p:cNvPr id="73737" name="Freeform 8"/>
          <p:cNvSpPr>
            <a:spLocks/>
          </p:cNvSpPr>
          <p:nvPr/>
        </p:nvSpPr>
        <p:spPr bwMode="auto">
          <a:xfrm>
            <a:off x="1789113" y="4965700"/>
            <a:ext cx="952500" cy="668338"/>
          </a:xfrm>
          <a:custGeom>
            <a:avLst/>
            <a:gdLst>
              <a:gd name="T0" fmla="*/ 0 w 582"/>
              <a:gd name="T1" fmla="*/ 668338 h 426"/>
              <a:gd name="T2" fmla="*/ 952500 w 582"/>
              <a:gd name="T3" fmla="*/ 0 h 426"/>
              <a:gd name="T4" fmla="*/ 0 60000 65536"/>
              <a:gd name="T5" fmla="*/ 0 60000 65536"/>
              <a:gd name="T6" fmla="*/ 0 w 582"/>
              <a:gd name="T7" fmla="*/ 0 h 426"/>
              <a:gd name="T8" fmla="*/ 582 w 582"/>
              <a:gd name="T9" fmla="*/ 426 h 42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582" h="426">
                <a:moveTo>
                  <a:pt x="0" y="426"/>
                </a:moveTo>
                <a:lnTo>
                  <a:pt x="582" y="0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738" name="Text Box 9"/>
          <p:cNvSpPr txBox="1">
            <a:spLocks noChangeArrowheads="1"/>
          </p:cNvSpPr>
          <p:nvPr/>
        </p:nvSpPr>
        <p:spPr bwMode="auto">
          <a:xfrm>
            <a:off x="347663" y="3903663"/>
            <a:ext cx="2573337" cy="960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1323" tIns="35662" rIns="71323" bIns="35662"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400" b="0">
                <a:solidFill>
                  <a:srgbClr val="000000"/>
                </a:solidFill>
                <a:latin typeface="Arial" charset="0"/>
              </a:rPr>
              <a:t>E NASA Mt View, CA</a:t>
            </a:r>
          </a:p>
          <a:p>
            <a:pPr algn="l"/>
            <a:r>
              <a:rPr lang="en-US" sz="1400" b="0">
                <a:solidFill>
                  <a:srgbClr val="000000"/>
                </a:solidFill>
                <a:latin typeface="Arial" charset="0"/>
              </a:rPr>
              <a:t>F  Internet Software</a:t>
            </a:r>
          </a:p>
          <a:p>
            <a:pPr algn="l"/>
            <a:r>
              <a:rPr lang="en-US" sz="1400" b="0">
                <a:solidFill>
                  <a:srgbClr val="000000"/>
                </a:solidFill>
                <a:latin typeface="Arial" charset="0"/>
              </a:rPr>
              <a:t>    Consortium </a:t>
            </a:r>
          </a:p>
          <a:p>
            <a:pPr algn="l"/>
            <a:r>
              <a:rPr lang="en-US" sz="1400" b="0">
                <a:solidFill>
                  <a:srgbClr val="000000"/>
                </a:solidFill>
                <a:latin typeface="Arial" charset="0"/>
              </a:rPr>
              <a:t>    Palo</a:t>
            </a:r>
            <a:r>
              <a:rPr lang="en-US" sz="1200" b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sz="1400" b="0">
                <a:solidFill>
                  <a:srgbClr val="000000"/>
                </a:solidFill>
                <a:latin typeface="Arial" charset="0"/>
              </a:rPr>
              <a:t>Alto, CA</a:t>
            </a:r>
            <a:endParaRPr lang="en-US" sz="3200" b="0">
              <a:latin typeface="Times New Roman" charset="0"/>
            </a:endParaRPr>
          </a:p>
        </p:txBody>
      </p:sp>
      <p:sp>
        <p:nvSpPr>
          <p:cNvPr id="73739" name="Freeform 10"/>
          <p:cNvSpPr>
            <a:spLocks/>
          </p:cNvSpPr>
          <p:nvPr/>
        </p:nvSpPr>
        <p:spPr bwMode="auto">
          <a:xfrm flipV="1">
            <a:off x="1660525" y="4665663"/>
            <a:ext cx="1022350" cy="225425"/>
          </a:xfrm>
          <a:custGeom>
            <a:avLst/>
            <a:gdLst>
              <a:gd name="T0" fmla="*/ 0 w 582"/>
              <a:gd name="T1" fmla="*/ 225425 h 426"/>
              <a:gd name="T2" fmla="*/ 1022350 w 582"/>
              <a:gd name="T3" fmla="*/ 0 h 426"/>
              <a:gd name="T4" fmla="*/ 0 60000 65536"/>
              <a:gd name="T5" fmla="*/ 0 60000 65536"/>
              <a:gd name="T6" fmla="*/ 0 w 582"/>
              <a:gd name="T7" fmla="*/ 0 h 426"/>
              <a:gd name="T8" fmla="*/ 582 w 582"/>
              <a:gd name="T9" fmla="*/ 426 h 42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582" h="426">
                <a:moveTo>
                  <a:pt x="0" y="426"/>
                </a:moveTo>
                <a:lnTo>
                  <a:pt x="582" y="0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740" name="Text Box 11"/>
          <p:cNvSpPr txBox="1">
            <a:spLocks noChangeArrowheads="1"/>
          </p:cNvSpPr>
          <p:nvPr/>
        </p:nvSpPr>
        <p:spPr bwMode="auto">
          <a:xfrm>
            <a:off x="5253038" y="3570288"/>
            <a:ext cx="2498725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1323" tIns="35662" rIns="71323" bIns="35662"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r>
              <a:rPr lang="en-US" sz="1400" b="0">
                <a:solidFill>
                  <a:srgbClr val="000000"/>
                </a:solidFill>
                <a:latin typeface="Arial" charset="0"/>
              </a:rPr>
              <a:t>I </a:t>
            </a:r>
            <a:r>
              <a:rPr lang="en-US" sz="1400" b="0">
                <a:latin typeface="Arial" charset="0"/>
              </a:rPr>
              <a:t>Autonomica,</a:t>
            </a:r>
            <a:r>
              <a:rPr lang="en-US" sz="1400" b="0">
                <a:solidFill>
                  <a:srgbClr val="000000"/>
                </a:solidFill>
                <a:latin typeface="Arial" charset="0"/>
              </a:rPr>
              <a:t> Stockholm</a:t>
            </a:r>
          </a:p>
        </p:txBody>
      </p:sp>
      <p:sp>
        <p:nvSpPr>
          <p:cNvPr id="73741" name="Freeform 12"/>
          <p:cNvSpPr>
            <a:spLocks/>
          </p:cNvSpPr>
          <p:nvPr/>
        </p:nvSpPr>
        <p:spPr bwMode="auto">
          <a:xfrm>
            <a:off x="4797425" y="3813175"/>
            <a:ext cx="849313" cy="674688"/>
          </a:xfrm>
          <a:custGeom>
            <a:avLst/>
            <a:gdLst>
              <a:gd name="T0" fmla="*/ 849313 w 666"/>
              <a:gd name="T1" fmla="*/ 0 h 1005"/>
              <a:gd name="T2" fmla="*/ 0 w 666"/>
              <a:gd name="T3" fmla="*/ 674688 h 1005"/>
              <a:gd name="T4" fmla="*/ 0 60000 65536"/>
              <a:gd name="T5" fmla="*/ 0 60000 65536"/>
              <a:gd name="T6" fmla="*/ 0 w 666"/>
              <a:gd name="T7" fmla="*/ 0 h 1005"/>
              <a:gd name="T8" fmla="*/ 666 w 666"/>
              <a:gd name="T9" fmla="*/ 1005 h 100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666" h="1005">
                <a:moveTo>
                  <a:pt x="666" y="0"/>
                </a:moveTo>
                <a:lnTo>
                  <a:pt x="0" y="1005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742" name="Text Box 13"/>
          <p:cNvSpPr txBox="1">
            <a:spLocks noChangeArrowheads="1"/>
          </p:cNvSpPr>
          <p:nvPr/>
        </p:nvSpPr>
        <p:spPr bwMode="auto">
          <a:xfrm>
            <a:off x="5299075" y="3216275"/>
            <a:ext cx="3844925" cy="22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1323" tIns="35662" rIns="71323" bIns="35662"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400" b="0">
                <a:solidFill>
                  <a:srgbClr val="000000"/>
                </a:solidFill>
                <a:latin typeface="Arial" charset="0"/>
              </a:rPr>
              <a:t>K RIPE London</a:t>
            </a:r>
            <a:endParaRPr lang="en-US" sz="3200" b="0">
              <a:latin typeface="Times New Roman" charset="0"/>
            </a:endParaRPr>
          </a:p>
        </p:txBody>
      </p:sp>
      <p:sp>
        <p:nvSpPr>
          <p:cNvPr id="73743" name="Freeform 14"/>
          <p:cNvSpPr>
            <a:spLocks/>
          </p:cNvSpPr>
          <p:nvPr/>
        </p:nvSpPr>
        <p:spPr bwMode="auto">
          <a:xfrm>
            <a:off x="4570413" y="3433763"/>
            <a:ext cx="771525" cy="1158875"/>
          </a:xfrm>
          <a:custGeom>
            <a:avLst/>
            <a:gdLst>
              <a:gd name="T0" fmla="*/ 771525 w 922"/>
              <a:gd name="T1" fmla="*/ 0 h 1448"/>
              <a:gd name="T2" fmla="*/ 0 w 922"/>
              <a:gd name="T3" fmla="*/ 1158875 h 1448"/>
              <a:gd name="T4" fmla="*/ 0 60000 65536"/>
              <a:gd name="T5" fmla="*/ 0 60000 65536"/>
              <a:gd name="T6" fmla="*/ 0 w 922"/>
              <a:gd name="T7" fmla="*/ 0 h 1448"/>
              <a:gd name="T8" fmla="*/ 922 w 922"/>
              <a:gd name="T9" fmla="*/ 1448 h 1448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922" h="1448">
                <a:moveTo>
                  <a:pt x="922" y="0"/>
                </a:moveTo>
                <a:lnTo>
                  <a:pt x="0" y="1448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744" name="Text Box 15"/>
          <p:cNvSpPr txBox="1">
            <a:spLocks noChangeArrowheads="1"/>
          </p:cNvSpPr>
          <p:nvPr/>
        </p:nvSpPr>
        <p:spPr bwMode="auto">
          <a:xfrm>
            <a:off x="7221538" y="4402138"/>
            <a:ext cx="1565275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1323" tIns="35662" rIns="71323" bIns="35662"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400" b="0">
                <a:solidFill>
                  <a:srgbClr val="000000"/>
                </a:solidFill>
                <a:latin typeface="Arial" charset="0"/>
              </a:rPr>
              <a:t>M WIDE Tokyo</a:t>
            </a:r>
            <a:endParaRPr lang="en-US" sz="3200" b="0">
              <a:latin typeface="Times New Roman" charset="0"/>
            </a:endParaRPr>
          </a:p>
        </p:txBody>
      </p:sp>
      <p:sp>
        <p:nvSpPr>
          <p:cNvPr id="73745" name="Freeform 16"/>
          <p:cNvSpPr>
            <a:spLocks/>
          </p:cNvSpPr>
          <p:nvPr/>
        </p:nvSpPr>
        <p:spPr bwMode="auto">
          <a:xfrm>
            <a:off x="6851650" y="4632325"/>
            <a:ext cx="331788" cy="231775"/>
          </a:xfrm>
          <a:custGeom>
            <a:avLst/>
            <a:gdLst>
              <a:gd name="T0" fmla="*/ 331788 w 252"/>
              <a:gd name="T1" fmla="*/ 0 h 462"/>
              <a:gd name="T2" fmla="*/ 0 w 252"/>
              <a:gd name="T3" fmla="*/ 231775 h 462"/>
              <a:gd name="T4" fmla="*/ 0 60000 65536"/>
              <a:gd name="T5" fmla="*/ 0 60000 65536"/>
              <a:gd name="T6" fmla="*/ 0 w 252"/>
              <a:gd name="T7" fmla="*/ 0 h 462"/>
              <a:gd name="T8" fmla="*/ 252 w 252"/>
              <a:gd name="T9" fmla="*/ 462 h 462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52" h="462">
                <a:moveTo>
                  <a:pt x="252" y="0"/>
                </a:moveTo>
                <a:lnTo>
                  <a:pt x="0" y="462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746" name="Text Box 17"/>
          <p:cNvSpPr txBox="1">
            <a:spLocks noChangeArrowheads="1"/>
          </p:cNvSpPr>
          <p:nvPr/>
        </p:nvSpPr>
        <p:spPr bwMode="auto">
          <a:xfrm>
            <a:off x="2665413" y="2559050"/>
            <a:ext cx="3903662" cy="130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1323" tIns="35662" rIns="71323" bIns="35662"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400" b="0">
                <a:solidFill>
                  <a:srgbClr val="000000"/>
                </a:solidFill>
                <a:latin typeface="Arial" charset="0"/>
              </a:rPr>
              <a:t>A Verisign, Dulles, VA</a:t>
            </a:r>
          </a:p>
          <a:p>
            <a:pPr algn="l"/>
            <a:r>
              <a:rPr lang="en-US" sz="1400" b="0">
                <a:solidFill>
                  <a:srgbClr val="000000"/>
                </a:solidFill>
                <a:latin typeface="Arial" charset="0"/>
              </a:rPr>
              <a:t>C Cogent, Herndon, VA</a:t>
            </a:r>
          </a:p>
          <a:p>
            <a:pPr algn="l"/>
            <a:r>
              <a:rPr lang="en-US" sz="1400" b="0">
                <a:solidFill>
                  <a:srgbClr val="000000"/>
                </a:solidFill>
                <a:latin typeface="Arial" charset="0"/>
              </a:rPr>
              <a:t>D U Maryland College Park, MD</a:t>
            </a:r>
          </a:p>
          <a:p>
            <a:pPr algn="l"/>
            <a:r>
              <a:rPr lang="en-US" sz="1400" b="0">
                <a:solidFill>
                  <a:srgbClr val="000000"/>
                </a:solidFill>
                <a:latin typeface="Arial" charset="0"/>
              </a:rPr>
              <a:t>G US DoD Vienna, VA</a:t>
            </a:r>
          </a:p>
          <a:p>
            <a:pPr algn="l"/>
            <a:r>
              <a:rPr lang="en-US" sz="1400" b="0">
                <a:solidFill>
                  <a:srgbClr val="000000"/>
                </a:solidFill>
                <a:latin typeface="Arial" charset="0"/>
              </a:rPr>
              <a:t>H ARL Aberdeen, MD</a:t>
            </a:r>
          </a:p>
          <a:p>
            <a:pPr algn="l"/>
            <a:r>
              <a:rPr lang="en-US" sz="1400" b="0">
                <a:solidFill>
                  <a:srgbClr val="000000"/>
                </a:solidFill>
                <a:latin typeface="Arial" charset="0"/>
              </a:rPr>
              <a:t>J Verisign</a:t>
            </a:r>
          </a:p>
          <a:p>
            <a:pPr algn="ctr"/>
            <a:endParaRPr lang="en-US" sz="2800" b="0">
              <a:latin typeface="Times New Roman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18,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475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5-minute break!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18,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577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FF"/>
                </a:solidFill>
              </a:rPr>
              <a:t>Assignment 1 due on September 28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18,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2EB77-FB6C-2244-A076-ADF097535D48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8975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4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DNS records</a:t>
            </a:r>
            <a:endParaRPr lang="en-US" dirty="0"/>
          </a:p>
        </p:txBody>
      </p:sp>
      <p:sp>
        <p:nvSpPr>
          <p:cNvPr id="16343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DNS servers store </a:t>
            </a:r>
            <a:r>
              <a:rPr lang="en-US" dirty="0">
                <a:solidFill>
                  <a:srgbClr val="0000FF"/>
                </a:solidFill>
              </a:rPr>
              <a:t>resource records (RRs)</a:t>
            </a:r>
          </a:p>
          <a:p>
            <a:pPr lvl="1"/>
            <a:r>
              <a:rPr lang="en-US" dirty="0"/>
              <a:t>RR is (name, value, type, TTL)</a:t>
            </a:r>
          </a:p>
          <a:p>
            <a:r>
              <a:rPr lang="en-US" dirty="0"/>
              <a:t>Type = A: (</a:t>
            </a:r>
            <a:r>
              <a:rPr lang="en-US" dirty="0">
                <a:sym typeface="Wingdings"/>
              </a:rPr>
              <a:t> </a:t>
            </a:r>
            <a:r>
              <a:rPr lang="en-US" dirty="0">
                <a:solidFill>
                  <a:srgbClr val="0000FF"/>
                </a:solidFill>
                <a:sym typeface="Wingdings"/>
              </a:rPr>
              <a:t>A</a:t>
            </a:r>
            <a:r>
              <a:rPr lang="en-US" dirty="0">
                <a:sym typeface="Wingdings"/>
              </a:rPr>
              <a:t>ddress)</a:t>
            </a:r>
            <a:endParaRPr lang="en-US" dirty="0"/>
          </a:p>
          <a:p>
            <a:pPr lvl="1"/>
            <a:r>
              <a:rPr lang="en-US" dirty="0"/>
              <a:t>name = hostname</a:t>
            </a:r>
          </a:p>
          <a:p>
            <a:pPr lvl="1"/>
            <a:r>
              <a:rPr lang="en-US" dirty="0"/>
              <a:t>value = IP address</a:t>
            </a:r>
          </a:p>
          <a:p>
            <a:r>
              <a:rPr lang="en-US" dirty="0"/>
              <a:t>Type = NS: (</a:t>
            </a:r>
            <a:r>
              <a:rPr lang="en-US" dirty="0">
                <a:sym typeface="Wingdings"/>
              </a:rPr>
              <a:t> </a:t>
            </a:r>
            <a:r>
              <a:rPr lang="en-US" dirty="0">
                <a:solidFill>
                  <a:srgbClr val="0000FF"/>
                </a:solidFill>
                <a:sym typeface="Wingdings"/>
              </a:rPr>
              <a:t>N</a:t>
            </a:r>
            <a:r>
              <a:rPr lang="en-US" dirty="0">
                <a:sym typeface="Wingdings"/>
              </a:rPr>
              <a:t>ame </a:t>
            </a:r>
            <a:r>
              <a:rPr lang="en-US" dirty="0">
                <a:solidFill>
                  <a:srgbClr val="0000FF"/>
                </a:solidFill>
                <a:sym typeface="Wingdings"/>
              </a:rPr>
              <a:t>S</a:t>
            </a:r>
            <a:r>
              <a:rPr lang="en-US" dirty="0">
                <a:sym typeface="Wingdings"/>
              </a:rPr>
              <a:t>erver)</a:t>
            </a:r>
            <a:endParaRPr lang="en-US" dirty="0"/>
          </a:p>
          <a:p>
            <a:pPr lvl="1"/>
            <a:r>
              <a:rPr lang="en-US" dirty="0"/>
              <a:t>name = domain</a:t>
            </a:r>
          </a:p>
          <a:p>
            <a:pPr lvl="1"/>
            <a:r>
              <a:rPr lang="en-US" dirty="0"/>
              <a:t>value = name of DNS server for domain 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18,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04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4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4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4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4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43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43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6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DNS records (cont’d)</a:t>
            </a:r>
          </a:p>
        </p:txBody>
      </p:sp>
      <p:sp>
        <p:nvSpPr>
          <p:cNvPr id="16363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Type = CNAME: (</a:t>
            </a:r>
            <a:r>
              <a:rPr lang="en-US" dirty="0">
                <a:sym typeface="Wingdings"/>
              </a:rPr>
              <a:t> </a:t>
            </a:r>
            <a:r>
              <a:rPr lang="en-US" dirty="0">
                <a:solidFill>
                  <a:srgbClr val="0000FF"/>
                </a:solidFill>
                <a:sym typeface="Wingdings"/>
              </a:rPr>
              <a:t>C</a:t>
            </a:r>
            <a:r>
              <a:rPr lang="en-US" dirty="0">
                <a:sym typeface="Wingdings"/>
              </a:rPr>
              <a:t>anonical</a:t>
            </a:r>
            <a:r>
              <a:rPr lang="en-US" dirty="0">
                <a:solidFill>
                  <a:srgbClr val="0000FF"/>
                </a:solidFill>
                <a:sym typeface="Wingdings"/>
              </a:rPr>
              <a:t> Name</a:t>
            </a:r>
            <a:r>
              <a:rPr lang="en-US" dirty="0">
                <a:sym typeface="Wingdings"/>
              </a:rPr>
              <a:t>)</a:t>
            </a:r>
          </a:p>
          <a:p>
            <a:pPr lvl="1"/>
            <a:r>
              <a:rPr lang="en-US" dirty="0"/>
              <a:t>name = alias name for some “canonical” (real) name</a:t>
            </a:r>
          </a:p>
          <a:p>
            <a:pPr lvl="2"/>
            <a:r>
              <a:rPr lang="en-US" dirty="0"/>
              <a:t>e.g., </a:t>
            </a:r>
            <a:r>
              <a:rPr lang="en-US" dirty="0" err="1"/>
              <a:t>cse.umich.edu</a:t>
            </a:r>
            <a:r>
              <a:rPr lang="en-US" dirty="0"/>
              <a:t> is really </a:t>
            </a:r>
            <a:r>
              <a:rPr lang="en-US" dirty="0" err="1"/>
              <a:t>cse.eecs.umich.edu</a:t>
            </a:r>
            <a:endParaRPr lang="en-US" dirty="0"/>
          </a:p>
          <a:p>
            <a:pPr lvl="1"/>
            <a:r>
              <a:rPr lang="en-US" dirty="0"/>
              <a:t>value = canonical name</a:t>
            </a:r>
          </a:p>
          <a:p>
            <a:r>
              <a:rPr lang="en-US" dirty="0"/>
              <a:t>Type = MX: (</a:t>
            </a:r>
            <a:r>
              <a:rPr lang="en-US" dirty="0">
                <a:sym typeface="Wingdings"/>
              </a:rPr>
              <a:t> </a:t>
            </a:r>
            <a:r>
              <a:rPr lang="en-US" dirty="0">
                <a:solidFill>
                  <a:srgbClr val="0000FF"/>
                </a:solidFill>
                <a:sym typeface="Wingdings"/>
              </a:rPr>
              <a:t>M</a:t>
            </a:r>
            <a:r>
              <a:rPr lang="en-US" dirty="0">
                <a:sym typeface="Wingdings"/>
              </a:rPr>
              <a:t>ail </a:t>
            </a:r>
            <a:r>
              <a:rPr lang="en-US" dirty="0" err="1">
                <a:sym typeface="Wingdings"/>
              </a:rPr>
              <a:t>e</a:t>
            </a:r>
            <a:r>
              <a:rPr lang="en-US" dirty="0" err="1">
                <a:solidFill>
                  <a:srgbClr val="0000FF"/>
                </a:solidFill>
                <a:sym typeface="Wingdings"/>
              </a:rPr>
              <a:t>X</a:t>
            </a:r>
            <a:r>
              <a:rPr lang="en-US" dirty="0" err="1">
                <a:sym typeface="Wingdings"/>
              </a:rPr>
              <a:t>changer</a:t>
            </a:r>
            <a:r>
              <a:rPr lang="en-US" dirty="0">
                <a:sym typeface="Wingdings"/>
              </a:rPr>
              <a:t>)</a:t>
            </a:r>
            <a:endParaRPr lang="en-US" dirty="0"/>
          </a:p>
          <a:p>
            <a:pPr lvl="1"/>
            <a:r>
              <a:rPr lang="en-US" dirty="0"/>
              <a:t>name = domain in email address</a:t>
            </a:r>
          </a:p>
          <a:p>
            <a:pPr lvl="1"/>
            <a:r>
              <a:rPr lang="en-US" dirty="0"/>
              <a:t>value = name(s) of mail server(s)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18,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211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6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6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6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Inserting Resource Records into DNS</a:t>
            </a:r>
            <a:endParaRPr lang="en-US" dirty="0"/>
          </a:p>
        </p:txBody>
      </p:sp>
      <p:sp>
        <p:nvSpPr>
          <p:cNvPr id="9717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Register </a:t>
            </a:r>
            <a:r>
              <a:rPr lang="en-US" dirty="0" err="1"/>
              <a:t>foobar.com</a:t>
            </a:r>
            <a:r>
              <a:rPr lang="en-US" dirty="0"/>
              <a:t> at registrar </a:t>
            </a:r>
          </a:p>
          <a:p>
            <a:pPr lvl="1"/>
            <a:r>
              <a:rPr lang="en-US" dirty="0"/>
              <a:t>Provide registrar with names and IP addresses of your authoritative name server(s)</a:t>
            </a:r>
          </a:p>
          <a:p>
            <a:pPr lvl="1"/>
            <a:r>
              <a:rPr lang="en-US" dirty="0"/>
              <a:t>Registrar inserts RR pairs into the .com TLD server:</a:t>
            </a:r>
          </a:p>
          <a:p>
            <a:pPr lvl="2"/>
            <a:r>
              <a:rPr lang="en-US" dirty="0"/>
              <a:t>(</a:t>
            </a:r>
            <a:r>
              <a:rPr lang="en-US" dirty="0" err="1"/>
              <a:t>foobar.com</a:t>
            </a:r>
            <a:r>
              <a:rPr lang="en-US" dirty="0"/>
              <a:t>, dns1.foobar.com, NS)</a:t>
            </a:r>
          </a:p>
          <a:p>
            <a:pPr lvl="2"/>
            <a:r>
              <a:rPr lang="en-US" dirty="0"/>
              <a:t>(dns1.foobar.com, 212.44.9.129, A)</a:t>
            </a:r>
          </a:p>
          <a:p>
            <a:r>
              <a:rPr lang="en-US" dirty="0"/>
              <a:t>Store resource records in your server dns1.foobar.com</a:t>
            </a:r>
          </a:p>
          <a:p>
            <a:pPr lvl="1"/>
            <a:r>
              <a:rPr lang="en-US" dirty="0"/>
              <a:t>e.g., type A record for </a:t>
            </a:r>
            <a:r>
              <a:rPr lang="en-US" dirty="0" err="1"/>
              <a:t>www.foobar.com</a:t>
            </a:r>
            <a:endParaRPr lang="en-US" dirty="0"/>
          </a:p>
          <a:p>
            <a:pPr lvl="1"/>
            <a:r>
              <a:rPr lang="en-US" dirty="0"/>
              <a:t>e.g., type MX record for </a:t>
            </a:r>
            <a:r>
              <a:rPr lang="en-US" dirty="0" err="1"/>
              <a:t>foobar.com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18,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96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1779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DNS (Client/App View)</a:t>
            </a:r>
            <a:endParaRPr lang="en-US" dirty="0"/>
          </a:p>
        </p:txBody>
      </p:sp>
      <p:sp>
        <p:nvSpPr>
          <p:cNvPr id="941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components</a:t>
            </a:r>
          </a:p>
          <a:p>
            <a:pPr lvl="1"/>
            <a:r>
              <a:rPr lang="en-US" dirty="0"/>
              <a:t>Local DNS servers</a:t>
            </a:r>
          </a:p>
          <a:p>
            <a:pPr lvl="1"/>
            <a:r>
              <a:rPr lang="en-US" dirty="0"/>
              <a:t>Resolver software on hosts</a:t>
            </a:r>
          </a:p>
          <a:p>
            <a:r>
              <a:rPr lang="en-US" dirty="0"/>
              <a:t>Local DNS server (“default name server”)</a:t>
            </a:r>
          </a:p>
          <a:p>
            <a:pPr lvl="1"/>
            <a:r>
              <a:rPr lang="en-US" dirty="0"/>
              <a:t>Clients configured with default server’s address OR learn it via a host configuration protocol (e.g., DHCP)</a:t>
            </a:r>
          </a:p>
          <a:p>
            <a:r>
              <a:rPr lang="en-US" dirty="0"/>
              <a:t>Client application </a:t>
            </a:r>
          </a:p>
          <a:p>
            <a:pPr lvl="1"/>
            <a:r>
              <a:rPr lang="en-US" dirty="0"/>
              <a:t>Obtain DNS name (e.g., from URL)</a:t>
            </a:r>
          </a:p>
          <a:p>
            <a:pPr lvl="1"/>
            <a:r>
              <a:rPr lang="en-US" dirty="0"/>
              <a:t>Do </a:t>
            </a:r>
            <a:r>
              <a:rPr lang="en-US" dirty="0" err="1">
                <a:solidFill>
                  <a:srgbClr val="0000FF"/>
                </a:solidFill>
                <a:latin typeface="Lucida Console" charset="0"/>
                <a:ea typeface="Lucida Console" charset="0"/>
                <a:cs typeface="Lucida Console" charset="0"/>
              </a:rPr>
              <a:t>gethostbyname</a:t>
            </a:r>
            <a:r>
              <a:rPr lang="en-US" dirty="0">
                <a:solidFill>
                  <a:srgbClr val="0000FF"/>
                </a:solidFill>
                <a:latin typeface="Lucida Console" charset="0"/>
                <a:ea typeface="Lucida Console" charset="0"/>
                <a:cs typeface="Lucida Console" charset="0"/>
              </a:rPr>
              <a:t>()</a:t>
            </a:r>
            <a:r>
              <a:rPr lang="en-US" dirty="0"/>
              <a:t> to trigger DNS request to its local DNS server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18,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050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1059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 resolution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089422" y="3398737"/>
            <a:ext cx="5006578" cy="3034329"/>
            <a:chOff x="1089422" y="3398737"/>
            <a:chExt cx="5006578" cy="3034329"/>
          </a:xfrm>
        </p:grpSpPr>
        <p:sp>
          <p:nvSpPr>
            <p:cNvPr id="1137" name="Shape 1137"/>
            <p:cNvSpPr/>
            <p:nvPr/>
          </p:nvSpPr>
          <p:spPr>
            <a:xfrm>
              <a:off x="1089422" y="3795118"/>
              <a:ext cx="2821782" cy="16430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EBEBEB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38" name="Shape 1138"/>
            <p:cNvSpPr/>
            <p:nvPr/>
          </p:nvSpPr>
          <p:spPr>
            <a:xfrm>
              <a:off x="1154712" y="3999005"/>
              <a:ext cx="1845373" cy="424223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39" name="Shape 1139"/>
            <p:cNvSpPr/>
            <p:nvPr/>
          </p:nvSpPr>
          <p:spPr>
            <a:xfrm flipH="1">
              <a:off x="2394028" y="4465757"/>
              <a:ext cx="637954" cy="978196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0" name="Shape 1140"/>
            <p:cNvSpPr/>
            <p:nvPr/>
          </p:nvSpPr>
          <p:spPr>
            <a:xfrm>
              <a:off x="2187773" y="5304234"/>
              <a:ext cx="357188" cy="3571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33339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1" name="Shape 1141"/>
            <p:cNvSpPr/>
            <p:nvPr/>
          </p:nvSpPr>
          <p:spPr>
            <a:xfrm flipH="1">
              <a:off x="3042614" y="3398737"/>
              <a:ext cx="585068" cy="981960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2" name="Shape 1142"/>
            <p:cNvSpPr/>
            <p:nvPr/>
          </p:nvSpPr>
          <p:spPr>
            <a:xfrm flipH="1">
              <a:off x="3053246" y="4380248"/>
              <a:ext cx="1442696" cy="64245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3" name="Shape 1143"/>
            <p:cNvSpPr/>
            <p:nvPr/>
          </p:nvSpPr>
          <p:spPr>
            <a:xfrm>
              <a:off x="2821781" y="4205883"/>
              <a:ext cx="446484" cy="446484"/>
            </a:xfrm>
            <a:prstGeom prst="roundRect">
              <a:avLst>
                <a:gd name="adj" fmla="val 30000"/>
              </a:avLst>
            </a:prstGeom>
            <a:solidFill>
              <a:srgbClr val="D6D6D6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4" name="Shape 1144"/>
            <p:cNvSpPr/>
            <p:nvPr/>
          </p:nvSpPr>
          <p:spPr>
            <a:xfrm>
              <a:off x="2331152" y="5529938"/>
              <a:ext cx="3764848" cy="90312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7" tIns="35717" rIns="35717" bIns="35717" anchor="ctr">
              <a:spAutoFit/>
            </a:bodyPr>
            <a:lstStyle>
              <a:lvl1pPr>
                <a:defRPr b="1">
                  <a:solidFill>
                    <a:srgbClr val="0096FF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 algn="l">
                <a:defRPr sz="1800" b="0">
                  <a:solidFill>
                    <a:srgbClr val="000000"/>
                  </a:solidFill>
                </a:defRPr>
              </a:pPr>
              <a:r>
                <a:rPr sz="3000" dirty="0">
                  <a:latin typeface="Arial" charset="0"/>
                  <a:ea typeface="Arial" charset="0"/>
                  <a:cs typeface="Arial" charset="0"/>
                </a:rPr>
                <a:t>DNS client</a:t>
              </a:r>
              <a:br>
                <a:rPr lang="en-US" sz="3000" dirty="0">
                  <a:latin typeface="Arial" charset="0"/>
                  <a:ea typeface="Arial" charset="0"/>
                  <a:cs typeface="Arial" charset="0"/>
                </a:rPr>
              </a:br>
              <a:r>
                <a:rPr lang="en-US" sz="2400" dirty="0">
                  <a:latin typeface="Arial" charset="0"/>
                  <a:ea typeface="Arial" charset="0"/>
                  <a:cs typeface="Arial" charset="0"/>
                </a:rPr>
                <a:t>(me.cse.umich.edu)</a:t>
              </a:r>
              <a:endParaRPr sz="2400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1145" name="Shape 1145"/>
          <p:cNvSpPr/>
          <p:nvPr/>
        </p:nvSpPr>
        <p:spPr>
          <a:xfrm>
            <a:off x="1000125" y="3812976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46" name="Shape 1146"/>
          <p:cNvSpPr/>
          <p:nvPr/>
        </p:nvSpPr>
        <p:spPr>
          <a:xfrm>
            <a:off x="741164" y="2895600"/>
            <a:ext cx="2600449" cy="533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dirty="0">
                <a:latin typeface="Arial" charset="0"/>
                <a:ea typeface="Arial" charset="0"/>
                <a:cs typeface="Arial" charset="0"/>
              </a:rPr>
              <a:t>DNS server</a:t>
            </a:r>
          </a:p>
        </p:txBody>
      </p:sp>
      <p:sp>
        <p:nvSpPr>
          <p:cNvPr id="1148" name="Shape 1148"/>
          <p:cNvSpPr/>
          <p:nvPr/>
        </p:nvSpPr>
        <p:spPr>
          <a:xfrm>
            <a:off x="3750469" y="2209379"/>
            <a:ext cx="2098658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>
                <a:latin typeface="Arial" charset="0"/>
                <a:ea typeface="Arial" charset="0"/>
                <a:cs typeface="Arial" charset="0"/>
              </a:rPr>
              <a:t>root servers</a:t>
            </a:r>
          </a:p>
        </p:txBody>
      </p:sp>
      <p:sp>
        <p:nvSpPr>
          <p:cNvPr id="1151" name="Shape 1151"/>
          <p:cNvSpPr/>
          <p:nvPr/>
        </p:nvSpPr>
        <p:spPr>
          <a:xfrm>
            <a:off x="5096311" y="2667698"/>
            <a:ext cx="1988191" cy="843095"/>
          </a:xfrm>
          <a:prstGeom prst="line">
            <a:avLst/>
          </a:prstGeom>
          <a:ln w="381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52" name="Shape 1152"/>
          <p:cNvSpPr/>
          <p:nvPr/>
        </p:nvSpPr>
        <p:spPr>
          <a:xfrm>
            <a:off x="7358063" y="3973711"/>
            <a:ext cx="466424" cy="795431"/>
          </a:xfrm>
          <a:prstGeom prst="line">
            <a:avLst/>
          </a:prstGeom>
          <a:ln w="381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53" name="Shape 1153"/>
          <p:cNvSpPr/>
          <p:nvPr/>
        </p:nvSpPr>
        <p:spPr>
          <a:xfrm>
            <a:off x="741164" y="2514600"/>
            <a:ext cx="875109" cy="533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dirty="0">
                <a:latin typeface="Arial" charset="0"/>
                <a:ea typeface="Arial" charset="0"/>
                <a:cs typeface="Arial" charset="0"/>
              </a:rPr>
              <a:t>local</a:t>
            </a:r>
          </a:p>
        </p:txBody>
      </p:sp>
      <p:sp>
        <p:nvSpPr>
          <p:cNvPr id="22" name="Shape 1149"/>
          <p:cNvSpPr/>
          <p:nvPr/>
        </p:nvSpPr>
        <p:spPr>
          <a:xfrm>
            <a:off x="6429375" y="3468465"/>
            <a:ext cx="2409825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dirty="0">
                <a:latin typeface="Arial" charset="0"/>
                <a:ea typeface="Arial" charset="0"/>
                <a:cs typeface="Arial" charset="0"/>
              </a:rPr>
              <a:t>.</a:t>
            </a:r>
            <a:r>
              <a:rPr lang="en-US" sz="2500" dirty="0">
                <a:latin typeface="Arial" charset="0"/>
                <a:ea typeface="Arial" charset="0"/>
                <a:cs typeface="Arial" charset="0"/>
              </a:rPr>
              <a:t>edu</a:t>
            </a:r>
            <a:r>
              <a:rPr sz="2500" dirty="0">
                <a:latin typeface="Arial" charset="0"/>
                <a:ea typeface="Arial" charset="0"/>
                <a:cs typeface="Arial" charset="0"/>
              </a:rPr>
              <a:t> servers</a:t>
            </a:r>
          </a:p>
        </p:txBody>
      </p:sp>
      <p:sp>
        <p:nvSpPr>
          <p:cNvPr id="23" name="Shape 1150"/>
          <p:cNvSpPr/>
          <p:nvPr/>
        </p:nvSpPr>
        <p:spPr>
          <a:xfrm>
            <a:off x="7366992" y="4731643"/>
            <a:ext cx="1694982" cy="8415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00" dirty="0" err="1">
                <a:latin typeface="Arial" charset="0"/>
                <a:ea typeface="Arial" charset="0"/>
                <a:cs typeface="Arial" charset="0"/>
              </a:rPr>
              <a:t>nyu.edu</a:t>
            </a:r>
            <a:r>
              <a:rPr sz="2500" dirty="0">
                <a:latin typeface="Arial" charset="0"/>
                <a:ea typeface="Arial" charset="0"/>
                <a:cs typeface="Arial" charset="0"/>
              </a:rPr>
              <a:t>  servers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18,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965755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5" grpId="0" animBg="1"/>
      <p:bldP spid="1146" grpId="0" animBg="1"/>
      <p:bldP spid="115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</a:t>
            </a:r>
            <a:br>
              <a:rPr lang="en-US" dirty="0"/>
            </a:br>
            <a:r>
              <a:rPr lang="en-US" dirty="0"/>
              <a:t>Improving HTTP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Optimizing connections using </a:t>
            </a:r>
            <a:r>
              <a:rPr lang="en-US" dirty="0">
                <a:solidFill>
                  <a:srgbClr val="0000FF"/>
                </a:solidFill>
              </a:rPr>
              <a:t>three “P”s</a:t>
            </a:r>
          </a:p>
          <a:p>
            <a:pPr lvl="1"/>
            <a:r>
              <a:rPr lang="en-US" dirty="0"/>
              <a:t>Persistent connections </a:t>
            </a:r>
          </a:p>
          <a:p>
            <a:pPr lvl="1"/>
            <a:r>
              <a:rPr lang="en-US" dirty="0"/>
              <a:t>Parallel/concurrent connections </a:t>
            </a:r>
          </a:p>
          <a:p>
            <a:pPr lvl="1"/>
            <a:r>
              <a:rPr lang="en-US" dirty="0"/>
              <a:t>Pipelined transfers over the same connection</a:t>
            </a:r>
          </a:p>
          <a:p>
            <a:r>
              <a:rPr lang="en-US" dirty="0"/>
              <a:t>Caching</a:t>
            </a:r>
          </a:p>
          <a:p>
            <a:pPr lvl="1"/>
            <a:r>
              <a:rPr lang="en-US" dirty="0"/>
              <a:t>Forward proxy: close to clients</a:t>
            </a:r>
          </a:p>
          <a:p>
            <a:pPr lvl="1"/>
            <a:r>
              <a:rPr lang="en-US" dirty="0"/>
              <a:t>Reverse proxy: close to servers</a:t>
            </a:r>
          </a:p>
          <a:p>
            <a:r>
              <a:rPr lang="en-US" dirty="0"/>
              <a:t>Replication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18,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821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 resolution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089422" y="3398737"/>
            <a:ext cx="5006578" cy="3034329"/>
            <a:chOff x="1089422" y="3398737"/>
            <a:chExt cx="5006578" cy="3034329"/>
          </a:xfrm>
        </p:grpSpPr>
        <p:sp>
          <p:nvSpPr>
            <p:cNvPr id="1137" name="Shape 1137"/>
            <p:cNvSpPr/>
            <p:nvPr/>
          </p:nvSpPr>
          <p:spPr>
            <a:xfrm>
              <a:off x="1089422" y="3795118"/>
              <a:ext cx="2821782" cy="16430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EBEBEB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38" name="Shape 1138"/>
            <p:cNvSpPr/>
            <p:nvPr/>
          </p:nvSpPr>
          <p:spPr>
            <a:xfrm>
              <a:off x="1154712" y="3999005"/>
              <a:ext cx="1845373" cy="424223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39" name="Shape 1139"/>
            <p:cNvSpPr/>
            <p:nvPr/>
          </p:nvSpPr>
          <p:spPr>
            <a:xfrm flipH="1">
              <a:off x="2394028" y="4465757"/>
              <a:ext cx="637954" cy="978196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0" name="Shape 1140"/>
            <p:cNvSpPr/>
            <p:nvPr/>
          </p:nvSpPr>
          <p:spPr>
            <a:xfrm>
              <a:off x="2187773" y="5304234"/>
              <a:ext cx="357188" cy="3571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33339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1" name="Shape 1141"/>
            <p:cNvSpPr/>
            <p:nvPr/>
          </p:nvSpPr>
          <p:spPr>
            <a:xfrm flipH="1">
              <a:off x="3042614" y="3398737"/>
              <a:ext cx="585068" cy="981960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2" name="Shape 1142"/>
            <p:cNvSpPr/>
            <p:nvPr/>
          </p:nvSpPr>
          <p:spPr>
            <a:xfrm flipH="1">
              <a:off x="3053246" y="4380248"/>
              <a:ext cx="1442696" cy="64245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3" name="Shape 1143"/>
            <p:cNvSpPr/>
            <p:nvPr/>
          </p:nvSpPr>
          <p:spPr>
            <a:xfrm>
              <a:off x="2821781" y="4205883"/>
              <a:ext cx="446484" cy="446484"/>
            </a:xfrm>
            <a:prstGeom prst="roundRect">
              <a:avLst>
                <a:gd name="adj" fmla="val 30000"/>
              </a:avLst>
            </a:prstGeom>
            <a:solidFill>
              <a:srgbClr val="D6D6D6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4" name="Shape 1144"/>
            <p:cNvSpPr/>
            <p:nvPr/>
          </p:nvSpPr>
          <p:spPr>
            <a:xfrm>
              <a:off x="2331152" y="5529938"/>
              <a:ext cx="3764848" cy="90312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7" tIns="35717" rIns="35717" bIns="35717" anchor="ctr">
              <a:spAutoFit/>
            </a:bodyPr>
            <a:lstStyle>
              <a:lvl1pPr>
                <a:defRPr b="1">
                  <a:solidFill>
                    <a:srgbClr val="0096FF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 algn="l">
                <a:defRPr sz="1800" b="0">
                  <a:solidFill>
                    <a:srgbClr val="000000"/>
                  </a:solidFill>
                </a:defRPr>
              </a:pPr>
              <a:r>
                <a:rPr sz="3000" dirty="0">
                  <a:latin typeface="Arial" charset="0"/>
                  <a:ea typeface="Arial" charset="0"/>
                  <a:cs typeface="Arial" charset="0"/>
                </a:rPr>
                <a:t>DNS client</a:t>
              </a:r>
              <a:br>
                <a:rPr lang="en-US" sz="3000" dirty="0">
                  <a:latin typeface="Arial" charset="0"/>
                  <a:ea typeface="Arial" charset="0"/>
                  <a:cs typeface="Arial" charset="0"/>
                </a:rPr>
              </a:br>
              <a:r>
                <a:rPr lang="en-US" sz="2400" dirty="0">
                  <a:latin typeface="Arial" charset="0"/>
                  <a:ea typeface="Arial" charset="0"/>
                  <a:cs typeface="Arial" charset="0"/>
                </a:rPr>
                <a:t>(me.cse.umich.edu)</a:t>
              </a:r>
              <a:endParaRPr sz="2400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1145" name="Shape 1145"/>
          <p:cNvSpPr/>
          <p:nvPr/>
        </p:nvSpPr>
        <p:spPr>
          <a:xfrm>
            <a:off x="1000125" y="3812976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46" name="Shape 1146"/>
          <p:cNvSpPr/>
          <p:nvPr/>
        </p:nvSpPr>
        <p:spPr>
          <a:xfrm>
            <a:off x="741164" y="2895600"/>
            <a:ext cx="2600449" cy="533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dirty="0">
                <a:latin typeface="Arial" charset="0"/>
                <a:ea typeface="Arial" charset="0"/>
                <a:cs typeface="Arial" charset="0"/>
              </a:rPr>
              <a:t>DNS server</a:t>
            </a:r>
          </a:p>
        </p:txBody>
      </p:sp>
      <p:sp>
        <p:nvSpPr>
          <p:cNvPr id="1148" name="Shape 1148"/>
          <p:cNvSpPr/>
          <p:nvPr/>
        </p:nvSpPr>
        <p:spPr>
          <a:xfrm>
            <a:off x="3750469" y="2209379"/>
            <a:ext cx="2098658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>
                <a:latin typeface="Arial" charset="0"/>
                <a:ea typeface="Arial" charset="0"/>
                <a:cs typeface="Arial" charset="0"/>
              </a:rPr>
              <a:t>root servers</a:t>
            </a:r>
          </a:p>
        </p:txBody>
      </p:sp>
      <p:sp>
        <p:nvSpPr>
          <p:cNvPr id="1151" name="Shape 1151"/>
          <p:cNvSpPr/>
          <p:nvPr/>
        </p:nvSpPr>
        <p:spPr>
          <a:xfrm>
            <a:off x="5096311" y="2667698"/>
            <a:ext cx="1988191" cy="843095"/>
          </a:xfrm>
          <a:prstGeom prst="line">
            <a:avLst/>
          </a:prstGeom>
          <a:ln w="381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52" name="Shape 1152"/>
          <p:cNvSpPr/>
          <p:nvPr/>
        </p:nvSpPr>
        <p:spPr>
          <a:xfrm>
            <a:off x="7358063" y="3973711"/>
            <a:ext cx="466424" cy="795431"/>
          </a:xfrm>
          <a:prstGeom prst="line">
            <a:avLst/>
          </a:prstGeom>
          <a:ln w="381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53" name="Shape 1153"/>
          <p:cNvSpPr/>
          <p:nvPr/>
        </p:nvSpPr>
        <p:spPr>
          <a:xfrm>
            <a:off x="741164" y="2514600"/>
            <a:ext cx="875109" cy="533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dirty="0">
                <a:latin typeface="Arial" charset="0"/>
                <a:ea typeface="Arial" charset="0"/>
                <a:cs typeface="Arial" charset="0"/>
              </a:rPr>
              <a:t>local</a:t>
            </a:r>
          </a:p>
        </p:txBody>
      </p:sp>
      <p:sp>
        <p:nvSpPr>
          <p:cNvPr id="22" name="Shape 1149"/>
          <p:cNvSpPr/>
          <p:nvPr/>
        </p:nvSpPr>
        <p:spPr>
          <a:xfrm>
            <a:off x="6429375" y="3468465"/>
            <a:ext cx="2409825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dirty="0">
                <a:latin typeface="Arial" charset="0"/>
                <a:ea typeface="Arial" charset="0"/>
                <a:cs typeface="Arial" charset="0"/>
              </a:rPr>
              <a:t>.</a:t>
            </a:r>
            <a:r>
              <a:rPr lang="en-US" sz="2500" dirty="0">
                <a:latin typeface="Arial" charset="0"/>
                <a:ea typeface="Arial" charset="0"/>
                <a:cs typeface="Arial" charset="0"/>
              </a:rPr>
              <a:t>edu</a:t>
            </a:r>
            <a:r>
              <a:rPr sz="2500" dirty="0">
                <a:latin typeface="Arial" charset="0"/>
                <a:ea typeface="Arial" charset="0"/>
                <a:cs typeface="Arial" charset="0"/>
              </a:rPr>
              <a:t> servers</a:t>
            </a:r>
          </a:p>
        </p:txBody>
      </p:sp>
      <p:sp>
        <p:nvSpPr>
          <p:cNvPr id="23" name="Shape 1150"/>
          <p:cNvSpPr/>
          <p:nvPr/>
        </p:nvSpPr>
        <p:spPr>
          <a:xfrm>
            <a:off x="7366992" y="4731643"/>
            <a:ext cx="1694982" cy="8415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00" dirty="0" err="1">
                <a:latin typeface="Arial" charset="0"/>
                <a:ea typeface="Arial" charset="0"/>
                <a:cs typeface="Arial" charset="0"/>
              </a:rPr>
              <a:t>nyu.edu</a:t>
            </a:r>
            <a:r>
              <a:rPr sz="2500" dirty="0">
                <a:latin typeface="Arial" charset="0"/>
                <a:ea typeface="Arial" charset="0"/>
                <a:cs typeface="Arial" charset="0"/>
              </a:rPr>
              <a:t>  servers</a:t>
            </a:r>
          </a:p>
        </p:txBody>
      </p:sp>
      <p:sp>
        <p:nvSpPr>
          <p:cNvPr id="24" name="Shape 1147"/>
          <p:cNvSpPr/>
          <p:nvPr/>
        </p:nvSpPr>
        <p:spPr>
          <a:xfrm>
            <a:off x="1259086" y="4277320"/>
            <a:ext cx="838980" cy="1071073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ea typeface="Arial" charset="0"/>
              <a:cs typeface="Arial" charset="0"/>
            </a:endParaRPr>
          </a:p>
        </p:txBody>
      </p:sp>
      <p:sp>
        <p:nvSpPr>
          <p:cNvPr id="25" name="Shape 1154"/>
          <p:cNvSpPr/>
          <p:nvPr/>
        </p:nvSpPr>
        <p:spPr>
          <a:xfrm rot="3178774">
            <a:off x="357889" y="4930296"/>
            <a:ext cx="2206437" cy="3927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lnSpc>
                <a:spcPct val="80000"/>
              </a:lnSpc>
              <a:defRPr sz="3600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b="0" dirty="0">
                <a:latin typeface="Arial" charset="0"/>
                <a:ea typeface="Arial" charset="0"/>
                <a:cs typeface="Arial" charset="0"/>
              </a:rPr>
              <a:t>www.</a:t>
            </a:r>
            <a:r>
              <a:rPr lang="en-US" sz="2500" b="0" dirty="0">
                <a:latin typeface="Arial" charset="0"/>
                <a:ea typeface="Arial" charset="0"/>
                <a:cs typeface="Arial" charset="0"/>
              </a:rPr>
              <a:t>nyu.edu?</a:t>
            </a:r>
            <a:endParaRPr sz="2500" b="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6" name="Shape 1146"/>
          <p:cNvSpPr/>
          <p:nvPr/>
        </p:nvSpPr>
        <p:spPr>
          <a:xfrm>
            <a:off x="152400" y="3322370"/>
            <a:ext cx="3505200" cy="4414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(</a:t>
            </a:r>
            <a:r>
              <a:rPr lang="en-US" sz="2400" dirty="0" err="1">
                <a:latin typeface="Arial" charset="0"/>
                <a:ea typeface="Arial" charset="0"/>
                <a:cs typeface="Arial" charset="0"/>
              </a:rPr>
              <a:t>mydns.umich.edu</a:t>
            </a: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)</a:t>
            </a:r>
            <a:endParaRPr sz="24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18,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791789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 advAuto="0"/>
      <p:bldP spid="25" grpId="0" animBg="1" advAuto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 resolution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089422" y="3398737"/>
            <a:ext cx="5006578" cy="3034329"/>
            <a:chOff x="1089422" y="3398737"/>
            <a:chExt cx="5006578" cy="3034329"/>
          </a:xfrm>
        </p:grpSpPr>
        <p:sp>
          <p:nvSpPr>
            <p:cNvPr id="1137" name="Shape 1137"/>
            <p:cNvSpPr/>
            <p:nvPr/>
          </p:nvSpPr>
          <p:spPr>
            <a:xfrm>
              <a:off x="1089422" y="3795118"/>
              <a:ext cx="2821782" cy="16430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EBEBEB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38" name="Shape 1138"/>
            <p:cNvSpPr/>
            <p:nvPr/>
          </p:nvSpPr>
          <p:spPr>
            <a:xfrm>
              <a:off x="1154712" y="3999005"/>
              <a:ext cx="1845373" cy="424223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39" name="Shape 1139"/>
            <p:cNvSpPr/>
            <p:nvPr/>
          </p:nvSpPr>
          <p:spPr>
            <a:xfrm flipH="1">
              <a:off x="2394028" y="4465757"/>
              <a:ext cx="637954" cy="978196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0" name="Shape 1140"/>
            <p:cNvSpPr/>
            <p:nvPr/>
          </p:nvSpPr>
          <p:spPr>
            <a:xfrm>
              <a:off x="2187773" y="5304234"/>
              <a:ext cx="357188" cy="3571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33339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1" name="Shape 1141"/>
            <p:cNvSpPr/>
            <p:nvPr/>
          </p:nvSpPr>
          <p:spPr>
            <a:xfrm flipH="1">
              <a:off x="3042614" y="3398737"/>
              <a:ext cx="585068" cy="981960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2" name="Shape 1142"/>
            <p:cNvSpPr/>
            <p:nvPr/>
          </p:nvSpPr>
          <p:spPr>
            <a:xfrm flipH="1">
              <a:off x="3053246" y="4380248"/>
              <a:ext cx="1442696" cy="64245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3" name="Shape 1143"/>
            <p:cNvSpPr/>
            <p:nvPr/>
          </p:nvSpPr>
          <p:spPr>
            <a:xfrm>
              <a:off x="2821781" y="4205883"/>
              <a:ext cx="446484" cy="446484"/>
            </a:xfrm>
            <a:prstGeom prst="roundRect">
              <a:avLst>
                <a:gd name="adj" fmla="val 30000"/>
              </a:avLst>
            </a:prstGeom>
            <a:solidFill>
              <a:srgbClr val="D6D6D6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4" name="Shape 1144"/>
            <p:cNvSpPr/>
            <p:nvPr/>
          </p:nvSpPr>
          <p:spPr>
            <a:xfrm>
              <a:off x="2331152" y="5529938"/>
              <a:ext cx="3764848" cy="90312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7" tIns="35717" rIns="35717" bIns="35717" anchor="ctr">
              <a:spAutoFit/>
            </a:bodyPr>
            <a:lstStyle>
              <a:lvl1pPr>
                <a:defRPr b="1">
                  <a:solidFill>
                    <a:srgbClr val="0096FF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 algn="l">
                <a:defRPr sz="1800" b="0">
                  <a:solidFill>
                    <a:srgbClr val="000000"/>
                  </a:solidFill>
                </a:defRPr>
              </a:pPr>
              <a:r>
                <a:rPr sz="3000" dirty="0">
                  <a:latin typeface="Arial" charset="0"/>
                  <a:ea typeface="Arial" charset="0"/>
                  <a:cs typeface="Arial" charset="0"/>
                </a:rPr>
                <a:t>DNS client</a:t>
              </a:r>
              <a:br>
                <a:rPr lang="en-US" sz="3000" dirty="0">
                  <a:latin typeface="Arial" charset="0"/>
                  <a:ea typeface="Arial" charset="0"/>
                  <a:cs typeface="Arial" charset="0"/>
                </a:rPr>
              </a:br>
              <a:r>
                <a:rPr lang="en-US" sz="2400" dirty="0">
                  <a:latin typeface="Arial" charset="0"/>
                  <a:ea typeface="Arial" charset="0"/>
                  <a:cs typeface="Arial" charset="0"/>
                </a:rPr>
                <a:t>(me.cse.umich.edu)</a:t>
              </a:r>
              <a:endParaRPr sz="2400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1145" name="Shape 1145"/>
          <p:cNvSpPr/>
          <p:nvPr/>
        </p:nvSpPr>
        <p:spPr>
          <a:xfrm>
            <a:off x="1000125" y="3812976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46" name="Shape 1146"/>
          <p:cNvSpPr/>
          <p:nvPr/>
        </p:nvSpPr>
        <p:spPr>
          <a:xfrm>
            <a:off x="741164" y="2895600"/>
            <a:ext cx="2600449" cy="533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dirty="0">
                <a:latin typeface="Arial" charset="0"/>
                <a:ea typeface="Arial" charset="0"/>
                <a:cs typeface="Arial" charset="0"/>
              </a:rPr>
              <a:t>DNS server</a:t>
            </a:r>
          </a:p>
        </p:txBody>
      </p:sp>
      <p:sp>
        <p:nvSpPr>
          <p:cNvPr id="1148" name="Shape 1148"/>
          <p:cNvSpPr/>
          <p:nvPr/>
        </p:nvSpPr>
        <p:spPr>
          <a:xfrm>
            <a:off x="3750469" y="2209379"/>
            <a:ext cx="2098658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root servers</a:t>
            </a:r>
          </a:p>
        </p:txBody>
      </p:sp>
      <p:sp>
        <p:nvSpPr>
          <p:cNvPr id="1151" name="Shape 1151"/>
          <p:cNvSpPr/>
          <p:nvPr/>
        </p:nvSpPr>
        <p:spPr>
          <a:xfrm>
            <a:off x="5096311" y="2667698"/>
            <a:ext cx="1988191" cy="843095"/>
          </a:xfrm>
          <a:prstGeom prst="line">
            <a:avLst/>
          </a:prstGeom>
          <a:ln w="381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52" name="Shape 1152"/>
          <p:cNvSpPr/>
          <p:nvPr/>
        </p:nvSpPr>
        <p:spPr>
          <a:xfrm>
            <a:off x="7358063" y="3973711"/>
            <a:ext cx="466424" cy="795431"/>
          </a:xfrm>
          <a:prstGeom prst="line">
            <a:avLst/>
          </a:prstGeom>
          <a:ln w="381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53" name="Shape 1153"/>
          <p:cNvSpPr/>
          <p:nvPr/>
        </p:nvSpPr>
        <p:spPr>
          <a:xfrm>
            <a:off x="741164" y="2514600"/>
            <a:ext cx="875109" cy="533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dirty="0">
                <a:latin typeface="Arial" charset="0"/>
                <a:ea typeface="Arial" charset="0"/>
                <a:cs typeface="Arial" charset="0"/>
              </a:rPr>
              <a:t>local</a:t>
            </a:r>
          </a:p>
        </p:txBody>
      </p:sp>
      <p:sp>
        <p:nvSpPr>
          <p:cNvPr id="22" name="Shape 1149"/>
          <p:cNvSpPr/>
          <p:nvPr/>
        </p:nvSpPr>
        <p:spPr>
          <a:xfrm>
            <a:off x="6429375" y="3468465"/>
            <a:ext cx="2409825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dirty="0">
                <a:latin typeface="Arial" charset="0"/>
                <a:ea typeface="Arial" charset="0"/>
                <a:cs typeface="Arial" charset="0"/>
              </a:rPr>
              <a:t>.</a:t>
            </a:r>
            <a:r>
              <a:rPr lang="en-US" sz="2500" dirty="0">
                <a:latin typeface="Arial" charset="0"/>
                <a:ea typeface="Arial" charset="0"/>
                <a:cs typeface="Arial" charset="0"/>
              </a:rPr>
              <a:t>edu</a:t>
            </a:r>
            <a:r>
              <a:rPr sz="2500" dirty="0">
                <a:latin typeface="Arial" charset="0"/>
                <a:ea typeface="Arial" charset="0"/>
                <a:cs typeface="Arial" charset="0"/>
              </a:rPr>
              <a:t> servers</a:t>
            </a:r>
          </a:p>
        </p:txBody>
      </p:sp>
      <p:sp>
        <p:nvSpPr>
          <p:cNvPr id="23" name="Shape 1150"/>
          <p:cNvSpPr/>
          <p:nvPr/>
        </p:nvSpPr>
        <p:spPr>
          <a:xfrm>
            <a:off x="7366992" y="4731643"/>
            <a:ext cx="1694982" cy="8415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00" dirty="0" err="1">
                <a:latin typeface="Arial" charset="0"/>
                <a:ea typeface="Arial" charset="0"/>
                <a:cs typeface="Arial" charset="0"/>
              </a:rPr>
              <a:t>nyu.edu</a:t>
            </a:r>
            <a:r>
              <a:rPr sz="2500" dirty="0">
                <a:latin typeface="Arial" charset="0"/>
                <a:ea typeface="Arial" charset="0"/>
                <a:cs typeface="Arial" charset="0"/>
              </a:rPr>
              <a:t>  servers</a:t>
            </a:r>
          </a:p>
        </p:txBody>
      </p:sp>
      <p:sp>
        <p:nvSpPr>
          <p:cNvPr id="24" name="Shape 1147"/>
          <p:cNvSpPr/>
          <p:nvPr/>
        </p:nvSpPr>
        <p:spPr>
          <a:xfrm>
            <a:off x="1259086" y="4277320"/>
            <a:ext cx="838980" cy="1071073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ea typeface="Arial" charset="0"/>
              <a:cs typeface="Arial" charset="0"/>
            </a:endParaRPr>
          </a:p>
        </p:txBody>
      </p:sp>
      <p:sp>
        <p:nvSpPr>
          <p:cNvPr id="25" name="Shape 1154"/>
          <p:cNvSpPr/>
          <p:nvPr/>
        </p:nvSpPr>
        <p:spPr>
          <a:xfrm rot="3178774">
            <a:off x="357889" y="4930296"/>
            <a:ext cx="2206437" cy="3927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lnSpc>
                <a:spcPct val="80000"/>
              </a:lnSpc>
              <a:defRPr sz="3600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b="0" dirty="0">
                <a:latin typeface="Arial" charset="0"/>
                <a:ea typeface="Arial" charset="0"/>
                <a:cs typeface="Arial" charset="0"/>
              </a:rPr>
              <a:t>www.</a:t>
            </a:r>
            <a:r>
              <a:rPr lang="en-US" sz="2500" b="0" dirty="0">
                <a:latin typeface="Arial" charset="0"/>
                <a:ea typeface="Arial" charset="0"/>
                <a:cs typeface="Arial" charset="0"/>
              </a:rPr>
              <a:t>nyu.edu?</a:t>
            </a:r>
            <a:endParaRPr sz="2500" b="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6" name="Shape 1146"/>
          <p:cNvSpPr/>
          <p:nvPr/>
        </p:nvSpPr>
        <p:spPr>
          <a:xfrm>
            <a:off x="152400" y="3322370"/>
            <a:ext cx="3505200" cy="4414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(</a:t>
            </a:r>
            <a:r>
              <a:rPr lang="en-US" sz="2400" dirty="0" err="1">
                <a:latin typeface="Arial" charset="0"/>
                <a:ea typeface="Arial" charset="0"/>
                <a:cs typeface="Arial" charset="0"/>
              </a:rPr>
              <a:t>mydns.umich.edu</a:t>
            </a: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)</a:t>
            </a:r>
            <a:endParaRPr sz="24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7" name="Shape 1167"/>
          <p:cNvSpPr/>
          <p:nvPr/>
        </p:nvSpPr>
        <p:spPr>
          <a:xfrm flipH="1">
            <a:off x="1447100" y="2626294"/>
            <a:ext cx="2843869" cy="1245766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18,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498273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 resolution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089422" y="3398737"/>
            <a:ext cx="5006578" cy="3034329"/>
            <a:chOff x="1089422" y="3398737"/>
            <a:chExt cx="5006578" cy="3034329"/>
          </a:xfrm>
        </p:grpSpPr>
        <p:sp>
          <p:nvSpPr>
            <p:cNvPr id="1137" name="Shape 1137"/>
            <p:cNvSpPr/>
            <p:nvPr/>
          </p:nvSpPr>
          <p:spPr>
            <a:xfrm>
              <a:off x="1089422" y="3795118"/>
              <a:ext cx="2821782" cy="16430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EBEBEB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38" name="Shape 1138"/>
            <p:cNvSpPr/>
            <p:nvPr/>
          </p:nvSpPr>
          <p:spPr>
            <a:xfrm>
              <a:off x="1154712" y="3999005"/>
              <a:ext cx="1845373" cy="424223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39" name="Shape 1139"/>
            <p:cNvSpPr/>
            <p:nvPr/>
          </p:nvSpPr>
          <p:spPr>
            <a:xfrm flipH="1">
              <a:off x="2394028" y="4465757"/>
              <a:ext cx="637954" cy="978196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0" name="Shape 1140"/>
            <p:cNvSpPr/>
            <p:nvPr/>
          </p:nvSpPr>
          <p:spPr>
            <a:xfrm>
              <a:off x="2187773" y="5304234"/>
              <a:ext cx="357188" cy="3571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33339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1" name="Shape 1141"/>
            <p:cNvSpPr/>
            <p:nvPr/>
          </p:nvSpPr>
          <p:spPr>
            <a:xfrm flipH="1">
              <a:off x="3042614" y="3398737"/>
              <a:ext cx="585068" cy="981960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2" name="Shape 1142"/>
            <p:cNvSpPr/>
            <p:nvPr/>
          </p:nvSpPr>
          <p:spPr>
            <a:xfrm flipH="1">
              <a:off x="3053246" y="4380248"/>
              <a:ext cx="1442696" cy="64245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3" name="Shape 1143"/>
            <p:cNvSpPr/>
            <p:nvPr/>
          </p:nvSpPr>
          <p:spPr>
            <a:xfrm>
              <a:off x="2821781" y="4205883"/>
              <a:ext cx="446484" cy="446484"/>
            </a:xfrm>
            <a:prstGeom prst="roundRect">
              <a:avLst>
                <a:gd name="adj" fmla="val 30000"/>
              </a:avLst>
            </a:prstGeom>
            <a:solidFill>
              <a:srgbClr val="D6D6D6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4" name="Shape 1144"/>
            <p:cNvSpPr/>
            <p:nvPr/>
          </p:nvSpPr>
          <p:spPr>
            <a:xfrm>
              <a:off x="2331152" y="5529938"/>
              <a:ext cx="3764848" cy="90312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7" tIns="35717" rIns="35717" bIns="35717" anchor="ctr">
              <a:spAutoFit/>
            </a:bodyPr>
            <a:lstStyle>
              <a:lvl1pPr>
                <a:defRPr b="1">
                  <a:solidFill>
                    <a:srgbClr val="0096FF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 algn="l">
                <a:defRPr sz="1800" b="0">
                  <a:solidFill>
                    <a:srgbClr val="000000"/>
                  </a:solidFill>
                </a:defRPr>
              </a:pPr>
              <a:r>
                <a:rPr sz="3000" dirty="0">
                  <a:latin typeface="Arial" charset="0"/>
                  <a:ea typeface="Arial" charset="0"/>
                  <a:cs typeface="Arial" charset="0"/>
                </a:rPr>
                <a:t>DNS client</a:t>
              </a:r>
              <a:br>
                <a:rPr lang="en-US" sz="3000" dirty="0">
                  <a:latin typeface="Arial" charset="0"/>
                  <a:ea typeface="Arial" charset="0"/>
                  <a:cs typeface="Arial" charset="0"/>
                </a:rPr>
              </a:br>
              <a:r>
                <a:rPr lang="en-US" sz="2400" dirty="0">
                  <a:latin typeface="Arial" charset="0"/>
                  <a:ea typeface="Arial" charset="0"/>
                  <a:cs typeface="Arial" charset="0"/>
                </a:rPr>
                <a:t>(me.cse.umich.edu)</a:t>
              </a:r>
              <a:endParaRPr sz="2400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1145" name="Shape 1145"/>
          <p:cNvSpPr/>
          <p:nvPr/>
        </p:nvSpPr>
        <p:spPr>
          <a:xfrm>
            <a:off x="1000125" y="3812976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46" name="Shape 1146"/>
          <p:cNvSpPr/>
          <p:nvPr/>
        </p:nvSpPr>
        <p:spPr>
          <a:xfrm>
            <a:off x="741164" y="2895600"/>
            <a:ext cx="2600449" cy="533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dirty="0">
                <a:latin typeface="Arial" charset="0"/>
                <a:ea typeface="Arial" charset="0"/>
                <a:cs typeface="Arial" charset="0"/>
              </a:rPr>
              <a:t>DNS server</a:t>
            </a:r>
          </a:p>
        </p:txBody>
      </p:sp>
      <p:sp>
        <p:nvSpPr>
          <p:cNvPr id="1148" name="Shape 1148"/>
          <p:cNvSpPr/>
          <p:nvPr/>
        </p:nvSpPr>
        <p:spPr>
          <a:xfrm>
            <a:off x="3750469" y="2209379"/>
            <a:ext cx="2098658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root servers</a:t>
            </a:r>
          </a:p>
        </p:txBody>
      </p:sp>
      <p:sp>
        <p:nvSpPr>
          <p:cNvPr id="1152" name="Shape 1152"/>
          <p:cNvSpPr/>
          <p:nvPr/>
        </p:nvSpPr>
        <p:spPr>
          <a:xfrm>
            <a:off x="7358063" y="3973711"/>
            <a:ext cx="466424" cy="795431"/>
          </a:xfrm>
          <a:prstGeom prst="line">
            <a:avLst/>
          </a:prstGeom>
          <a:ln w="381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53" name="Shape 1153"/>
          <p:cNvSpPr/>
          <p:nvPr/>
        </p:nvSpPr>
        <p:spPr>
          <a:xfrm>
            <a:off x="741164" y="2514600"/>
            <a:ext cx="875109" cy="533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dirty="0">
                <a:latin typeface="Arial" charset="0"/>
                <a:ea typeface="Arial" charset="0"/>
                <a:cs typeface="Arial" charset="0"/>
              </a:rPr>
              <a:t>local</a:t>
            </a:r>
          </a:p>
        </p:txBody>
      </p:sp>
      <p:sp>
        <p:nvSpPr>
          <p:cNvPr id="22" name="Shape 1149"/>
          <p:cNvSpPr/>
          <p:nvPr/>
        </p:nvSpPr>
        <p:spPr>
          <a:xfrm>
            <a:off x="6429375" y="3468465"/>
            <a:ext cx="2409825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.</a:t>
            </a:r>
            <a:r>
              <a:rPr lang="en-US" sz="2500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edu</a:t>
            </a:r>
            <a:r>
              <a:rPr sz="2500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 servers</a:t>
            </a:r>
          </a:p>
        </p:txBody>
      </p:sp>
      <p:sp>
        <p:nvSpPr>
          <p:cNvPr id="23" name="Shape 1150"/>
          <p:cNvSpPr/>
          <p:nvPr/>
        </p:nvSpPr>
        <p:spPr>
          <a:xfrm>
            <a:off x="7366992" y="4731643"/>
            <a:ext cx="1694982" cy="8415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00" dirty="0" err="1">
                <a:latin typeface="Arial" charset="0"/>
                <a:ea typeface="Arial" charset="0"/>
                <a:cs typeface="Arial" charset="0"/>
              </a:rPr>
              <a:t>nyu.edu</a:t>
            </a:r>
            <a:r>
              <a:rPr sz="2500" dirty="0">
                <a:latin typeface="Arial" charset="0"/>
                <a:ea typeface="Arial" charset="0"/>
                <a:cs typeface="Arial" charset="0"/>
              </a:rPr>
              <a:t>  servers</a:t>
            </a:r>
          </a:p>
        </p:txBody>
      </p:sp>
      <p:sp>
        <p:nvSpPr>
          <p:cNvPr id="24" name="Shape 1147"/>
          <p:cNvSpPr/>
          <p:nvPr/>
        </p:nvSpPr>
        <p:spPr>
          <a:xfrm>
            <a:off x="1259086" y="4277320"/>
            <a:ext cx="838980" cy="1071073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ea typeface="Arial" charset="0"/>
              <a:cs typeface="Arial" charset="0"/>
            </a:endParaRPr>
          </a:p>
        </p:txBody>
      </p:sp>
      <p:sp>
        <p:nvSpPr>
          <p:cNvPr id="25" name="Shape 1154"/>
          <p:cNvSpPr/>
          <p:nvPr/>
        </p:nvSpPr>
        <p:spPr>
          <a:xfrm rot="3178774">
            <a:off x="357889" y="4930296"/>
            <a:ext cx="2206437" cy="3927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lnSpc>
                <a:spcPct val="80000"/>
              </a:lnSpc>
              <a:defRPr sz="3600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b="0" dirty="0">
                <a:latin typeface="Arial" charset="0"/>
                <a:ea typeface="Arial" charset="0"/>
                <a:cs typeface="Arial" charset="0"/>
              </a:rPr>
              <a:t>www.</a:t>
            </a:r>
            <a:r>
              <a:rPr lang="en-US" sz="2500" b="0" dirty="0">
                <a:latin typeface="Arial" charset="0"/>
                <a:ea typeface="Arial" charset="0"/>
                <a:cs typeface="Arial" charset="0"/>
              </a:rPr>
              <a:t>nyu.edu?</a:t>
            </a:r>
            <a:endParaRPr sz="2500" b="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6" name="Shape 1146"/>
          <p:cNvSpPr/>
          <p:nvPr/>
        </p:nvSpPr>
        <p:spPr>
          <a:xfrm>
            <a:off x="152400" y="3322370"/>
            <a:ext cx="3505200" cy="4414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(</a:t>
            </a:r>
            <a:r>
              <a:rPr lang="en-US" sz="2400" dirty="0" err="1">
                <a:latin typeface="Arial" charset="0"/>
                <a:ea typeface="Arial" charset="0"/>
                <a:cs typeface="Arial" charset="0"/>
              </a:rPr>
              <a:t>mydns.umich.edu</a:t>
            </a: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)</a:t>
            </a:r>
            <a:endParaRPr sz="24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7" name="Shape 1167"/>
          <p:cNvSpPr/>
          <p:nvPr/>
        </p:nvSpPr>
        <p:spPr>
          <a:xfrm flipH="1">
            <a:off x="1447100" y="2626294"/>
            <a:ext cx="2843869" cy="1245766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29" name="Shape 1189"/>
          <p:cNvSpPr/>
          <p:nvPr/>
        </p:nvSpPr>
        <p:spPr>
          <a:xfrm flipH="1" flipV="1">
            <a:off x="4937670" y="2616217"/>
            <a:ext cx="2146832" cy="894576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18,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309418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 resolution: Recursive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089422" y="3398737"/>
            <a:ext cx="5006578" cy="3034329"/>
            <a:chOff x="1089422" y="3398737"/>
            <a:chExt cx="5006578" cy="3034329"/>
          </a:xfrm>
        </p:grpSpPr>
        <p:sp>
          <p:nvSpPr>
            <p:cNvPr id="1137" name="Shape 1137"/>
            <p:cNvSpPr/>
            <p:nvPr/>
          </p:nvSpPr>
          <p:spPr>
            <a:xfrm>
              <a:off x="1089422" y="3795118"/>
              <a:ext cx="2821782" cy="16430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EBEBEB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38" name="Shape 1138"/>
            <p:cNvSpPr/>
            <p:nvPr/>
          </p:nvSpPr>
          <p:spPr>
            <a:xfrm>
              <a:off x="1154712" y="3999005"/>
              <a:ext cx="1845373" cy="424223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39" name="Shape 1139"/>
            <p:cNvSpPr/>
            <p:nvPr/>
          </p:nvSpPr>
          <p:spPr>
            <a:xfrm flipH="1">
              <a:off x="2394028" y="4465757"/>
              <a:ext cx="637954" cy="978196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0" name="Shape 1140"/>
            <p:cNvSpPr/>
            <p:nvPr/>
          </p:nvSpPr>
          <p:spPr>
            <a:xfrm>
              <a:off x="2187773" y="5304234"/>
              <a:ext cx="357188" cy="3571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33339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1" name="Shape 1141"/>
            <p:cNvSpPr/>
            <p:nvPr/>
          </p:nvSpPr>
          <p:spPr>
            <a:xfrm flipH="1">
              <a:off x="3042614" y="3398737"/>
              <a:ext cx="585068" cy="981960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2" name="Shape 1142"/>
            <p:cNvSpPr/>
            <p:nvPr/>
          </p:nvSpPr>
          <p:spPr>
            <a:xfrm flipH="1">
              <a:off x="3053246" y="4380248"/>
              <a:ext cx="1442696" cy="64245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3" name="Shape 1143"/>
            <p:cNvSpPr/>
            <p:nvPr/>
          </p:nvSpPr>
          <p:spPr>
            <a:xfrm>
              <a:off x="2821781" y="4205883"/>
              <a:ext cx="446484" cy="446484"/>
            </a:xfrm>
            <a:prstGeom prst="roundRect">
              <a:avLst>
                <a:gd name="adj" fmla="val 30000"/>
              </a:avLst>
            </a:prstGeom>
            <a:solidFill>
              <a:srgbClr val="D6D6D6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4" name="Shape 1144"/>
            <p:cNvSpPr/>
            <p:nvPr/>
          </p:nvSpPr>
          <p:spPr>
            <a:xfrm>
              <a:off x="2331152" y="5529938"/>
              <a:ext cx="3764848" cy="90312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7" tIns="35717" rIns="35717" bIns="35717" anchor="ctr">
              <a:spAutoFit/>
            </a:bodyPr>
            <a:lstStyle>
              <a:lvl1pPr>
                <a:defRPr b="1">
                  <a:solidFill>
                    <a:srgbClr val="0096FF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 algn="l">
                <a:defRPr sz="1800" b="0">
                  <a:solidFill>
                    <a:srgbClr val="000000"/>
                  </a:solidFill>
                </a:defRPr>
              </a:pPr>
              <a:r>
                <a:rPr sz="3000" dirty="0">
                  <a:latin typeface="Arial" charset="0"/>
                  <a:ea typeface="Arial" charset="0"/>
                  <a:cs typeface="Arial" charset="0"/>
                </a:rPr>
                <a:t>DNS client</a:t>
              </a:r>
              <a:br>
                <a:rPr lang="en-US" sz="3000" dirty="0">
                  <a:latin typeface="Arial" charset="0"/>
                  <a:ea typeface="Arial" charset="0"/>
                  <a:cs typeface="Arial" charset="0"/>
                </a:rPr>
              </a:br>
              <a:r>
                <a:rPr lang="en-US" sz="2400" dirty="0">
                  <a:latin typeface="Arial" charset="0"/>
                  <a:ea typeface="Arial" charset="0"/>
                  <a:cs typeface="Arial" charset="0"/>
                </a:rPr>
                <a:t>(me.cse.umich.edu)</a:t>
              </a:r>
              <a:endParaRPr sz="2400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1145" name="Shape 1145"/>
          <p:cNvSpPr/>
          <p:nvPr/>
        </p:nvSpPr>
        <p:spPr>
          <a:xfrm>
            <a:off x="1000125" y="3812976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46" name="Shape 1146"/>
          <p:cNvSpPr/>
          <p:nvPr/>
        </p:nvSpPr>
        <p:spPr>
          <a:xfrm>
            <a:off x="741164" y="2895600"/>
            <a:ext cx="2600449" cy="533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dirty="0">
                <a:latin typeface="Arial" charset="0"/>
                <a:ea typeface="Arial" charset="0"/>
                <a:cs typeface="Arial" charset="0"/>
              </a:rPr>
              <a:t>DNS server</a:t>
            </a:r>
          </a:p>
        </p:txBody>
      </p:sp>
      <p:sp>
        <p:nvSpPr>
          <p:cNvPr id="1148" name="Shape 1148"/>
          <p:cNvSpPr/>
          <p:nvPr/>
        </p:nvSpPr>
        <p:spPr>
          <a:xfrm>
            <a:off x="3750469" y="2209379"/>
            <a:ext cx="2098658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root servers</a:t>
            </a:r>
          </a:p>
        </p:txBody>
      </p:sp>
      <p:sp>
        <p:nvSpPr>
          <p:cNvPr id="1153" name="Shape 1153"/>
          <p:cNvSpPr/>
          <p:nvPr/>
        </p:nvSpPr>
        <p:spPr>
          <a:xfrm>
            <a:off x="741164" y="2514600"/>
            <a:ext cx="875109" cy="533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dirty="0">
                <a:latin typeface="Arial" charset="0"/>
                <a:ea typeface="Arial" charset="0"/>
                <a:cs typeface="Arial" charset="0"/>
              </a:rPr>
              <a:t>local</a:t>
            </a:r>
          </a:p>
        </p:txBody>
      </p:sp>
      <p:sp>
        <p:nvSpPr>
          <p:cNvPr id="22" name="Shape 1149"/>
          <p:cNvSpPr/>
          <p:nvPr/>
        </p:nvSpPr>
        <p:spPr>
          <a:xfrm>
            <a:off x="6429375" y="3468465"/>
            <a:ext cx="2409825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.</a:t>
            </a:r>
            <a:r>
              <a:rPr lang="en-US" sz="2500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edu</a:t>
            </a:r>
            <a:r>
              <a:rPr sz="2500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 servers</a:t>
            </a:r>
          </a:p>
        </p:txBody>
      </p:sp>
      <p:sp>
        <p:nvSpPr>
          <p:cNvPr id="23" name="Shape 1150"/>
          <p:cNvSpPr/>
          <p:nvPr/>
        </p:nvSpPr>
        <p:spPr>
          <a:xfrm>
            <a:off x="7366992" y="4731643"/>
            <a:ext cx="1694982" cy="8415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00" dirty="0" err="1">
                <a:latin typeface="Arial" charset="0"/>
                <a:ea typeface="Arial" charset="0"/>
                <a:cs typeface="Arial" charset="0"/>
              </a:rPr>
              <a:t>nyu.edu</a:t>
            </a:r>
            <a:r>
              <a:rPr sz="2500" dirty="0">
                <a:latin typeface="Arial" charset="0"/>
                <a:ea typeface="Arial" charset="0"/>
                <a:cs typeface="Arial" charset="0"/>
              </a:rPr>
              <a:t>  servers</a:t>
            </a:r>
          </a:p>
        </p:txBody>
      </p:sp>
      <p:sp>
        <p:nvSpPr>
          <p:cNvPr id="24" name="Shape 1147"/>
          <p:cNvSpPr/>
          <p:nvPr/>
        </p:nvSpPr>
        <p:spPr>
          <a:xfrm>
            <a:off x="1259086" y="4277320"/>
            <a:ext cx="838980" cy="1071073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ea typeface="Arial" charset="0"/>
              <a:cs typeface="Arial" charset="0"/>
            </a:endParaRPr>
          </a:p>
        </p:txBody>
      </p:sp>
      <p:sp>
        <p:nvSpPr>
          <p:cNvPr id="25" name="Shape 1154"/>
          <p:cNvSpPr/>
          <p:nvPr/>
        </p:nvSpPr>
        <p:spPr>
          <a:xfrm rot="3178774">
            <a:off x="357889" y="4930296"/>
            <a:ext cx="2206437" cy="3927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lnSpc>
                <a:spcPct val="80000"/>
              </a:lnSpc>
              <a:defRPr sz="3600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b="0" dirty="0">
                <a:latin typeface="Arial" charset="0"/>
                <a:ea typeface="Arial" charset="0"/>
                <a:cs typeface="Arial" charset="0"/>
              </a:rPr>
              <a:t>www.</a:t>
            </a:r>
            <a:r>
              <a:rPr lang="en-US" sz="2500" b="0" dirty="0">
                <a:latin typeface="Arial" charset="0"/>
                <a:ea typeface="Arial" charset="0"/>
                <a:cs typeface="Arial" charset="0"/>
              </a:rPr>
              <a:t>nyu.edu?</a:t>
            </a:r>
            <a:endParaRPr sz="2500" b="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6" name="Shape 1146"/>
          <p:cNvSpPr/>
          <p:nvPr/>
        </p:nvSpPr>
        <p:spPr>
          <a:xfrm>
            <a:off x="152400" y="3322370"/>
            <a:ext cx="3505200" cy="4414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(</a:t>
            </a:r>
            <a:r>
              <a:rPr lang="en-US" sz="2400" dirty="0" err="1">
                <a:latin typeface="Arial" charset="0"/>
                <a:ea typeface="Arial" charset="0"/>
                <a:cs typeface="Arial" charset="0"/>
              </a:rPr>
              <a:t>mydns.umich.edu</a:t>
            </a: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)</a:t>
            </a:r>
            <a:endParaRPr sz="24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7" name="Shape 1167"/>
          <p:cNvSpPr/>
          <p:nvPr/>
        </p:nvSpPr>
        <p:spPr>
          <a:xfrm flipH="1">
            <a:off x="1447100" y="2626294"/>
            <a:ext cx="2843869" cy="1245766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29" name="Shape 1189"/>
          <p:cNvSpPr/>
          <p:nvPr/>
        </p:nvSpPr>
        <p:spPr>
          <a:xfrm flipH="1" flipV="1">
            <a:off x="4937670" y="2616217"/>
            <a:ext cx="2146832" cy="894576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30" name="Shape 1212"/>
          <p:cNvSpPr/>
          <p:nvPr/>
        </p:nvSpPr>
        <p:spPr>
          <a:xfrm flipH="1" flipV="1">
            <a:off x="7335095" y="3925317"/>
            <a:ext cx="487020" cy="852248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31" name="Shape 1221"/>
          <p:cNvSpPr/>
          <p:nvPr/>
        </p:nvSpPr>
        <p:spPr>
          <a:xfrm>
            <a:off x="7084502" y="3938631"/>
            <a:ext cx="518773" cy="892980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32" name="Shape 1222"/>
          <p:cNvSpPr/>
          <p:nvPr/>
        </p:nvSpPr>
        <p:spPr>
          <a:xfrm>
            <a:off x="4723804" y="2687836"/>
            <a:ext cx="2134195" cy="908942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33" name="Shape 1223"/>
          <p:cNvSpPr/>
          <p:nvPr/>
        </p:nvSpPr>
        <p:spPr>
          <a:xfrm flipV="1">
            <a:off x="1518047" y="2780949"/>
            <a:ext cx="2772922" cy="1192762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34" name="Shape 1224"/>
          <p:cNvSpPr/>
          <p:nvPr/>
        </p:nvSpPr>
        <p:spPr>
          <a:xfrm flipH="1" flipV="1">
            <a:off x="1421933" y="4240635"/>
            <a:ext cx="843095" cy="1082180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18,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429599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 advAuto="0"/>
      <p:bldP spid="31" grpId="0" animBg="1" advAuto="0"/>
      <p:bldP spid="32" grpId="0" animBg="1" advAuto="0"/>
      <p:bldP spid="33" grpId="0" animBg="1" advAuto="0"/>
      <p:bldP spid="34" grpId="0" animBg="1" advAuto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 resolution: Iterative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089422" y="3398737"/>
            <a:ext cx="5006578" cy="3034329"/>
            <a:chOff x="1089422" y="3398737"/>
            <a:chExt cx="5006578" cy="3034329"/>
          </a:xfrm>
        </p:grpSpPr>
        <p:sp>
          <p:nvSpPr>
            <p:cNvPr id="1137" name="Shape 1137"/>
            <p:cNvSpPr/>
            <p:nvPr/>
          </p:nvSpPr>
          <p:spPr>
            <a:xfrm>
              <a:off x="1089422" y="3795118"/>
              <a:ext cx="2821782" cy="16430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EBEBEB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38" name="Shape 1138"/>
            <p:cNvSpPr/>
            <p:nvPr/>
          </p:nvSpPr>
          <p:spPr>
            <a:xfrm>
              <a:off x="1154712" y="3999005"/>
              <a:ext cx="1845373" cy="424223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39" name="Shape 1139"/>
            <p:cNvSpPr/>
            <p:nvPr/>
          </p:nvSpPr>
          <p:spPr>
            <a:xfrm flipH="1">
              <a:off x="2394028" y="4465757"/>
              <a:ext cx="637954" cy="978196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0" name="Shape 1140"/>
            <p:cNvSpPr/>
            <p:nvPr/>
          </p:nvSpPr>
          <p:spPr>
            <a:xfrm>
              <a:off x="2187773" y="5304234"/>
              <a:ext cx="357188" cy="3571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33339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1" name="Shape 1141"/>
            <p:cNvSpPr/>
            <p:nvPr/>
          </p:nvSpPr>
          <p:spPr>
            <a:xfrm flipH="1">
              <a:off x="3042614" y="3398737"/>
              <a:ext cx="585068" cy="981960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2" name="Shape 1142"/>
            <p:cNvSpPr/>
            <p:nvPr/>
          </p:nvSpPr>
          <p:spPr>
            <a:xfrm flipH="1">
              <a:off x="3053246" y="4380248"/>
              <a:ext cx="1442696" cy="64245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3" name="Shape 1143"/>
            <p:cNvSpPr/>
            <p:nvPr/>
          </p:nvSpPr>
          <p:spPr>
            <a:xfrm>
              <a:off x="2821781" y="4205883"/>
              <a:ext cx="446484" cy="446484"/>
            </a:xfrm>
            <a:prstGeom prst="roundRect">
              <a:avLst>
                <a:gd name="adj" fmla="val 30000"/>
              </a:avLst>
            </a:prstGeom>
            <a:solidFill>
              <a:srgbClr val="D6D6D6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4" name="Shape 1144"/>
            <p:cNvSpPr/>
            <p:nvPr/>
          </p:nvSpPr>
          <p:spPr>
            <a:xfrm>
              <a:off x="2331152" y="5529938"/>
              <a:ext cx="3764848" cy="90312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7" tIns="35717" rIns="35717" bIns="35717" anchor="ctr">
              <a:spAutoFit/>
            </a:bodyPr>
            <a:lstStyle>
              <a:lvl1pPr>
                <a:defRPr b="1">
                  <a:solidFill>
                    <a:srgbClr val="0096FF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 algn="l">
                <a:defRPr sz="1800" b="0">
                  <a:solidFill>
                    <a:srgbClr val="000000"/>
                  </a:solidFill>
                </a:defRPr>
              </a:pPr>
              <a:r>
                <a:rPr sz="3000" dirty="0">
                  <a:latin typeface="Arial" charset="0"/>
                  <a:ea typeface="Arial" charset="0"/>
                  <a:cs typeface="Arial" charset="0"/>
                </a:rPr>
                <a:t>DNS client</a:t>
              </a:r>
              <a:br>
                <a:rPr lang="en-US" sz="3000" dirty="0">
                  <a:latin typeface="Arial" charset="0"/>
                  <a:ea typeface="Arial" charset="0"/>
                  <a:cs typeface="Arial" charset="0"/>
                </a:rPr>
              </a:br>
              <a:r>
                <a:rPr lang="en-US" sz="2400" dirty="0">
                  <a:latin typeface="Arial" charset="0"/>
                  <a:ea typeface="Arial" charset="0"/>
                  <a:cs typeface="Arial" charset="0"/>
                </a:rPr>
                <a:t>(me.cse.umich.edu)</a:t>
              </a:r>
              <a:endParaRPr sz="2400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1145" name="Shape 1145"/>
          <p:cNvSpPr/>
          <p:nvPr/>
        </p:nvSpPr>
        <p:spPr>
          <a:xfrm>
            <a:off x="1000125" y="3812976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46" name="Shape 1146"/>
          <p:cNvSpPr/>
          <p:nvPr/>
        </p:nvSpPr>
        <p:spPr>
          <a:xfrm>
            <a:off x="741164" y="2895600"/>
            <a:ext cx="2600449" cy="533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dirty="0">
                <a:latin typeface="Arial" charset="0"/>
                <a:ea typeface="Arial" charset="0"/>
                <a:cs typeface="Arial" charset="0"/>
              </a:rPr>
              <a:t>DNS server</a:t>
            </a:r>
          </a:p>
        </p:txBody>
      </p:sp>
      <p:sp>
        <p:nvSpPr>
          <p:cNvPr id="1148" name="Shape 1148"/>
          <p:cNvSpPr/>
          <p:nvPr/>
        </p:nvSpPr>
        <p:spPr>
          <a:xfrm>
            <a:off x="3750469" y="2209379"/>
            <a:ext cx="2098658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>
                <a:latin typeface="Arial" charset="0"/>
                <a:ea typeface="Arial" charset="0"/>
                <a:cs typeface="Arial" charset="0"/>
              </a:rPr>
              <a:t>root servers</a:t>
            </a:r>
          </a:p>
        </p:txBody>
      </p:sp>
      <p:sp>
        <p:nvSpPr>
          <p:cNvPr id="1151" name="Shape 1151"/>
          <p:cNvSpPr/>
          <p:nvPr/>
        </p:nvSpPr>
        <p:spPr>
          <a:xfrm>
            <a:off x="5096311" y="2667698"/>
            <a:ext cx="1988191" cy="843095"/>
          </a:xfrm>
          <a:prstGeom prst="line">
            <a:avLst/>
          </a:prstGeom>
          <a:ln w="381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52" name="Shape 1152"/>
          <p:cNvSpPr/>
          <p:nvPr/>
        </p:nvSpPr>
        <p:spPr>
          <a:xfrm>
            <a:off x="7358063" y="3973711"/>
            <a:ext cx="466424" cy="795431"/>
          </a:xfrm>
          <a:prstGeom prst="line">
            <a:avLst/>
          </a:prstGeom>
          <a:ln w="381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53" name="Shape 1153"/>
          <p:cNvSpPr/>
          <p:nvPr/>
        </p:nvSpPr>
        <p:spPr>
          <a:xfrm>
            <a:off x="741164" y="2514600"/>
            <a:ext cx="875109" cy="533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dirty="0">
                <a:latin typeface="Arial" charset="0"/>
                <a:ea typeface="Arial" charset="0"/>
                <a:cs typeface="Arial" charset="0"/>
              </a:rPr>
              <a:t>local</a:t>
            </a:r>
          </a:p>
        </p:txBody>
      </p:sp>
      <p:sp>
        <p:nvSpPr>
          <p:cNvPr id="22" name="Shape 1149"/>
          <p:cNvSpPr/>
          <p:nvPr/>
        </p:nvSpPr>
        <p:spPr>
          <a:xfrm>
            <a:off x="6429375" y="3468465"/>
            <a:ext cx="2409825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dirty="0">
                <a:latin typeface="Arial" charset="0"/>
                <a:ea typeface="Arial" charset="0"/>
                <a:cs typeface="Arial" charset="0"/>
              </a:rPr>
              <a:t>.</a:t>
            </a:r>
            <a:r>
              <a:rPr lang="en-US" sz="2500" dirty="0">
                <a:latin typeface="Arial" charset="0"/>
                <a:ea typeface="Arial" charset="0"/>
                <a:cs typeface="Arial" charset="0"/>
              </a:rPr>
              <a:t>edu</a:t>
            </a:r>
            <a:r>
              <a:rPr sz="2500" dirty="0">
                <a:latin typeface="Arial" charset="0"/>
                <a:ea typeface="Arial" charset="0"/>
                <a:cs typeface="Arial" charset="0"/>
              </a:rPr>
              <a:t> servers</a:t>
            </a:r>
          </a:p>
        </p:txBody>
      </p:sp>
      <p:sp>
        <p:nvSpPr>
          <p:cNvPr id="23" name="Shape 1150"/>
          <p:cNvSpPr/>
          <p:nvPr/>
        </p:nvSpPr>
        <p:spPr>
          <a:xfrm>
            <a:off x="7366992" y="4731643"/>
            <a:ext cx="1694982" cy="8415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00" dirty="0" err="1">
                <a:latin typeface="Arial" charset="0"/>
                <a:ea typeface="Arial" charset="0"/>
                <a:cs typeface="Arial" charset="0"/>
              </a:rPr>
              <a:t>nyu.edu</a:t>
            </a:r>
            <a:r>
              <a:rPr sz="2500" dirty="0">
                <a:latin typeface="Arial" charset="0"/>
                <a:ea typeface="Arial" charset="0"/>
                <a:cs typeface="Arial" charset="0"/>
              </a:rPr>
              <a:t>  servers</a:t>
            </a:r>
          </a:p>
        </p:txBody>
      </p:sp>
      <p:sp>
        <p:nvSpPr>
          <p:cNvPr id="21" name="Shape 1147"/>
          <p:cNvSpPr/>
          <p:nvPr/>
        </p:nvSpPr>
        <p:spPr>
          <a:xfrm>
            <a:off x="1259086" y="4277320"/>
            <a:ext cx="838980" cy="1071073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ea typeface="Arial" charset="0"/>
              <a:cs typeface="Arial" charset="0"/>
            </a:endParaRPr>
          </a:p>
        </p:txBody>
      </p:sp>
      <p:sp>
        <p:nvSpPr>
          <p:cNvPr id="24" name="Shape 1154"/>
          <p:cNvSpPr/>
          <p:nvPr/>
        </p:nvSpPr>
        <p:spPr>
          <a:xfrm rot="3178774">
            <a:off x="357889" y="4930296"/>
            <a:ext cx="2206437" cy="3927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lnSpc>
                <a:spcPct val="80000"/>
              </a:lnSpc>
              <a:defRPr sz="3600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b="0" dirty="0">
                <a:latin typeface="Arial" charset="0"/>
                <a:ea typeface="Arial" charset="0"/>
                <a:cs typeface="Arial" charset="0"/>
              </a:rPr>
              <a:t>www.</a:t>
            </a:r>
            <a:r>
              <a:rPr lang="en-US" sz="2500" b="0" dirty="0">
                <a:latin typeface="Arial" charset="0"/>
                <a:ea typeface="Arial" charset="0"/>
                <a:cs typeface="Arial" charset="0"/>
              </a:rPr>
              <a:t>nyu.edu?</a:t>
            </a:r>
            <a:endParaRPr sz="2500" b="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6" name="Shape 1261"/>
          <p:cNvSpPr/>
          <p:nvPr/>
        </p:nvSpPr>
        <p:spPr>
          <a:xfrm flipH="1">
            <a:off x="1447100" y="2626294"/>
            <a:ext cx="2843869" cy="1245766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27" name="Shape 1269"/>
          <p:cNvSpPr/>
          <p:nvPr/>
        </p:nvSpPr>
        <p:spPr>
          <a:xfrm flipH="1">
            <a:off x="1572936" y="3692702"/>
            <a:ext cx="4856439" cy="346598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28" name="Shape 1270"/>
          <p:cNvSpPr/>
          <p:nvPr/>
        </p:nvSpPr>
        <p:spPr>
          <a:xfrm flipV="1">
            <a:off x="1518047" y="2780949"/>
            <a:ext cx="2772922" cy="1192762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29" name="Shape 1271"/>
          <p:cNvSpPr/>
          <p:nvPr/>
        </p:nvSpPr>
        <p:spPr>
          <a:xfrm flipV="1">
            <a:off x="1547768" y="3842232"/>
            <a:ext cx="4881607" cy="335485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30" name="Shape 1272"/>
          <p:cNvSpPr/>
          <p:nvPr/>
        </p:nvSpPr>
        <p:spPr>
          <a:xfrm flipH="1" flipV="1">
            <a:off x="1547768" y="4278385"/>
            <a:ext cx="5787327" cy="720100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31" name="Shape 1273"/>
          <p:cNvSpPr/>
          <p:nvPr/>
        </p:nvSpPr>
        <p:spPr>
          <a:xfrm>
            <a:off x="1472269" y="4404220"/>
            <a:ext cx="5690532" cy="738474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32" name="Shape 1274"/>
          <p:cNvSpPr/>
          <p:nvPr/>
        </p:nvSpPr>
        <p:spPr>
          <a:xfrm flipH="1" flipV="1">
            <a:off x="1157681" y="4404219"/>
            <a:ext cx="868261" cy="1119932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18,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068245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 advAuto="0"/>
      <p:bldP spid="24" grpId="0" animBg="1" advAuto="0"/>
      <p:bldP spid="26" grpId="0" animBg="1" advAuto="0"/>
      <p:bldP spid="27" grpId="0" animBg="1" advAuto="0"/>
      <p:bldP spid="28" grpId="0" animBg="1" advAuto="0"/>
      <p:bldP spid="29" grpId="0" animBg="1" advAuto="0"/>
      <p:bldP spid="30" grpId="0" animBg="1" advAuto="0"/>
      <p:bldP spid="31" grpId="0" animBg="1" advAuto="0"/>
      <p:bldP spid="32" grpId="0" animBg="1" advAuto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ways to resolve a name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Recursive name resolution</a:t>
            </a:r>
          </a:p>
          <a:p>
            <a:pPr lvl="1"/>
            <a:r>
              <a:rPr lang="en-US" dirty="0"/>
              <a:t>Ask server to do it for you</a:t>
            </a:r>
          </a:p>
          <a:p>
            <a:r>
              <a:rPr lang="en-US" dirty="0"/>
              <a:t>Iterative name resolution</a:t>
            </a:r>
          </a:p>
          <a:p>
            <a:pPr lvl="1"/>
            <a:r>
              <a:rPr lang="en-US" dirty="0"/>
              <a:t>Ask server who to ask next</a:t>
            </a:r>
          </a:p>
          <a:p>
            <a:r>
              <a:rPr lang="en-US" dirty="0"/>
              <a:t>The iterative example we saw is a mix of both!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18,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005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6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DNS protocol</a:t>
            </a:r>
          </a:p>
        </p:txBody>
      </p:sp>
      <p:sp>
        <p:nvSpPr>
          <p:cNvPr id="16363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Query</a:t>
            </a:r>
            <a:r>
              <a:rPr lang="en-US" dirty="0"/>
              <a:t> and </a:t>
            </a:r>
            <a:r>
              <a:rPr lang="en-US" dirty="0">
                <a:solidFill>
                  <a:srgbClr val="0000FF"/>
                </a:solidFill>
              </a:rPr>
              <a:t>Reply</a:t>
            </a:r>
            <a:r>
              <a:rPr lang="en-US" dirty="0"/>
              <a:t> messages; both with the same message format 	</a:t>
            </a:r>
          </a:p>
          <a:p>
            <a:pPr lvl="1"/>
            <a:r>
              <a:rPr lang="en-US" dirty="0"/>
              <a:t>Header: identifier, flags, etc.</a:t>
            </a:r>
          </a:p>
          <a:p>
            <a:pPr lvl="1"/>
            <a:r>
              <a:rPr lang="en-US" dirty="0"/>
              <a:t>Plus resource records</a:t>
            </a:r>
          </a:p>
          <a:p>
            <a:r>
              <a:rPr lang="en-US"/>
              <a:t>Client</a:t>
            </a:r>
            <a:r>
              <a:rPr lang="en-US" dirty="0"/>
              <a:t>–server interaction on UDP Port 53</a:t>
            </a:r>
          </a:p>
          <a:p>
            <a:pPr lvl="1"/>
            <a:r>
              <a:rPr lang="en-US" dirty="0">
                <a:sym typeface="Wingdings" charset="0"/>
              </a:rPr>
              <a:t>Spec supports TCP too, but not always implemented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18,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092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6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6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6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6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6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6355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Goals: Are we there yet?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Uniqueness: No naming conflicts</a:t>
            </a:r>
          </a:p>
          <a:p>
            <a:r>
              <a:rPr lang="en-US" dirty="0"/>
              <a:t>Scalable</a:t>
            </a:r>
          </a:p>
          <a:p>
            <a:r>
              <a:rPr lang="en-US" dirty="0"/>
              <a:t>Distributed, autonomous administration</a:t>
            </a:r>
          </a:p>
          <a:p>
            <a:r>
              <a:rPr lang="en-US" dirty="0">
                <a:solidFill>
                  <a:srgbClr val="0000FF"/>
                </a:solidFill>
              </a:rPr>
              <a:t>Highly available?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18,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80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Reliability</a:t>
            </a:r>
          </a:p>
        </p:txBody>
      </p:sp>
      <p:sp>
        <p:nvSpPr>
          <p:cNvPr id="9697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Replicated</a:t>
            </a:r>
            <a:r>
              <a:rPr lang="en-US" dirty="0"/>
              <a:t> DNS servers (primary/secondary)</a:t>
            </a:r>
          </a:p>
          <a:p>
            <a:pPr lvl="1"/>
            <a:r>
              <a:rPr lang="en-US" dirty="0"/>
              <a:t>Name service available if </a:t>
            </a:r>
            <a:r>
              <a:rPr lang="en-US" dirty="0">
                <a:sym typeface="Math B" charset="0"/>
              </a:rPr>
              <a:t>at least one</a:t>
            </a:r>
            <a:r>
              <a:rPr lang="en-US" dirty="0"/>
              <a:t> replica is up</a:t>
            </a:r>
          </a:p>
          <a:p>
            <a:pPr lvl="1"/>
            <a:r>
              <a:rPr lang="en-US" dirty="0"/>
              <a:t>Queries can be load-balanced between replicas</a:t>
            </a:r>
          </a:p>
          <a:p>
            <a:r>
              <a:rPr lang="en-US" dirty="0"/>
              <a:t>Usually, UDP used for queries</a:t>
            </a:r>
          </a:p>
          <a:p>
            <a:pPr lvl="1"/>
            <a:r>
              <a:rPr lang="en-US" dirty="0"/>
              <a:t>Reliability, if needed, </a:t>
            </a:r>
            <a:r>
              <a:rPr lang="en-US" dirty="0">
                <a:sym typeface="Wingdings" charset="0"/>
              </a:rPr>
              <a:t>must be implemented on UDP</a:t>
            </a:r>
          </a:p>
          <a:p>
            <a:r>
              <a:rPr lang="en-US" dirty="0"/>
              <a:t>Try alternate servers on timeout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Exponential </a:t>
            </a:r>
            <a:r>
              <a:rPr lang="en-US" dirty="0" err="1">
                <a:solidFill>
                  <a:srgbClr val="0000FF"/>
                </a:solidFill>
              </a:rPr>
              <a:t>backoff</a:t>
            </a:r>
            <a:r>
              <a:rPr lang="en-US" dirty="0"/>
              <a:t> when retrying same server</a:t>
            </a:r>
          </a:p>
          <a:p>
            <a:r>
              <a:rPr lang="en-US" dirty="0"/>
              <a:t>Same identifier for all queries</a:t>
            </a:r>
          </a:p>
          <a:p>
            <a:pPr lvl="1"/>
            <a:r>
              <a:rPr lang="en-US" dirty="0"/>
              <a:t>Don</a:t>
            </a:r>
            <a:r>
              <a:rPr lang="ja-JP" altLang="en-US" dirty="0"/>
              <a:t>’</a:t>
            </a:r>
            <a:r>
              <a:rPr lang="en-US" dirty="0"/>
              <a:t>t care which server responds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18,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166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9731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Goals: Are we there yet?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Uniqueness: No naming conflicts</a:t>
            </a:r>
          </a:p>
          <a:p>
            <a:r>
              <a:rPr lang="en-US" dirty="0"/>
              <a:t>Scalable</a:t>
            </a:r>
          </a:p>
          <a:p>
            <a:r>
              <a:rPr lang="en-US" dirty="0"/>
              <a:t>Distributed, autonomous administration</a:t>
            </a:r>
          </a:p>
          <a:p>
            <a:r>
              <a:rPr lang="en-US" dirty="0"/>
              <a:t>Highly available</a:t>
            </a:r>
          </a:p>
          <a:p>
            <a:r>
              <a:rPr lang="en-US" dirty="0">
                <a:solidFill>
                  <a:srgbClr val="0000FF"/>
                </a:solidFill>
              </a:rPr>
              <a:t>Fast lookups?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18,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702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972BA-3460-7F44-B4BD-9A4A57AB5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Aside: </a:t>
            </a:r>
            <a:br>
              <a:rPr lang="en-US" dirty="0"/>
            </a:br>
            <a:r>
              <a:rPr lang="en-US" dirty="0"/>
              <a:t>Why pipeline and why not?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BA343CC-F342-5246-BE8F-7E0165CDB6A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Data are sent in a FIFO manner</a:t>
            </a:r>
          </a:p>
          <a:p>
            <a:pPr lvl="1"/>
            <a:r>
              <a:rPr lang="en-US" dirty="0"/>
              <a:t>Can lead to </a:t>
            </a:r>
            <a:r>
              <a:rPr lang="en-US" dirty="0">
                <a:solidFill>
                  <a:srgbClr val="0000FF"/>
                </a:solidFill>
              </a:rPr>
              <a:t>head-of-line (HOL) blocking</a:t>
            </a:r>
            <a:r>
              <a:rPr lang="en-US" dirty="0"/>
              <a:t> if many small responses follow a large one</a:t>
            </a:r>
          </a:p>
          <a:p>
            <a:pPr lvl="1"/>
            <a:r>
              <a:rPr lang="en-US" dirty="0"/>
              <a:t>Not supported by default by major browsers circa 2015</a:t>
            </a:r>
          </a:p>
          <a:p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Solution</a:t>
            </a:r>
          </a:p>
          <a:p>
            <a:pPr lvl="1"/>
            <a:r>
              <a:rPr lang="en-US" dirty="0"/>
              <a:t>Priority and preemption</a:t>
            </a:r>
          </a:p>
          <a:p>
            <a:pPr lvl="1"/>
            <a:r>
              <a:rPr lang="en-US" dirty="0"/>
              <a:t>HTTP/2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06A8E9-D9ED-6D4E-AC1D-9B954DE6E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18,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6B3D4A-4E37-5540-96F5-2EBD8AE5A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87E6E5-14AF-5744-BF1C-604318ABD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9" name="Line 4">
            <a:extLst>
              <a:ext uri="{FF2B5EF4-FFF2-40B4-BE49-F238E27FC236}">
                <a16:creationId xmlns:a16="http://schemas.microsoft.com/office/drawing/2014/main" id="{BAA0FA6A-AA86-5B4E-BC73-C322FDE1EE2E}"/>
              </a:ext>
            </a:extLst>
          </p:cNvPr>
          <p:cNvSpPr>
            <a:spLocks noChangeShapeType="1"/>
          </p:cNvSpPr>
          <p:nvPr/>
        </p:nvSpPr>
        <p:spPr bwMode="auto">
          <a:xfrm>
            <a:off x="5729285" y="2133600"/>
            <a:ext cx="0" cy="3200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31" tIns="44423" rIns="90431" bIns="44423"/>
          <a:lstStyle/>
          <a:p>
            <a:endParaRPr lang="en-US"/>
          </a:p>
        </p:txBody>
      </p:sp>
      <p:sp>
        <p:nvSpPr>
          <p:cNvPr id="10" name="Line 5">
            <a:extLst>
              <a:ext uri="{FF2B5EF4-FFF2-40B4-BE49-F238E27FC236}">
                <a16:creationId xmlns:a16="http://schemas.microsoft.com/office/drawing/2014/main" id="{45DAAB0A-7819-0A44-997A-5E47371CE351}"/>
              </a:ext>
            </a:extLst>
          </p:cNvPr>
          <p:cNvSpPr>
            <a:spLocks noChangeShapeType="1"/>
          </p:cNvSpPr>
          <p:nvPr/>
        </p:nvSpPr>
        <p:spPr bwMode="auto">
          <a:xfrm>
            <a:off x="8015285" y="2057400"/>
            <a:ext cx="0" cy="3200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31" tIns="44423" rIns="90431" bIns="44423"/>
          <a:lstStyle/>
          <a:p>
            <a:endParaRPr lang="en-US"/>
          </a:p>
        </p:txBody>
      </p:sp>
      <p:sp>
        <p:nvSpPr>
          <p:cNvPr id="11" name="Text Box 6">
            <a:extLst>
              <a:ext uri="{FF2B5EF4-FFF2-40B4-BE49-F238E27FC236}">
                <a16:creationId xmlns:a16="http://schemas.microsoft.com/office/drawing/2014/main" id="{4461403E-A254-5746-A706-3C9B45579B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1790701"/>
            <a:ext cx="840973" cy="371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31" tIns="44423" rIns="90431" bIns="44423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800" dirty="0">
                <a:latin typeface="Arial" charset="0"/>
              </a:rPr>
              <a:t>Client</a:t>
            </a:r>
            <a:endParaRPr lang="en-US" sz="1800" b="0" dirty="0">
              <a:latin typeface="Arial" charset="0"/>
            </a:endParaRPr>
          </a:p>
        </p:txBody>
      </p:sp>
      <p:sp>
        <p:nvSpPr>
          <p:cNvPr id="12" name="Text Box 7">
            <a:extLst>
              <a:ext uri="{FF2B5EF4-FFF2-40B4-BE49-F238E27FC236}">
                <a16:creationId xmlns:a16="http://schemas.microsoft.com/office/drawing/2014/main" id="{B5EF4D8D-D26F-C04A-9355-586DE56C7C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8086" y="1770062"/>
            <a:ext cx="913108" cy="371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31" tIns="44423" rIns="90431" bIns="44423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800">
                <a:latin typeface="Arial" charset="0"/>
              </a:rPr>
              <a:t>Server</a:t>
            </a:r>
            <a:endParaRPr lang="en-US" sz="1800" b="0">
              <a:latin typeface="Arial" charset="0"/>
            </a:endParaRPr>
          </a:p>
        </p:txBody>
      </p:sp>
      <p:sp>
        <p:nvSpPr>
          <p:cNvPr id="13" name="Line 8">
            <a:extLst>
              <a:ext uri="{FF2B5EF4-FFF2-40B4-BE49-F238E27FC236}">
                <a16:creationId xmlns:a16="http://schemas.microsoft.com/office/drawing/2014/main" id="{E6C9D79F-0691-0A46-882E-224D63B4E681}"/>
              </a:ext>
            </a:extLst>
          </p:cNvPr>
          <p:cNvSpPr>
            <a:spLocks noChangeShapeType="1"/>
          </p:cNvSpPr>
          <p:nvPr/>
        </p:nvSpPr>
        <p:spPr bwMode="auto">
          <a:xfrm>
            <a:off x="5729285" y="2438400"/>
            <a:ext cx="2286000" cy="381000"/>
          </a:xfrm>
          <a:prstGeom prst="line">
            <a:avLst/>
          </a:prstGeom>
          <a:noFill/>
          <a:ln w="25400">
            <a:solidFill>
              <a:srgbClr val="D3A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31" tIns="44423" rIns="90431" bIns="44423"/>
          <a:lstStyle/>
          <a:p>
            <a:endParaRPr lang="en-US"/>
          </a:p>
        </p:txBody>
      </p:sp>
      <p:sp>
        <p:nvSpPr>
          <p:cNvPr id="14" name="Text Box 9">
            <a:extLst>
              <a:ext uri="{FF2B5EF4-FFF2-40B4-BE49-F238E27FC236}">
                <a16:creationId xmlns:a16="http://schemas.microsoft.com/office/drawing/2014/main" id="{D8A371AC-E121-854D-AA28-E578074B2C96}"/>
              </a:ext>
            </a:extLst>
          </p:cNvPr>
          <p:cNvSpPr txBox="1">
            <a:spLocks noChangeArrowheads="1"/>
          </p:cNvSpPr>
          <p:nvPr/>
        </p:nvSpPr>
        <p:spPr bwMode="auto">
          <a:xfrm rot="523781">
            <a:off x="6171946" y="2282222"/>
            <a:ext cx="1251454" cy="371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31" tIns="44423" rIns="90431" bIns="44423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800" b="0">
                <a:latin typeface="Arial" charset="0"/>
              </a:rPr>
              <a:t>Request 1</a:t>
            </a:r>
          </a:p>
        </p:txBody>
      </p:sp>
      <p:sp>
        <p:nvSpPr>
          <p:cNvPr id="15" name="Line 10">
            <a:extLst>
              <a:ext uri="{FF2B5EF4-FFF2-40B4-BE49-F238E27FC236}">
                <a16:creationId xmlns:a16="http://schemas.microsoft.com/office/drawing/2014/main" id="{9A377012-71B2-FD45-9504-02E59AB6158D}"/>
              </a:ext>
            </a:extLst>
          </p:cNvPr>
          <p:cNvSpPr>
            <a:spLocks noChangeShapeType="1"/>
          </p:cNvSpPr>
          <p:nvPr/>
        </p:nvSpPr>
        <p:spPr bwMode="auto">
          <a:xfrm>
            <a:off x="5729285" y="2743201"/>
            <a:ext cx="2286000" cy="381000"/>
          </a:xfrm>
          <a:prstGeom prst="line">
            <a:avLst/>
          </a:prstGeom>
          <a:noFill/>
          <a:ln w="25400">
            <a:solidFill>
              <a:srgbClr val="D3A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31" tIns="44423" rIns="90431" bIns="44423"/>
          <a:lstStyle/>
          <a:p>
            <a:endParaRPr lang="en-US"/>
          </a:p>
        </p:txBody>
      </p:sp>
      <p:sp>
        <p:nvSpPr>
          <p:cNvPr id="16" name="Text Box 11">
            <a:extLst>
              <a:ext uri="{FF2B5EF4-FFF2-40B4-BE49-F238E27FC236}">
                <a16:creationId xmlns:a16="http://schemas.microsoft.com/office/drawing/2014/main" id="{F251AB74-5DA7-8145-95A7-803D4D2BC083}"/>
              </a:ext>
            </a:extLst>
          </p:cNvPr>
          <p:cNvSpPr txBox="1">
            <a:spLocks noChangeArrowheads="1"/>
          </p:cNvSpPr>
          <p:nvPr/>
        </p:nvSpPr>
        <p:spPr bwMode="auto">
          <a:xfrm rot="523781">
            <a:off x="6171946" y="2587022"/>
            <a:ext cx="1251454" cy="371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31" tIns="44423" rIns="90431" bIns="44423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800" b="0">
                <a:latin typeface="Arial" charset="0"/>
              </a:rPr>
              <a:t>Request 2</a:t>
            </a:r>
          </a:p>
        </p:txBody>
      </p:sp>
      <p:sp>
        <p:nvSpPr>
          <p:cNvPr id="17" name="Line 12">
            <a:extLst>
              <a:ext uri="{FF2B5EF4-FFF2-40B4-BE49-F238E27FC236}">
                <a16:creationId xmlns:a16="http://schemas.microsoft.com/office/drawing/2014/main" id="{110FE7A8-7EBB-4742-B01E-C055AB5AA642}"/>
              </a:ext>
            </a:extLst>
          </p:cNvPr>
          <p:cNvSpPr>
            <a:spLocks noChangeShapeType="1"/>
          </p:cNvSpPr>
          <p:nvPr/>
        </p:nvSpPr>
        <p:spPr bwMode="auto">
          <a:xfrm>
            <a:off x="5729285" y="3048000"/>
            <a:ext cx="2286000" cy="381000"/>
          </a:xfrm>
          <a:prstGeom prst="line">
            <a:avLst/>
          </a:prstGeom>
          <a:noFill/>
          <a:ln w="25400">
            <a:solidFill>
              <a:srgbClr val="D3A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31" tIns="44423" rIns="90431" bIns="44423"/>
          <a:lstStyle/>
          <a:p>
            <a:endParaRPr lang="en-US"/>
          </a:p>
        </p:txBody>
      </p:sp>
      <p:sp>
        <p:nvSpPr>
          <p:cNvPr id="18" name="Text Box 13">
            <a:extLst>
              <a:ext uri="{FF2B5EF4-FFF2-40B4-BE49-F238E27FC236}">
                <a16:creationId xmlns:a16="http://schemas.microsoft.com/office/drawing/2014/main" id="{AF64B3FA-68B7-724A-8403-55577E04311F}"/>
              </a:ext>
            </a:extLst>
          </p:cNvPr>
          <p:cNvSpPr txBox="1">
            <a:spLocks noChangeArrowheads="1"/>
          </p:cNvSpPr>
          <p:nvPr/>
        </p:nvSpPr>
        <p:spPr bwMode="auto">
          <a:xfrm rot="523781">
            <a:off x="6171946" y="2909284"/>
            <a:ext cx="1251454" cy="371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31" tIns="44423" rIns="90431" bIns="44423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800" b="0">
                <a:latin typeface="Arial" charset="0"/>
              </a:rPr>
              <a:t>Request 3</a:t>
            </a:r>
          </a:p>
        </p:txBody>
      </p:sp>
      <p:sp>
        <p:nvSpPr>
          <p:cNvPr id="19" name="Line 14">
            <a:extLst>
              <a:ext uri="{FF2B5EF4-FFF2-40B4-BE49-F238E27FC236}">
                <a16:creationId xmlns:a16="http://schemas.microsoft.com/office/drawing/2014/main" id="{86B57ACD-CB7F-9E46-B6A2-7CF444EFE2B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29285" y="3962400"/>
            <a:ext cx="2286000" cy="381000"/>
          </a:xfrm>
          <a:prstGeom prst="line">
            <a:avLst/>
          </a:prstGeom>
          <a:noFill/>
          <a:ln w="25400">
            <a:solidFill>
              <a:srgbClr val="D3A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31" tIns="44423" rIns="90431" bIns="44423"/>
          <a:lstStyle/>
          <a:p>
            <a:endParaRPr lang="en-US"/>
          </a:p>
        </p:txBody>
      </p:sp>
      <p:sp>
        <p:nvSpPr>
          <p:cNvPr id="20" name="Text Box 15">
            <a:extLst>
              <a:ext uri="{FF2B5EF4-FFF2-40B4-BE49-F238E27FC236}">
                <a16:creationId xmlns:a16="http://schemas.microsoft.com/office/drawing/2014/main" id="{61454326-38FA-DD4D-9026-83C3033D640E}"/>
              </a:ext>
            </a:extLst>
          </p:cNvPr>
          <p:cNvSpPr txBox="1">
            <a:spLocks noChangeArrowheads="1"/>
          </p:cNvSpPr>
          <p:nvPr/>
        </p:nvSpPr>
        <p:spPr bwMode="auto">
          <a:xfrm rot="-543031">
            <a:off x="6085981" y="3844322"/>
            <a:ext cx="1242410" cy="371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31" tIns="44423" rIns="90431" bIns="44423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800" b="0">
                <a:latin typeface="Arial" charset="0"/>
              </a:rPr>
              <a:t>Transfer 1</a:t>
            </a:r>
          </a:p>
        </p:txBody>
      </p:sp>
      <p:sp>
        <p:nvSpPr>
          <p:cNvPr id="21" name="Line 16">
            <a:extLst>
              <a:ext uri="{FF2B5EF4-FFF2-40B4-BE49-F238E27FC236}">
                <a16:creationId xmlns:a16="http://schemas.microsoft.com/office/drawing/2014/main" id="{990E8F2A-0D9B-0248-AF38-DE856136F6A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29285" y="4267200"/>
            <a:ext cx="2286000" cy="381000"/>
          </a:xfrm>
          <a:prstGeom prst="line">
            <a:avLst/>
          </a:prstGeom>
          <a:noFill/>
          <a:ln w="25400">
            <a:solidFill>
              <a:srgbClr val="D3A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31" tIns="44423" rIns="90431" bIns="44423"/>
          <a:lstStyle/>
          <a:p>
            <a:endParaRPr lang="en-US"/>
          </a:p>
        </p:txBody>
      </p:sp>
      <p:sp>
        <p:nvSpPr>
          <p:cNvPr id="22" name="Text Box 17">
            <a:extLst>
              <a:ext uri="{FF2B5EF4-FFF2-40B4-BE49-F238E27FC236}">
                <a16:creationId xmlns:a16="http://schemas.microsoft.com/office/drawing/2014/main" id="{61E6A5AE-6B03-5249-A22A-2C10D42F85DF}"/>
              </a:ext>
            </a:extLst>
          </p:cNvPr>
          <p:cNvSpPr txBox="1">
            <a:spLocks noChangeArrowheads="1"/>
          </p:cNvSpPr>
          <p:nvPr/>
        </p:nvSpPr>
        <p:spPr bwMode="auto">
          <a:xfrm rot="-543031">
            <a:off x="6085981" y="4149122"/>
            <a:ext cx="1242410" cy="371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31" tIns="44423" rIns="90431" bIns="44423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800" b="0">
                <a:latin typeface="Arial" charset="0"/>
              </a:rPr>
              <a:t>Transfer 2</a:t>
            </a:r>
          </a:p>
        </p:txBody>
      </p:sp>
      <p:sp>
        <p:nvSpPr>
          <p:cNvPr id="23" name="Line 18">
            <a:extLst>
              <a:ext uri="{FF2B5EF4-FFF2-40B4-BE49-F238E27FC236}">
                <a16:creationId xmlns:a16="http://schemas.microsoft.com/office/drawing/2014/main" id="{94931207-3DC6-D549-BEEB-7D6C2F711BB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29285" y="4610100"/>
            <a:ext cx="2286000" cy="381000"/>
          </a:xfrm>
          <a:prstGeom prst="line">
            <a:avLst/>
          </a:prstGeom>
          <a:noFill/>
          <a:ln w="25400">
            <a:solidFill>
              <a:srgbClr val="D3A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31" tIns="44423" rIns="90431" bIns="44423"/>
          <a:lstStyle/>
          <a:p>
            <a:endParaRPr lang="en-US"/>
          </a:p>
        </p:txBody>
      </p:sp>
      <p:sp>
        <p:nvSpPr>
          <p:cNvPr id="24" name="Text Box 19">
            <a:extLst>
              <a:ext uri="{FF2B5EF4-FFF2-40B4-BE49-F238E27FC236}">
                <a16:creationId xmlns:a16="http://schemas.microsoft.com/office/drawing/2014/main" id="{92CA25B7-B8EC-CA49-9106-995FA53FB811}"/>
              </a:ext>
            </a:extLst>
          </p:cNvPr>
          <p:cNvSpPr txBox="1">
            <a:spLocks noChangeArrowheads="1"/>
          </p:cNvSpPr>
          <p:nvPr/>
        </p:nvSpPr>
        <p:spPr bwMode="auto">
          <a:xfrm rot="-543031">
            <a:off x="6085981" y="4492022"/>
            <a:ext cx="1242410" cy="371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31" tIns="44423" rIns="90431" bIns="44423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800" b="0">
                <a:latin typeface="Arial" charset="0"/>
              </a:rPr>
              <a:t>Transfer 3</a:t>
            </a:r>
          </a:p>
        </p:txBody>
      </p:sp>
    </p:spTree>
    <p:extLst>
      <p:ext uri="{BB962C8B-B14F-4D97-AF65-F5344CB8AC3E}">
        <p14:creationId xmlns:p14="http://schemas.microsoft.com/office/powerpoint/2010/main" val="1398216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DNS caching</a:t>
            </a:r>
          </a:p>
        </p:txBody>
      </p:sp>
      <p:sp>
        <p:nvSpPr>
          <p:cNvPr id="9512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Performing all these queries takes time</a:t>
            </a:r>
          </a:p>
          <a:p>
            <a:pPr lvl="1"/>
            <a:r>
              <a:rPr lang="en-US" dirty="0"/>
              <a:t>Up to 1-second latency before starting download</a:t>
            </a:r>
          </a:p>
          <a:p>
            <a:r>
              <a:rPr lang="en-US" dirty="0"/>
              <a:t>Caching can greatly reduce overhead</a:t>
            </a:r>
          </a:p>
          <a:p>
            <a:pPr lvl="1"/>
            <a:r>
              <a:rPr lang="en-US" dirty="0"/>
              <a:t>The top-level servers very rarely change</a:t>
            </a:r>
          </a:p>
          <a:p>
            <a:pPr lvl="1"/>
            <a:r>
              <a:rPr lang="en-US" dirty="0"/>
              <a:t>Popular sites (e.g., </a:t>
            </a:r>
            <a:r>
              <a:rPr lang="en-US" dirty="0" err="1"/>
              <a:t>www.cnn.com</a:t>
            </a:r>
            <a:r>
              <a:rPr lang="en-US" dirty="0"/>
              <a:t>) visited often</a:t>
            </a:r>
          </a:p>
          <a:p>
            <a:pPr lvl="1"/>
            <a:r>
              <a:rPr lang="en-US" dirty="0"/>
              <a:t>Local DNS server often has the information cached</a:t>
            </a:r>
          </a:p>
          <a:p>
            <a:r>
              <a:rPr lang="en-US" dirty="0"/>
              <a:t>How DNS caching works</a:t>
            </a:r>
          </a:p>
          <a:p>
            <a:pPr lvl="1"/>
            <a:r>
              <a:rPr lang="en-US" dirty="0"/>
              <a:t>DNS servers cache responses to queries</a:t>
            </a:r>
          </a:p>
          <a:p>
            <a:pPr lvl="1"/>
            <a:r>
              <a:rPr lang="en-US" dirty="0"/>
              <a:t>Responses include a </a:t>
            </a:r>
            <a:r>
              <a:rPr lang="ja-JP" altLang="en-US" dirty="0"/>
              <a:t>“</a:t>
            </a:r>
            <a:r>
              <a:rPr lang="en-US" dirty="0"/>
              <a:t>time to live</a:t>
            </a:r>
            <a:r>
              <a:rPr lang="ja-JP" altLang="en-US" dirty="0"/>
              <a:t>”</a:t>
            </a:r>
            <a:r>
              <a:rPr lang="en-US" dirty="0"/>
              <a:t> (TTL) field</a:t>
            </a:r>
          </a:p>
          <a:p>
            <a:pPr lvl="1"/>
            <a:r>
              <a:rPr lang="en-US" dirty="0"/>
              <a:t>Server deletes cached entry after TTL expires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18,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423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1299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Negative caching</a:t>
            </a:r>
          </a:p>
        </p:txBody>
      </p:sp>
      <p:sp>
        <p:nvSpPr>
          <p:cNvPr id="9318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Remember things that don</a:t>
            </a:r>
            <a:r>
              <a:rPr lang="ja-JP" altLang="en-US" dirty="0"/>
              <a:t>’</a:t>
            </a:r>
            <a:r>
              <a:rPr lang="en-US" dirty="0"/>
              <a:t>t work</a:t>
            </a:r>
          </a:p>
          <a:p>
            <a:pPr lvl="1"/>
            <a:r>
              <a:rPr lang="en-US" dirty="0"/>
              <a:t>Misspellings like </a:t>
            </a:r>
            <a:r>
              <a:rPr lang="en-US" dirty="0" err="1"/>
              <a:t>www.cnn.comm</a:t>
            </a:r>
            <a:r>
              <a:rPr lang="en-US" dirty="0"/>
              <a:t> and </a:t>
            </a:r>
            <a:r>
              <a:rPr lang="en-US" dirty="0" err="1"/>
              <a:t>www.cnnn.com</a:t>
            </a:r>
            <a:endParaRPr lang="en-US" dirty="0"/>
          </a:p>
          <a:p>
            <a:pPr lvl="1"/>
            <a:r>
              <a:rPr lang="en-US" dirty="0"/>
              <a:t>These can take a long time to fail the first time</a:t>
            </a:r>
          </a:p>
          <a:p>
            <a:pPr lvl="1"/>
            <a:r>
              <a:rPr lang="en-US" dirty="0"/>
              <a:t>Good to remember that they don</a:t>
            </a:r>
            <a:r>
              <a:rPr lang="ja-JP" altLang="en-US" dirty="0"/>
              <a:t>’</a:t>
            </a:r>
            <a:r>
              <a:rPr lang="en-US" dirty="0"/>
              <a:t>t work so the failure takes less time the next time around</a:t>
            </a:r>
          </a:p>
          <a:p>
            <a:r>
              <a:rPr lang="en-US" dirty="0"/>
              <a:t>Negative caching is </a:t>
            </a:r>
            <a:r>
              <a:rPr lang="en-US" dirty="0">
                <a:solidFill>
                  <a:srgbClr val="0000FF"/>
                </a:solidFill>
              </a:rPr>
              <a:t>optional</a:t>
            </a:r>
          </a:p>
          <a:p>
            <a:pPr lvl="1"/>
            <a:r>
              <a:rPr lang="en-US" dirty="0"/>
              <a:t>Not widely implemented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18,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780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properties of DNS</a:t>
            </a:r>
          </a:p>
        </p:txBody>
      </p:sp>
      <p:sp>
        <p:nvSpPr>
          <p:cNvPr id="16281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Administrative delegation and hierarchy enables: </a:t>
            </a:r>
          </a:p>
          <a:p>
            <a:pPr lvl="1"/>
            <a:r>
              <a:rPr lang="en-US" dirty="0"/>
              <a:t>Easy unique naming</a:t>
            </a:r>
          </a:p>
          <a:p>
            <a:pPr lvl="1"/>
            <a:r>
              <a:rPr lang="en-US" dirty="0"/>
              <a:t>“Fate sharing” for network failures</a:t>
            </a:r>
          </a:p>
          <a:p>
            <a:pPr lvl="1"/>
            <a:r>
              <a:rPr lang="en-US" dirty="0"/>
              <a:t>Reasonable trust model</a:t>
            </a:r>
          </a:p>
          <a:p>
            <a:pPr lvl="1"/>
            <a:r>
              <a:rPr lang="en-US" dirty="0"/>
              <a:t>Caching increases scalability and performance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18,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63000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DNS provides indirection</a:t>
            </a:r>
          </a:p>
        </p:txBody>
      </p:sp>
      <p:sp>
        <p:nvSpPr>
          <p:cNvPr id="924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Addresses can change underneath</a:t>
            </a:r>
          </a:p>
          <a:p>
            <a:pPr lvl="1"/>
            <a:r>
              <a:rPr lang="en-US" dirty="0"/>
              <a:t>Move </a:t>
            </a:r>
            <a:r>
              <a:rPr lang="en-US" dirty="0" err="1"/>
              <a:t>www.cnn.com</a:t>
            </a:r>
            <a:r>
              <a:rPr lang="en-US" dirty="0"/>
              <a:t> to 4.125.91.21</a:t>
            </a:r>
          </a:p>
          <a:p>
            <a:r>
              <a:rPr lang="en-US" dirty="0"/>
              <a:t>Name could map to multiple IP addresses</a:t>
            </a:r>
          </a:p>
          <a:p>
            <a:pPr lvl="1"/>
            <a:r>
              <a:rPr lang="en-US" dirty="0"/>
              <a:t>Load-balancing (</a:t>
            </a:r>
            <a:r>
              <a:rPr lang="en-US" dirty="0">
                <a:solidFill>
                  <a:srgbClr val="0000FF"/>
                </a:solidFill>
              </a:rPr>
              <a:t>CDN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Reducing latency by picking nearby servers (</a:t>
            </a:r>
            <a:r>
              <a:rPr lang="en-US" dirty="0">
                <a:solidFill>
                  <a:srgbClr val="0000FF"/>
                </a:solidFill>
              </a:rPr>
              <a:t>CDN</a:t>
            </a:r>
            <a:r>
              <a:rPr lang="en-US" dirty="0"/>
              <a:t>)</a:t>
            </a:r>
          </a:p>
          <a:p>
            <a:r>
              <a:rPr lang="en-US" dirty="0"/>
              <a:t>Multiple names for the same address</a:t>
            </a:r>
          </a:p>
          <a:p>
            <a:pPr lvl="1"/>
            <a:r>
              <a:rPr lang="en-US" dirty="0"/>
              <a:t>E.g., many services (mail, www) on same machine </a:t>
            </a:r>
          </a:p>
          <a:p>
            <a:pPr lvl="1"/>
            <a:r>
              <a:rPr lang="en-US" dirty="0"/>
              <a:t>E.g., aliases like </a:t>
            </a:r>
            <a:r>
              <a:rPr lang="en-US" dirty="0" err="1"/>
              <a:t>www.cnn.com</a:t>
            </a:r>
            <a:r>
              <a:rPr lang="en-US" dirty="0"/>
              <a:t> and </a:t>
            </a:r>
            <a:r>
              <a:rPr lang="en-US" dirty="0" err="1"/>
              <a:t>cnn.com</a:t>
            </a:r>
            <a:endParaRPr lang="en-US" dirty="0"/>
          </a:p>
          <a:p>
            <a:r>
              <a:rPr lang="en-US" dirty="0"/>
              <a:t>This flexibility applies only within domain!</a:t>
            </a:r>
          </a:p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18,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832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4675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CDNs improve web performance</a:t>
            </a:r>
          </a:p>
          <a:p>
            <a:pPr lvl="1"/>
            <a:r>
              <a:rPr lang="en-US" dirty="0"/>
              <a:t>Via replication and caching</a:t>
            </a:r>
          </a:p>
          <a:p>
            <a:pPr lvl="1"/>
            <a:r>
              <a:rPr lang="en-US" dirty="0"/>
              <a:t>Good server selection</a:t>
            </a:r>
          </a:p>
          <a:p>
            <a:r>
              <a:rPr lang="en-US" dirty="0"/>
              <a:t>DNS allows us to go to webpages without having to memorize IP addresses</a:t>
            </a:r>
          </a:p>
          <a:p>
            <a:pPr lvl="1"/>
            <a:r>
              <a:rPr lang="en-US" dirty="0"/>
              <a:t>Allows a level of indirection that enables many functionalities including CDN server selection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18,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93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Replicate popular Websites across many machines</a:t>
            </a:r>
          </a:p>
          <a:p>
            <a:pPr lvl="1"/>
            <a:r>
              <a:rPr lang="en-US" dirty="0"/>
              <a:t>Spreads load across servers</a:t>
            </a:r>
          </a:p>
          <a:p>
            <a:pPr lvl="1"/>
            <a:r>
              <a:rPr lang="en-US" dirty="0"/>
              <a:t>Places content closer to clients</a:t>
            </a:r>
          </a:p>
          <a:p>
            <a:pPr lvl="1"/>
            <a:r>
              <a:rPr lang="en-US" dirty="0"/>
              <a:t>Helps when content isn’t cacheable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18, 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769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 Distribution Networks (CDN)</a:t>
            </a:r>
          </a:p>
        </p:txBody>
      </p:sp>
      <p:sp>
        <p:nvSpPr>
          <p:cNvPr id="9933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Caching and replication as a service</a:t>
            </a:r>
          </a:p>
          <a:p>
            <a:r>
              <a:rPr lang="en-US" dirty="0"/>
              <a:t>Large-scale distributed storage infrastructure (usually) administered by one entity</a:t>
            </a:r>
          </a:p>
          <a:p>
            <a:pPr lvl="1"/>
            <a:r>
              <a:rPr lang="en-US" dirty="0"/>
              <a:t>e.g., Akamai has servers in 20,000+ locations</a:t>
            </a:r>
          </a:p>
          <a:p>
            <a:r>
              <a:rPr lang="en-US" dirty="0"/>
              <a:t>Combination of caching and replication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Pull</a:t>
            </a:r>
            <a:r>
              <a:rPr lang="en-US" dirty="0"/>
              <a:t>: Direct result of clients</a:t>
            </a:r>
            <a:r>
              <a:rPr lang="ja-JP" altLang="en-US" dirty="0"/>
              <a:t>’</a:t>
            </a:r>
            <a:r>
              <a:rPr lang="en-US" dirty="0"/>
              <a:t>requests (caching)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Push</a:t>
            </a:r>
            <a:r>
              <a:rPr lang="en-US" dirty="0"/>
              <a:t>: Expectation of high access rate (replication)</a:t>
            </a:r>
          </a:p>
          <a:p>
            <a:r>
              <a:rPr lang="en-US" dirty="0"/>
              <a:t>Can do some processing to handle dynamic webpage content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18,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086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32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Cost-effective content delivery</a:t>
            </a:r>
          </a:p>
        </p:txBody>
      </p:sp>
      <p:sp>
        <p:nvSpPr>
          <p:cNvPr id="10926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General theme: multiple sites hosted on shared physical infrastructure </a:t>
            </a:r>
          </a:p>
          <a:p>
            <a:pPr lvl="1"/>
            <a:r>
              <a:rPr lang="en-US" dirty="0"/>
              <a:t>Efficiency of statistical multiplexing</a:t>
            </a:r>
          </a:p>
          <a:p>
            <a:pPr lvl="1"/>
            <a:r>
              <a:rPr lang="en-US" dirty="0"/>
              <a:t>Economies of scale (volume pricing, etc.)</a:t>
            </a:r>
          </a:p>
          <a:p>
            <a:pPr lvl="1"/>
            <a:r>
              <a:rPr lang="en-US" dirty="0"/>
              <a:t>Amortization of human operator costs </a:t>
            </a:r>
          </a:p>
          <a:p>
            <a:r>
              <a:rPr lang="en-US" dirty="0"/>
              <a:t>Examples: </a:t>
            </a:r>
          </a:p>
          <a:p>
            <a:pPr lvl="1"/>
            <a:r>
              <a:rPr lang="en-US" dirty="0"/>
              <a:t>CDNs</a:t>
            </a:r>
          </a:p>
          <a:p>
            <a:pPr lvl="1"/>
            <a:r>
              <a:rPr lang="en-US" dirty="0"/>
              <a:t>Web hosting companies </a:t>
            </a:r>
          </a:p>
          <a:p>
            <a:pPr lvl="1"/>
            <a:r>
              <a:rPr lang="en-US" dirty="0"/>
              <a:t>Cloud infrastructure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18, 2019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497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2611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CDN example – Akamai</a:t>
            </a:r>
          </a:p>
        </p:txBody>
      </p:sp>
      <p:sp>
        <p:nvSpPr>
          <p:cNvPr id="10926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Akamai creates new domain names for each client</a:t>
            </a:r>
          </a:p>
          <a:p>
            <a:pPr lvl="1"/>
            <a:r>
              <a:rPr lang="en-US" dirty="0"/>
              <a:t>e.g., </a:t>
            </a:r>
            <a:r>
              <a:rPr lang="en-US" dirty="0">
                <a:solidFill>
                  <a:srgbClr val="0000FF"/>
                </a:solidFill>
              </a:rPr>
              <a:t>a128.g.akamai.net</a:t>
            </a:r>
            <a:r>
              <a:rPr lang="en-US" dirty="0"/>
              <a:t> for </a:t>
            </a:r>
            <a:r>
              <a:rPr lang="en-US" dirty="0" err="1">
                <a:solidFill>
                  <a:srgbClr val="0000FF"/>
                </a:solidFill>
              </a:rPr>
              <a:t>cnn.com</a:t>
            </a:r>
            <a:endParaRPr lang="en-US" dirty="0"/>
          </a:p>
          <a:p>
            <a:r>
              <a:rPr lang="en-US" dirty="0"/>
              <a:t>The client content provider modifies content so that embedded URLs reference new domains</a:t>
            </a:r>
          </a:p>
          <a:p>
            <a:pPr lvl="1"/>
            <a:r>
              <a:rPr lang="ja-JP" altLang="en-US" dirty="0"/>
              <a:t>“</a:t>
            </a:r>
            <a:r>
              <a:rPr lang="en-US" dirty="0" err="1"/>
              <a:t>Akamaize</a:t>
            </a:r>
            <a:r>
              <a:rPr lang="ja-JP" altLang="en-US" dirty="0"/>
              <a:t>”</a:t>
            </a:r>
            <a:r>
              <a:rPr lang="en-US" dirty="0"/>
              <a:t> content</a:t>
            </a:r>
          </a:p>
          <a:p>
            <a:pPr lvl="1"/>
            <a:r>
              <a:rPr lang="en-US" dirty="0"/>
              <a:t>e.g., </a:t>
            </a:r>
            <a:r>
              <a:rPr lang="en-US" dirty="0">
                <a:solidFill>
                  <a:srgbClr val="0000FF"/>
                </a:solidFill>
              </a:rPr>
              <a:t>http://</a:t>
            </a:r>
            <a:r>
              <a:rPr lang="en-US" dirty="0" err="1">
                <a:solidFill>
                  <a:srgbClr val="0000FF"/>
                </a:solidFill>
              </a:rPr>
              <a:t>www.cnn.com</a:t>
            </a:r>
            <a:r>
              <a:rPr lang="en-US" dirty="0">
                <a:solidFill>
                  <a:srgbClr val="0000FF"/>
                </a:solidFill>
              </a:rPr>
              <a:t>/image-of-the-</a:t>
            </a:r>
            <a:r>
              <a:rPr lang="en-US" dirty="0" err="1">
                <a:solidFill>
                  <a:srgbClr val="0000FF"/>
                </a:solidFill>
              </a:rPr>
              <a:t>day.gif</a:t>
            </a:r>
            <a:r>
              <a:rPr lang="en-US" dirty="0"/>
              <a:t> becomes </a:t>
            </a:r>
            <a:r>
              <a:rPr lang="en-US" dirty="0">
                <a:solidFill>
                  <a:srgbClr val="0000FF"/>
                </a:solidFill>
              </a:rPr>
              <a:t>http://a128.g.akamai.net/image-of-the-</a:t>
            </a:r>
            <a:r>
              <a:rPr lang="en-US" dirty="0" err="1">
                <a:solidFill>
                  <a:srgbClr val="0000FF"/>
                </a:solidFill>
              </a:rPr>
              <a:t>day.gif</a:t>
            </a:r>
            <a:endParaRPr lang="en-US" dirty="0"/>
          </a:p>
          <a:p>
            <a:r>
              <a:rPr lang="en-US" dirty="0"/>
              <a:t>Requests now sent to CDN’s infrastructure</a:t>
            </a:r>
          </a:p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18, 2019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82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2611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direct clients to particular replicas?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Balancing load across server replicas</a:t>
            </a:r>
          </a:p>
          <a:p>
            <a:r>
              <a:rPr lang="en-US" dirty="0"/>
              <a:t>Pairing clients with nearby servers to decrease latency and overall bandwidth usage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18,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9084"/>
      </p:ext>
    </p:extLst>
  </p:cSld>
  <p:clrMapOvr>
    <a:masterClrMapping/>
  </p:clrMapOvr>
</p:sld>
</file>

<file path=ppt/theme/theme1.xml><?xml version="1.0" encoding="utf-8"?>
<a:theme xmlns:a="http://schemas.openxmlformats.org/drawingml/2006/main" name="dbllineb">
  <a:themeElements>
    <a:clrScheme name="">
      <a:dk1>
        <a:srgbClr val="333399"/>
      </a:dk1>
      <a:lt1>
        <a:srgbClr val="FFFFFF"/>
      </a:lt1>
      <a:dk2>
        <a:srgbClr val="CC0000"/>
      </a:dk2>
      <a:lt2>
        <a:srgbClr val="CECECE"/>
      </a:lt2>
      <a:accent1>
        <a:srgbClr val="EBEBEB"/>
      </a:accent1>
      <a:accent2>
        <a:srgbClr val="232323"/>
      </a:accent2>
      <a:accent3>
        <a:srgbClr val="FFFFFF"/>
      </a:accent3>
      <a:accent4>
        <a:srgbClr val="2A2A82"/>
      </a:accent4>
      <a:accent5>
        <a:srgbClr val="F3F3F3"/>
      </a:accent5>
      <a:accent6>
        <a:srgbClr val="1F1F1F"/>
      </a:accent6>
      <a:hlink>
        <a:srgbClr val="9C9C9C"/>
      </a:hlink>
      <a:folHlink>
        <a:srgbClr val="676767"/>
      </a:folHlink>
    </a:clrScheme>
    <a:fontScheme name="dbllineb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bllineb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bllineb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c:\msoffice\powerpnt\template\bwovrhd\dbllineb.ppt</Template>
  <TotalTime>1490452974</TotalTime>
  <Pages>7</Pages>
  <Words>2370</Words>
  <Application>Microsoft Macintosh PowerPoint</Application>
  <PresentationFormat>On-screen Show (4:3)</PresentationFormat>
  <Paragraphs>506</Paragraphs>
  <Slides>44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5" baseType="lpstr">
      <vt:lpstr>Arial</vt:lpstr>
      <vt:lpstr>Arial Black</vt:lpstr>
      <vt:lpstr>Calibri</vt:lpstr>
      <vt:lpstr>Courier New</vt:lpstr>
      <vt:lpstr>Helvetica</vt:lpstr>
      <vt:lpstr>Lucida Console</vt:lpstr>
      <vt:lpstr>Monotype Sorts</vt:lpstr>
      <vt:lpstr>Times New Roman</vt:lpstr>
      <vt:lpstr>Wingdings</vt:lpstr>
      <vt:lpstr>ZapfDingbats</vt:lpstr>
      <vt:lpstr>dbllineb</vt:lpstr>
      <vt:lpstr>EECS 489 Computer Networks  Fall 2019</vt:lpstr>
      <vt:lpstr>Agenda</vt:lpstr>
      <vt:lpstr>Recap: Improving HTTP performance</vt:lpstr>
      <vt:lpstr>Aside:  Why pipeline and why not?</vt:lpstr>
      <vt:lpstr>Replication</vt:lpstr>
      <vt:lpstr>Content Distribution Networks (CDN)</vt:lpstr>
      <vt:lpstr> Cost-effective content delivery</vt:lpstr>
      <vt:lpstr>CDN example – Akamai</vt:lpstr>
      <vt:lpstr>Why direct clients to particular replicas?</vt:lpstr>
      <vt:lpstr>DNS: Domain name system</vt:lpstr>
      <vt:lpstr>Internet names &amp; addresses</vt:lpstr>
      <vt:lpstr>Why?</vt:lpstr>
      <vt:lpstr>DNS: History</vt:lpstr>
      <vt:lpstr>Goals</vt:lpstr>
      <vt:lpstr>How?</vt:lpstr>
      <vt:lpstr>Key idea: Hierarchy</vt:lpstr>
      <vt:lpstr>Hierarchical namespace</vt:lpstr>
      <vt:lpstr>Hierarchical administration</vt:lpstr>
      <vt:lpstr>Server hierarchy</vt:lpstr>
      <vt:lpstr>Server hierarchy</vt:lpstr>
      <vt:lpstr>DNS root</vt:lpstr>
      <vt:lpstr>DNS root servers</vt:lpstr>
      <vt:lpstr>5-minute break!</vt:lpstr>
      <vt:lpstr>Announcements</vt:lpstr>
      <vt:lpstr>DNS records</vt:lpstr>
      <vt:lpstr>DNS records (cont’d)</vt:lpstr>
      <vt:lpstr>Inserting Resource Records into DNS</vt:lpstr>
      <vt:lpstr>Using DNS (Client/App View)</vt:lpstr>
      <vt:lpstr>Name resolution</vt:lpstr>
      <vt:lpstr>Name resolution</vt:lpstr>
      <vt:lpstr>Name resolution</vt:lpstr>
      <vt:lpstr>Name resolution</vt:lpstr>
      <vt:lpstr>Name resolution: Recursive</vt:lpstr>
      <vt:lpstr>Name resolution: Iterative</vt:lpstr>
      <vt:lpstr>Two ways to resolve a name</vt:lpstr>
      <vt:lpstr>DNS protocol</vt:lpstr>
      <vt:lpstr>Goals: Are we there yet?</vt:lpstr>
      <vt:lpstr>Reliability</vt:lpstr>
      <vt:lpstr>Goals: Are we there yet?</vt:lpstr>
      <vt:lpstr>DNS caching</vt:lpstr>
      <vt:lpstr>Negative caching</vt:lpstr>
      <vt:lpstr>Important properties of DNS</vt:lpstr>
      <vt:lpstr>DNS provides indirection</vt:lpstr>
      <vt:lpstr>Summary</vt:lpstr>
    </vt:vector>
  </TitlesOfParts>
  <Manager/>
  <Company>UC Riverside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CS153: Lecture 3 - Processes</dc:title>
  <dc:subject/>
  <dc:creator>Harsha V. Madhyastha</dc:creator>
  <cp:keywords/>
  <dc:description/>
  <cp:lastModifiedBy>Chowdhury, N M Mosharaf</cp:lastModifiedBy>
  <cp:revision>1311</cp:revision>
  <cp:lastPrinted>1999-09-08T17:25:07Z</cp:lastPrinted>
  <dcterms:created xsi:type="dcterms:W3CDTF">2014-01-14T18:15:50Z</dcterms:created>
  <dcterms:modified xsi:type="dcterms:W3CDTF">2019-09-12T14:48:37Z</dcterms:modified>
  <cp:category/>
</cp:coreProperties>
</file>