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8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5" r:id="rId14"/>
    <p:sldId id="526" r:id="rId15"/>
    <p:sldId id="528" r:id="rId16"/>
    <p:sldId id="527" r:id="rId17"/>
    <p:sldId id="529" r:id="rId18"/>
    <p:sldId id="530" r:id="rId19"/>
    <p:sldId id="531" r:id="rId20"/>
    <p:sldId id="534" r:id="rId21"/>
    <p:sldId id="532" r:id="rId22"/>
    <p:sldId id="533" r:id="rId23"/>
    <p:sldId id="535" r:id="rId24"/>
    <p:sldId id="536" r:id="rId25"/>
    <p:sldId id="537" r:id="rId26"/>
    <p:sldId id="541" r:id="rId27"/>
    <p:sldId id="538" r:id="rId28"/>
    <p:sldId id="540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3" r:id="rId40"/>
    <p:sldId id="554" r:id="rId41"/>
    <p:sldId id="552" r:id="rId42"/>
    <p:sldId id="502" r:id="rId43"/>
    <p:sldId id="555" r:id="rId44"/>
    <p:sldId id="556" r:id="rId45"/>
    <p:sldId id="557" r:id="rId46"/>
    <p:sldId id="558" r:id="rId47"/>
    <p:sldId id="559" r:id="rId48"/>
    <p:sldId id="560" r:id="rId49"/>
    <p:sldId id="561" r:id="rId50"/>
    <p:sldId id="563" r:id="rId51"/>
    <p:sldId id="562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1" r:id="rId60"/>
    <p:sldId id="572" r:id="rId61"/>
    <p:sldId id="573" r:id="rId62"/>
    <p:sldId id="574" r:id="rId63"/>
    <p:sldId id="595" r:id="rId64"/>
    <p:sldId id="596" r:id="rId65"/>
    <p:sldId id="577" r:id="rId66"/>
    <p:sldId id="578" r:id="rId67"/>
    <p:sldId id="581" r:id="rId68"/>
    <p:sldId id="583" r:id="rId69"/>
    <p:sldId id="582" r:id="rId70"/>
    <p:sldId id="585" r:id="rId71"/>
    <p:sldId id="586" r:id="rId72"/>
    <p:sldId id="587" r:id="rId73"/>
    <p:sldId id="512" r:id="rId7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8"/>
    <p:restoredTop sz="94643"/>
  </p:normalViewPr>
  <p:slideViewPr>
    <p:cSldViewPr>
      <p:cViewPr varScale="1">
        <p:scale>
          <a:sx n="115" d="100"/>
          <a:sy n="115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7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8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9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58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894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22,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1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as chunks of formatted bits (Packets)</a:t>
            </a:r>
          </a:p>
          <a:p>
            <a:r>
              <a:rPr lang="en-US" dirty="0"/>
              <a:t>Packets consist of a “header” and “payload”</a:t>
            </a:r>
          </a:p>
          <a:p>
            <a:r>
              <a:rPr lang="en-US" dirty="0"/>
              <a:t>Switches “forward” packets based on their headers</a:t>
            </a:r>
          </a:p>
          <a:p>
            <a:r>
              <a:rPr lang="en-US" dirty="0"/>
              <a:t>Each packet travels </a:t>
            </a:r>
            <a:r>
              <a:rPr lang="en-US" dirty="0">
                <a:solidFill>
                  <a:srgbClr val="0000FF"/>
                </a:solidFill>
              </a:rPr>
              <a:t>independently</a:t>
            </a:r>
          </a:p>
          <a:p>
            <a:r>
              <a:rPr lang="en-US" dirty="0"/>
              <a:t>No link resources are reserved in advance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8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in regular place and regular time</a:t>
            </a: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/>
              <a:t>No office hours on Wednesday</a:t>
            </a:r>
          </a:p>
          <a:p>
            <a:r>
              <a:rPr lang="en-US" dirty="0"/>
              <a:t>Instead, I’ll have office hours on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Tuesday, Oct 23 2-4 PM in 4820 BBB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/>
              <a:t>Stateless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HTTP request/response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971800" y="1856582"/>
            <a:ext cx="1037029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326151" y="1856582"/>
            <a:ext cx="1142827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10204" y="2170113"/>
            <a:ext cx="10633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22689" y="2568575"/>
            <a:ext cx="17494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7117" y="3328385"/>
            <a:ext cx="24951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32335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147548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964700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9394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time, RTT later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bandwidth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r>
              <a:rPr lang="en-US" dirty="0"/>
              <a:t>m concurrent: ~ [n/m] F/B</a:t>
            </a:r>
          </a:p>
          <a:p>
            <a:pPr lvl="1"/>
            <a:r>
              <a:rPr lang="en-US" dirty="0"/>
              <a:t>Assuming shared with large population of users and each TCP connection gets the same bandwidth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The only thing that helps is getting more bandwidth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details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6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03080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2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1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/>
              <a:t>A set of “here’s a scenario, tell me if the following is true/false”-style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Q2+ networking use cases</a:t>
            </a:r>
          </a:p>
          <a:p>
            <a:pPr lvl="1"/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timeouts to retransmit packets </a:t>
            </a:r>
          </a:p>
          <a:p>
            <a:pPr lvl="1"/>
            <a:r>
              <a:rPr lang="en-US" dirty="0"/>
              <a:t>But RTT may vary (significantly!) for different reasons and on different timescales</a:t>
            </a:r>
          </a:p>
          <a:p>
            <a:pPr lvl="2"/>
            <a:r>
              <a:rPr lang="en-US" dirty="0"/>
              <a:t>due to temporary congestion</a:t>
            </a:r>
          </a:p>
          <a:p>
            <a:pPr lvl="2"/>
            <a:r>
              <a:rPr lang="en-US" dirty="0"/>
              <a:t>due to long-lived congestion </a:t>
            </a:r>
          </a:p>
          <a:p>
            <a:pPr lvl="2"/>
            <a:r>
              <a:rPr lang="en-US" dirty="0"/>
              <a:t>due to a change in routing paths</a:t>
            </a:r>
          </a:p>
          <a:p>
            <a:r>
              <a:rPr lang="en-US" dirty="0"/>
              <a:t>An incorrect RTT estimate might introduce spurious retransmissions or overly long delays</a:t>
            </a:r>
          </a:p>
          <a:p>
            <a:r>
              <a:rPr lang="en-US" dirty="0"/>
              <a:t>Proposed solutions use EWMA, incorporate deviations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8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39C4-604F-E241-B2BC-788F5E86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</a:t>
            </a:r>
            <a:br>
              <a:rPr lang="en-US" dirty="0"/>
            </a:br>
            <a:r>
              <a:rPr lang="en-US" dirty="0"/>
              <a:t>high-speed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p ≈ 2 x 10-12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½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/>
              <a:t> RTTs = ½ √(8/3p)  RTTs ≈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0277" y="228600"/>
            <a:ext cx="7489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2887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7–10)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7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239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Good luck!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Reservations </a:t>
            </a:r>
            <a:r>
              <a:rPr lang="en-US" dirty="0">
                <a:sym typeface="Wingdings"/>
              </a:rPr>
              <a:t> circuit switching</a:t>
            </a:r>
            <a:endParaRPr lang="en-US" dirty="0"/>
          </a:p>
          <a:p>
            <a:pPr lvl="1"/>
            <a:r>
              <a:rPr lang="en-US" dirty="0"/>
              <a:t>On-demand </a:t>
            </a:r>
            <a:r>
              <a:rPr lang="en-US" dirty="0">
                <a:sym typeface="Wingdings"/>
              </a:rPr>
              <a:t> packet switching</a:t>
            </a:r>
            <a:endParaRPr lang="en-US" dirty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14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1490453431</TotalTime>
  <Pages>7</Pages>
  <Words>3664</Words>
  <Application>Microsoft Macintosh PowerPoint</Application>
  <PresentationFormat>On-screen Show (4:3)</PresentationFormat>
  <Paragraphs>908</Paragraphs>
  <Slides>73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</vt:lpstr>
      <vt:lpstr>Times New Roman</vt:lpstr>
      <vt:lpstr>Wingdings</vt:lpstr>
      <vt:lpstr>dbllineb</vt:lpstr>
      <vt:lpstr>Equation</vt:lpstr>
      <vt:lpstr>EECS 489 Computer Networks  Fall 2018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OSI 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Getting n small objects</vt:lpstr>
      <vt:lpstr>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Traditional datacenter networks</vt:lpstr>
      <vt:lpstr>Challenges</vt:lpstr>
      <vt:lpstr>Modern datacenter networks: More bandwidth, more paths</vt:lpstr>
      <vt:lpstr>5-minute break!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RTT estimation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 high-speed TCP</vt:lpstr>
      <vt:lpstr>Topics</vt:lpstr>
      <vt:lpstr>Forwarding vs. routing</vt:lpstr>
      <vt:lpstr>Designing the IP header</vt:lpstr>
      <vt:lpstr>What information do we need?</vt:lpstr>
      <vt:lpstr>IPv4 header</vt:lpstr>
      <vt:lpstr>IPv4 and IPv6 header comparison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1242</cp:revision>
  <cp:lastPrinted>1999-09-08T17:25:07Z</cp:lastPrinted>
  <dcterms:created xsi:type="dcterms:W3CDTF">2014-01-14T18:15:50Z</dcterms:created>
  <dcterms:modified xsi:type="dcterms:W3CDTF">2018-10-21T22:01:01Z</dcterms:modified>
  <cp:category/>
</cp:coreProperties>
</file>