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487" r:id="rId3"/>
    <p:sldId id="521" r:id="rId4"/>
    <p:sldId id="522" r:id="rId5"/>
    <p:sldId id="490" r:id="rId6"/>
    <p:sldId id="491" r:id="rId7"/>
    <p:sldId id="484" r:id="rId8"/>
    <p:sldId id="486" r:id="rId9"/>
    <p:sldId id="493" r:id="rId10"/>
    <p:sldId id="520" r:id="rId11"/>
    <p:sldId id="495" r:id="rId12"/>
    <p:sldId id="514" r:id="rId13"/>
    <p:sldId id="515" r:id="rId14"/>
    <p:sldId id="516" r:id="rId15"/>
    <p:sldId id="517" r:id="rId16"/>
    <p:sldId id="518" r:id="rId17"/>
    <p:sldId id="519" r:id="rId18"/>
    <p:sldId id="492" r:id="rId19"/>
    <p:sldId id="497" r:id="rId20"/>
    <p:sldId id="498" r:id="rId21"/>
    <p:sldId id="496" r:id="rId22"/>
    <p:sldId id="499" r:id="rId23"/>
    <p:sldId id="500" r:id="rId24"/>
    <p:sldId id="501" r:id="rId25"/>
    <p:sldId id="485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523" r:id="rId36"/>
    <p:sldId id="511" r:id="rId37"/>
    <p:sldId id="512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86447"/>
  </p:normalViewPr>
  <p:slideViewPr>
    <p:cSldViewPr>
      <p:cViewPr varScale="1">
        <p:scale>
          <a:sx n="102" d="100"/>
          <a:sy n="102" d="100"/>
        </p:scale>
        <p:origin x="2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livestats.co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53954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79166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4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Shape 24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63501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https://www.internetlivestats.com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4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742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40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Shape 4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8944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Shape 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9471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0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Shape 10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428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4,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different types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dirty="0"/>
              <a:t>Internet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Telephone network 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Transportation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Wireless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Optical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Datacenter networks</a:t>
            </a:r>
          </a:p>
          <a:p>
            <a:pPr>
              <a:buFont typeface="Wingdings" charset="0"/>
              <a:buChar char="l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We will </a:t>
            </a:r>
            <a:r>
              <a:rPr lang="en-US">
                <a:solidFill>
                  <a:srgbClr val="0000FF"/>
                </a:solidFill>
              </a:rPr>
              <a:t>focus primarily on </a:t>
            </a:r>
            <a:r>
              <a:rPr lang="en-US" i="1" dirty="0">
                <a:solidFill>
                  <a:srgbClr val="0000FF"/>
                </a:solidFill>
              </a:rPr>
              <a:t>the Internet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C1114E-4348-8F41-A125-CF6CD259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8E30A8-4C24-6043-8847-3016C2A4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 lIns="91430" tIns="45716" rIns="91430" bIns="45716"/>
          <a:lstStyle/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do business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E-commerce, advertising, cloud-computing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have relationships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Facebook friends, E-mail, IM, virtual worlds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learn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Wikipedia, MOOCs, search engines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govern and view law</a:t>
            </a:r>
          </a:p>
          <a:p>
            <a:pPr lvl="1">
              <a:spcAft>
                <a:spcPts val="0"/>
              </a:spcAft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E-voting, censorship, copyright, cyber-attacks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transforming everything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7B7D2-9C4F-D24B-B1DE-BACD96BF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8FC1C-EDCF-DC48-8A15-DE3CC3E4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32" name="Shape 32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34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35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36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37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38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iPad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consists of many end-systems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88009-0540-3649-9CAC-3E5E32B4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1BB75-0747-2745-99A1-0E8F81AF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969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dvAuto="0"/>
      <p:bldP spid="34" grpId="0" advAuto="0"/>
      <p:bldP spid="35" grpId="0" advAuto="0"/>
      <p:bldP spid="36" grpId="0" advAuto="0"/>
      <p:bldP spid="37" grpId="0" advAuto="0"/>
      <p:bldP spid="38" grpId="0" advAuto="0"/>
      <p:bldP spid="39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83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by switches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7D15-1DE3-4445-A332-D8F85523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A22E-46CB-F34A-BA1A-2291B3F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36866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7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8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0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1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2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76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7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7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83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3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6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0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1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95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95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100" name="Shape 100"/>
          <p:cNvSpPr>
            <a:spLocks noChangeArrowheads="1"/>
          </p:cNvSpPr>
          <p:nvPr/>
        </p:nvSpPr>
        <p:spPr bwMode="auto">
          <a:xfrm>
            <a:off x="685800" y="464820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101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  <p:sp>
        <p:nvSpPr>
          <p:cNvPr id="4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links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B685-F4C8-384D-A857-2B766C77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9387E-67C3-1744-AC1C-10A5106E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34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dvAuto="0"/>
      <p:bldP spid="89" grpId="0" animBg="1"/>
      <p:bldP spid="90" grpId="0" animBg="1"/>
      <p:bldP spid="91" grpId="0" animBg="1"/>
      <p:bldP spid="99" grpId="0" advAuto="0"/>
      <p:bldP spid="100" grpId="0" advAuto="0"/>
      <p:bldP spid="101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143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145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43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4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by many parties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93DB2-B1F6-2F45-9C3D-0774AE0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3428B-C3CB-484C-9D28-D69FE796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5631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dvAuto="0"/>
      <p:bldP spid="143" grpId="0" advAuto="0"/>
      <p:bldP spid="144" grpId="0" advAuto="0"/>
      <p:bldP spid="145" grpId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5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6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8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9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0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4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5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8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0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1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8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9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0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2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2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41002" name="Shape 191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6AB5-D125-FB41-817A-5B162755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4B95-9805-5B43-B694-A4F0FF85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97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dvAuto="0"/>
      <p:bldP spid="188" grpId="0" advAuto="0"/>
      <p:bldP spid="190" grpId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13" name="Shape 199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4" name="Shape 200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5" name="Shape 201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6" name="Shape 20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7" name="Shape 20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8" name="Shape 20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2" name="Shape 20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3" name="Shape 20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6" name="Shape 21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3" name="Shape 21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8" name="Shape 21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9" name="Shape 21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6" name="Shape 21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2" name="Shape 21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9" name="Shape 21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6" name="Shape 22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7" name="Shape 22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8" name="Shape 22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5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226" name="Shape 22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Shape 230"/>
          <p:cNvSpPr>
            <a:spLocks noChangeArrowheads="1"/>
          </p:cNvSpPr>
          <p:nvPr/>
        </p:nvSpPr>
        <p:spPr bwMode="auto">
          <a:xfrm>
            <a:off x="5946775" y="2708275"/>
            <a:ext cx="30988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Facebook server</a:t>
            </a:r>
          </a:p>
        </p:txBody>
      </p:sp>
      <p:sp>
        <p:nvSpPr>
          <p:cNvPr id="232" name="Shape 232"/>
          <p:cNvSpPr>
            <a:spLocks noChangeArrowheads="1"/>
          </p:cNvSpPr>
          <p:nvPr/>
        </p:nvSpPr>
        <p:spPr bwMode="auto">
          <a:xfrm>
            <a:off x="5776912" y="5494288"/>
            <a:ext cx="3138487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Firefox accessing </a:t>
            </a:r>
            <a:r>
              <a:rPr lang="en-US" altLang="x-none" sz="3000" b="0" dirty="0" err="1">
                <a:solidFill>
                  <a:srgbClr val="0000FF"/>
                </a:solidFill>
                <a:latin typeface="Arial" charset="0"/>
                <a:sym typeface="Calibri" charset="0"/>
              </a:rPr>
              <a:t>F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acebook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pic>
        <p:nvPicPr>
          <p:cNvPr id="233" name="Picture 23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23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Shape 237"/>
          <p:cNvSpPr>
            <a:spLocks noChangeArrowheads="1"/>
          </p:cNvSpPr>
          <p:nvPr/>
        </p:nvSpPr>
        <p:spPr bwMode="auto">
          <a:xfrm>
            <a:off x="2527300" y="5867996"/>
            <a:ext cx="3100388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client</a:t>
            </a:r>
          </a:p>
        </p:txBody>
      </p:sp>
      <p:sp>
        <p:nvSpPr>
          <p:cNvPr id="238" name="Shape 238"/>
          <p:cNvSpPr>
            <a:spLocks noChangeArrowheads="1"/>
          </p:cNvSpPr>
          <p:nvPr/>
        </p:nvSpPr>
        <p:spPr bwMode="auto">
          <a:xfrm>
            <a:off x="4114800" y="1673821"/>
            <a:ext cx="2822575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server</a:t>
            </a:r>
          </a:p>
        </p:txBody>
      </p:sp>
      <p:pic>
        <p:nvPicPr>
          <p:cNvPr id="239" name="Picture 2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 many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F9E0-9757-AF45-8A84-0BB812D9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1A54-21A6-AF46-AE11-9081AFB4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509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dvAuto="0"/>
      <p:bldP spid="230" grpId="0" advAuto="0"/>
      <p:bldP spid="231" grpId="0" advAuto="0"/>
      <p:bldP spid="232" grpId="0" advAuto="0"/>
      <p:bldP spid="233" grpId="0" animBg="1" advAuto="0"/>
      <p:bldP spid="235" grpId="0" animBg="1" advAuto="0"/>
      <p:bldP spid="237" grpId="0" advAuto="0"/>
      <p:bldP spid="238" grpId="0" advAuto="0"/>
      <p:bldP spid="239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federated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</a:t>
            </a:r>
            <a:r>
              <a:rPr lang="en-US" dirty="0">
                <a:solidFill>
                  <a:srgbClr val="0000FF"/>
                </a:solidFill>
              </a:rPr>
              <a:t>by the </a:t>
            </a:r>
            <a:r>
              <a:rPr lang="en-US" b="1" dirty="0">
                <a:solidFill>
                  <a:srgbClr val="0000FF"/>
                </a:solidFill>
              </a:rPr>
              <a:t>IP protocol</a:t>
            </a:r>
            <a:endParaRPr lang="en-US" dirty="0"/>
          </a:p>
          <a:p>
            <a:pPr lvl="1"/>
            <a:r>
              <a:rPr lang="en-US" i="1" dirty="0"/>
              <a:t>One interface to bind them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2255458" y="3200400"/>
            <a:ext cx="4633085" cy="2743200"/>
            <a:chOff x="554038" y="1527175"/>
            <a:chExt cx="7947025" cy="4705350"/>
          </a:xfrm>
        </p:grpSpPr>
        <p:sp>
          <p:nvSpPr>
            <p:cNvPr id="35" name="Shape 105"/>
            <p:cNvSpPr/>
            <p:nvPr/>
          </p:nvSpPr>
          <p:spPr>
            <a:xfrm>
              <a:off x="5106988" y="3697288"/>
              <a:ext cx="2751137" cy="16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7"/>
                  </a:cubicBezTo>
                  <a:cubicBezTo>
                    <a:pt x="12954" y="20639"/>
                    <a:pt x="6724" y="20639"/>
                    <a:pt x="2882" y="16797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06"/>
            <p:cNvSpPr/>
            <p:nvPr/>
          </p:nvSpPr>
          <p:spPr>
            <a:xfrm>
              <a:off x="2071688" y="1946275"/>
              <a:ext cx="3643312" cy="19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Shape 107"/>
            <p:cNvSpPr/>
            <p:nvPr/>
          </p:nvSpPr>
          <p:spPr>
            <a:xfrm>
              <a:off x="1098550" y="4241800"/>
              <a:ext cx="2820988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2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8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9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2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4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5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8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2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3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4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Shape 143"/>
            <p:cNvSpPr>
              <a:spLocks noChangeArrowheads="1"/>
            </p:cNvSpPr>
            <p:nvPr/>
          </p:nvSpPr>
          <p:spPr bwMode="auto">
            <a:xfrm>
              <a:off x="4352132" y="2267311"/>
              <a:ext cx="1376361" cy="96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Google</a:t>
              </a:r>
            </a:p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Fiber</a:t>
              </a:r>
            </a:p>
          </p:txBody>
        </p:sp>
        <p:sp>
          <p:nvSpPr>
            <p:cNvPr id="69" name="Shape 144"/>
            <p:cNvSpPr>
              <a:spLocks noChangeArrowheads="1"/>
            </p:cNvSpPr>
            <p:nvPr/>
          </p:nvSpPr>
          <p:spPr bwMode="auto">
            <a:xfrm>
              <a:off x="2717800" y="5114150"/>
              <a:ext cx="1092199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AT&amp;T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70" name="Shape 145"/>
            <p:cNvSpPr>
              <a:spLocks noChangeArrowheads="1"/>
            </p:cNvSpPr>
            <p:nvPr/>
          </p:nvSpPr>
          <p:spPr bwMode="auto">
            <a:xfrm>
              <a:off x="4852987" y="4606944"/>
              <a:ext cx="1870076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Comcast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F92560-9337-CE4F-981B-8DEF25A6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96038D-85DC-4242-8563-1C7EC6E6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8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common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</a:t>
            </a:r>
          </a:p>
          <a:p>
            <a:pPr lvl="1"/>
            <a:r>
              <a:rPr lang="en-US" dirty="0"/>
              <a:t>&gt;18,000 ISP networks</a:t>
            </a:r>
          </a:p>
          <a:p>
            <a:endParaRPr lang="en-US" dirty="0"/>
          </a:p>
          <a:p>
            <a:r>
              <a:rPr lang="en-US" dirty="0"/>
              <a:t>Interoperability between users and networks as well as between different networks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6B84C8-4DED-2B4F-887B-362DA5B8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C6263D-1CE7-AD4B-B02E-5B6822FB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What is (this course on) networking about?</a:t>
            </a:r>
          </a:p>
          <a:p>
            <a:r>
              <a:rPr lang="en-US" dirty="0"/>
              <a:t>Class policies, logistics, and roadmap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7F12BF-C03B-0F4B-A29D-927C4D5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C0C06B-E4C5-CE4B-97FF-08187EE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4.3 Billion</a:t>
            </a:r>
            <a:r>
              <a:rPr lang="en-US" dirty="0"/>
              <a:t> users</a:t>
            </a:r>
          </a:p>
          <a:p>
            <a:r>
              <a:rPr lang="en-US" dirty="0">
                <a:solidFill>
                  <a:srgbClr val="0000FF"/>
                </a:solidFill>
              </a:rPr>
              <a:t>&gt;1.8 Billion</a:t>
            </a:r>
            <a:r>
              <a:rPr lang="en-US" dirty="0"/>
              <a:t> websites</a:t>
            </a:r>
          </a:p>
          <a:p>
            <a:r>
              <a:rPr lang="en-US" dirty="0">
                <a:solidFill>
                  <a:srgbClr val="0000FF"/>
                </a:solidFill>
              </a:rPr>
              <a:t>&gt;200 Billion</a:t>
            </a:r>
            <a:r>
              <a:rPr lang="en-US" dirty="0"/>
              <a:t> emails sent per day</a:t>
            </a:r>
          </a:p>
          <a:p>
            <a:r>
              <a:rPr lang="en-US" dirty="0">
                <a:solidFill>
                  <a:srgbClr val="0000FF"/>
                </a:solidFill>
              </a:rPr>
              <a:t>&gt;2 Billion</a:t>
            </a:r>
            <a:r>
              <a:rPr lang="en-US" dirty="0"/>
              <a:t> smartphones</a:t>
            </a:r>
          </a:p>
          <a:p>
            <a:r>
              <a:rPr lang="en-US" dirty="0">
                <a:solidFill>
                  <a:srgbClr val="0000FF"/>
                </a:solidFill>
              </a:rPr>
              <a:t>&gt;2.4 Billion</a:t>
            </a:r>
            <a:r>
              <a:rPr lang="en-US" dirty="0"/>
              <a:t> Facebook users </a:t>
            </a:r>
          </a:p>
          <a:p>
            <a:r>
              <a:rPr lang="en-US" dirty="0">
                <a:solidFill>
                  <a:srgbClr val="0000FF"/>
                </a:solidFill>
              </a:rPr>
              <a:t>&gt;1 Billion</a:t>
            </a:r>
            <a:r>
              <a:rPr lang="en-US" dirty="0"/>
              <a:t> hours of YouTube watched per day</a:t>
            </a:r>
          </a:p>
          <a:p>
            <a:r>
              <a:rPr lang="en-US" dirty="0"/>
              <a:t>Routers that switch </a:t>
            </a:r>
            <a:r>
              <a:rPr lang="en-US" dirty="0">
                <a:solidFill>
                  <a:srgbClr val="0000FF"/>
                </a:solidFill>
              </a:rPr>
              <a:t>10 Terabits/second</a:t>
            </a:r>
          </a:p>
          <a:p>
            <a:r>
              <a:rPr lang="en-US" dirty="0"/>
              <a:t>Links that carry </a:t>
            </a:r>
            <a:r>
              <a:rPr lang="en-US" dirty="0">
                <a:solidFill>
                  <a:srgbClr val="0000FF"/>
                </a:solidFill>
              </a:rPr>
              <a:t>100 Gigabits/second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A70D79-4EA6-CE46-9E88-DA01D49A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D3D174-A819-B445-BE71-8F348CD7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in all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Technology</a:t>
            </a:r>
            <a:endParaRPr lang="en-US" dirty="0"/>
          </a:p>
          <a:p>
            <a:pPr lvl="1"/>
            <a:r>
              <a:rPr lang="en-US" dirty="0"/>
              <a:t>Optical, wireless, satellite, copper</a:t>
            </a:r>
          </a:p>
          <a:p>
            <a:r>
              <a:rPr lang="en-US" dirty="0">
                <a:solidFill>
                  <a:srgbClr val="0000FF"/>
                </a:solidFill>
              </a:rPr>
              <a:t>Endpoint devices</a:t>
            </a:r>
            <a:endParaRPr lang="en-US" dirty="0"/>
          </a:p>
          <a:p>
            <a:pPr lvl="1"/>
            <a:r>
              <a:rPr lang="en-US" dirty="0"/>
              <a:t>From wearable devices and cell phones to datacenters and supercomputers</a:t>
            </a:r>
          </a:p>
          <a:p>
            <a:r>
              <a:rPr lang="en-US" dirty="0">
                <a:solidFill>
                  <a:srgbClr val="0000FF"/>
                </a:solidFill>
              </a:rPr>
              <a:t>Applications</a:t>
            </a:r>
            <a:endParaRPr lang="en-US" dirty="0"/>
          </a:p>
          <a:p>
            <a:pPr lvl="1"/>
            <a:r>
              <a:rPr lang="en-US" dirty="0"/>
              <a:t>Video streaming, social networking, file transfer, Skype, live TV, gaming, remote medicine, IM</a:t>
            </a:r>
          </a:p>
          <a:p>
            <a:r>
              <a:rPr lang="en-US" dirty="0">
                <a:solidFill>
                  <a:srgbClr val="0000FF"/>
                </a:solidFill>
              </a:rPr>
              <a:t>Users</a:t>
            </a:r>
            <a:endParaRPr lang="en-US" dirty="0"/>
          </a:p>
          <a:p>
            <a:pPr lvl="1"/>
            <a:r>
              <a:rPr lang="en-US" dirty="0"/>
              <a:t>Malicious, naïve, savvy, embarrassed, paranoid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B28F38-7D5D-5049-B36B-FD995025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AA3237-B5C8-F244-A0D6-F9AFE22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evolving</a:t>
            </a:r>
          </a:p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Many parties with (often conflicting) interests</a:t>
            </a:r>
          </a:p>
          <a:p>
            <a:r>
              <a:rPr lang="en-US" dirty="0"/>
              <a:t>Failure-prone</a:t>
            </a:r>
          </a:p>
          <a:p>
            <a:pPr lvl="1"/>
            <a:r>
              <a:rPr lang="en-US" dirty="0"/>
              <a:t>Physical errors, logic errors, human errors, etc.</a:t>
            </a:r>
          </a:p>
          <a:p>
            <a:r>
              <a:rPr lang="en-US" dirty="0"/>
              <a:t>Constrained by technology </a:t>
            </a:r>
          </a:p>
          <a:p>
            <a:pPr lvl="1"/>
            <a:r>
              <a:rPr lang="en-US" dirty="0"/>
              <a:t>Speed of the light is the limit (so far!)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615527-C270-244F-A7D0-4922720D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789188-1866-D742-A12D-CA2E36B3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rgbClr val="0000FF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9828DD-9BA3-6346-8F82-B33F0F57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28DD7B-5792-1F4C-8211-6366849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</a:rPr>
              <a:t>In how to reason through the design of a </a:t>
            </a:r>
            <a:r>
              <a:rPr lang="en-US" altLang="x-none" u="sng" dirty="0">
                <a:solidFill>
                  <a:srgbClr val="000000"/>
                </a:solidFill>
              </a:rPr>
              <a:t>very</a:t>
            </a:r>
            <a:r>
              <a:rPr lang="en-US" altLang="x-none" dirty="0">
                <a:solidFill>
                  <a:srgbClr val="000000"/>
                </a:solidFill>
              </a:rPr>
              <a:t> complex system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our goals and constraints?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s the right prioritization of goals?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How do we decompose a problem? 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Who does what? How?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interfaces between components?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tradeoffs between design options?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61AA50-A857-8445-A2A9-84B60DBA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8E9AAB-7416-E848-BC59-6610F124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EECS 489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2EDA9-7AA4-034B-AB95-6C7A91A3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44062F-D273-AE41-B3F7-B4F89D50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8B3004-3A16-1D4F-936E-29F183C0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0E0A6-1A9D-3048-9F43-4C943CAC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workload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assignments</a:t>
            </a:r>
          </a:p>
          <a:p>
            <a:pPr lvl="1"/>
            <a:r>
              <a:rPr lang="en-US" dirty="0"/>
              <a:t>First one is an individual assignment</a:t>
            </a:r>
          </a:p>
          <a:p>
            <a:pPr lvl="1"/>
            <a:r>
              <a:rPr lang="en-US" dirty="0"/>
              <a:t>The rest are in groups of 3</a:t>
            </a:r>
          </a:p>
          <a:p>
            <a:r>
              <a:rPr lang="en-US" dirty="0"/>
              <a:t>Exams:</a:t>
            </a:r>
          </a:p>
          <a:p>
            <a:pPr lvl="1"/>
            <a:r>
              <a:rPr lang="en-US" dirty="0"/>
              <a:t>Midterm: </a:t>
            </a:r>
            <a:r>
              <a:rPr lang="en-US"/>
              <a:t>October 21/23 </a:t>
            </a:r>
            <a:r>
              <a:rPr lang="en-US" dirty="0"/>
              <a:t>(TBA)</a:t>
            </a:r>
          </a:p>
          <a:p>
            <a:pPr lvl="1"/>
            <a:r>
              <a:rPr lang="en-US" dirty="0"/>
              <a:t>Final: December 19 1:30 PM – 3:30 PM (TBA)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CA7C-B5D3-0245-8D12-F8040B58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5B382-61A4-1346-A319-BC9C9A78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033634"/>
              </p:ext>
            </p:extLst>
          </p:nvPr>
        </p:nvGraphicFramePr>
        <p:xfrm>
          <a:off x="685800" y="1600200"/>
          <a:ext cx="7924800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1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2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3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4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901FD-E0E6-8541-BF4F-0E52F2EA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64E8C7-D827-014A-8BED-60D35241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Packets, circuits, multiplexing, delay, loss, protocols</a:t>
            </a:r>
          </a:p>
          <a:p>
            <a:r>
              <a:rPr lang="en-US" dirty="0"/>
              <a:t>How do endpoints/applications use the network</a:t>
            </a:r>
          </a:p>
          <a:p>
            <a:pPr lvl="1"/>
            <a:r>
              <a:rPr lang="en-US" dirty="0"/>
              <a:t>DNS, CDN, HTTP, TCP</a:t>
            </a:r>
          </a:p>
          <a:p>
            <a:r>
              <a:rPr lang="en-US" dirty="0"/>
              <a:t>What make networks tick</a:t>
            </a:r>
          </a:p>
          <a:p>
            <a:pPr lvl="1"/>
            <a:r>
              <a:rPr lang="en-US" dirty="0"/>
              <a:t>IP, routing protocols, BGP</a:t>
            </a:r>
          </a:p>
          <a:p>
            <a:r>
              <a:rPr lang="en-US" dirty="0"/>
              <a:t>Lower-level technologies</a:t>
            </a:r>
          </a:p>
          <a:p>
            <a:pPr lvl="1"/>
            <a:r>
              <a:rPr lang="en-US" dirty="0"/>
              <a:t>Ethernet, wireless</a:t>
            </a:r>
          </a:p>
          <a:p>
            <a:r>
              <a:rPr lang="en-US" dirty="0"/>
              <a:t>Emerging/hot topics</a:t>
            </a:r>
          </a:p>
          <a:p>
            <a:pPr lvl="1"/>
            <a:r>
              <a:rPr lang="en-US" dirty="0"/>
              <a:t>Datacenters, management, SDN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82EAF9-9E53-904C-84E0-01AE5446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1066F7-B01C-B84F-8294-54D4C46D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GSI: Leonard Lin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PhD student in EECS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Office hours: See course webpage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No office hours or discussions this week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0A7ED-40F4-AA49-8E04-79C6360B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0B83-B33A-FE46-B581-39F59E5F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 descr="A young boy wearing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2C81460C-4635-964F-ABC4-A17A93043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43" y="1600200"/>
            <a:ext cx="3726713" cy="4419600"/>
          </a:xfrm>
        </p:spPr>
      </p:pic>
    </p:spTree>
    <p:extLst>
      <p:ext uri="{BB962C8B-B14F-4D97-AF65-F5344CB8AC3E}">
        <p14:creationId xmlns:p14="http://schemas.microsoft.com/office/powerpoint/2010/main" val="959846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ALL-NEW*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1:</a:t>
            </a:r>
            <a:r>
              <a:rPr lang="en-US" dirty="0"/>
              <a:t> measure end-to-end throughput and delay of networks (i.e., simple speed test)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2:</a:t>
            </a:r>
            <a:r>
              <a:rPr lang="en-US" dirty="0"/>
              <a:t> video streaming from CDNs (i.e., simple Netflix)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3:</a:t>
            </a:r>
            <a:r>
              <a:rPr lang="en-US" dirty="0"/>
              <a:t> reliable transport (i.e., how to transfer data over an unreliable network)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4:</a:t>
            </a:r>
            <a:r>
              <a:rPr lang="en-US" dirty="0"/>
              <a:t> router design (i.e., how do internal elements of the network work)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All on (emulated) realistic networks using </a:t>
            </a:r>
            <a:r>
              <a:rPr lang="en-US" i="1" dirty="0">
                <a:solidFill>
                  <a:srgbClr val="0000FF"/>
                </a:solidFill>
              </a:rPr>
              <a:t>mininet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B12BB7-B989-A044-B7EB-3CAC4CFE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332B66-4B3F-3E4F-9234-BA9A1AAA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Kurose and Ross, </a:t>
            </a:r>
            <a:r>
              <a:rPr lang="en-US" dirty="0">
                <a:solidFill>
                  <a:srgbClr val="0000FF"/>
                </a:solidFill>
              </a:rPr>
              <a:t>Computer Networking: A Top-Down Approach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 Edition, Pearson, 2017. ISBN 978-0133594140.</a:t>
            </a:r>
          </a:p>
          <a:p>
            <a:pPr lvl="1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 is ok, but translate reading assignments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00FF"/>
                </a:solidFill>
              </a:rPr>
              <a:t>You will not be tested on material we didn’t cover in lecture or section</a:t>
            </a:r>
          </a:p>
          <a:p>
            <a:pPr lvl="1"/>
            <a:r>
              <a:rPr lang="en-US" dirty="0"/>
              <a:t>Use as a reference and a source of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CE1B5F-B8C0-C64B-8FC4-AC9ACE04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931F32-4891-5B4C-9E48-2584564B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and wait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size capped at 146</a:t>
            </a:r>
          </a:p>
          <a:p>
            <a:pPr lvl="1"/>
            <a:r>
              <a:rPr lang="en-US" dirty="0"/>
              <a:t>Room capacity</a:t>
            </a:r>
          </a:p>
          <a:p>
            <a:endParaRPr lang="en-US" altLang="x-none" dirty="0"/>
          </a:p>
          <a:p>
            <a:r>
              <a:rPr lang="en-US" altLang="x-none" dirty="0"/>
              <a:t>Wait-listed students will be admitted in the order of wait list</a:t>
            </a:r>
          </a:p>
          <a:p>
            <a:endParaRPr lang="en-US" altLang="x-none" dirty="0">
              <a:solidFill>
                <a:srgbClr val="0000FF"/>
              </a:solidFill>
            </a:endParaRPr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E4051-2BDD-154F-815F-12DD6065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FC9ACC-C595-A24E-A6D7-75F1CF98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3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solidFill>
                  <a:srgbClr val="0000FF"/>
                </a:solidFill>
              </a:rPr>
              <a:t>http://mosharaf.com/eecs489/</a:t>
            </a:r>
          </a:p>
          <a:p>
            <a:pPr lvl="1"/>
            <a:r>
              <a:rPr lang="en-US" dirty="0"/>
              <a:t>Assignments, lecture slides</a:t>
            </a:r>
          </a:p>
          <a:p>
            <a:r>
              <a:rPr lang="en-US" dirty="0"/>
              <a:t>Piazza for all communication</a:t>
            </a:r>
          </a:p>
          <a:p>
            <a:pPr lvl="1"/>
            <a:r>
              <a:rPr lang="en-US" dirty="0"/>
              <a:t>Sign up if you haven’t already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piazza.com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/fall2019/eecs489/</a:t>
            </a:r>
          </a:p>
          <a:p>
            <a:endParaRPr lang="en-US" dirty="0"/>
          </a:p>
          <a:p>
            <a:r>
              <a:rPr lang="en-US" dirty="0"/>
              <a:t>Assignment submission via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Start forming groups</a:t>
            </a:r>
          </a:p>
          <a:p>
            <a:pPr lvl="1"/>
            <a:r>
              <a:rPr lang="en-US" dirty="0"/>
              <a:t>Details will be sent out soon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5F844E-2BBE-7045-A675-03F2CA0C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1CC304-4190-8041-9D9D-FB114B8E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submission, re-grade request,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description in the course webpage</a:t>
            </a:r>
          </a:p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Assignments must be submitted within deadline to be graded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Three late days</a:t>
            </a:r>
            <a:r>
              <a:rPr lang="en-US" dirty="0"/>
              <a:t> for the </a:t>
            </a:r>
            <a:r>
              <a:rPr lang="en-US" dirty="0">
                <a:solidFill>
                  <a:srgbClr val="0000FF"/>
                </a:solidFill>
              </a:rPr>
              <a:t>ENTIRE</a:t>
            </a:r>
            <a:r>
              <a:rPr lang="en-US" dirty="0"/>
              <a:t> semester</a:t>
            </a:r>
          </a:p>
          <a:p>
            <a:pPr lvl="2"/>
            <a:r>
              <a:rPr lang="en-US" dirty="0"/>
              <a:t>Use them judiciously</a:t>
            </a:r>
          </a:p>
          <a:p>
            <a:pPr lvl="1"/>
            <a:r>
              <a:rPr lang="en-US" altLang="x-none" dirty="0"/>
              <a:t>You can submit requests to re-grade exams or assignments, but the entire exam will be re-graded and may cost you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E72AC9-6ACB-F949-AFA4-CC30934A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516BE-A1FC-5140-B06D-0B5E12BF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0C39-1611-724F-BEDA-15CD73AF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cheating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45BA-1DC2-D34E-88A4-7FD9F666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Just </a:t>
            </a:r>
            <a:r>
              <a:rPr lang="en-US" altLang="x-none" dirty="0">
                <a:solidFill>
                  <a:srgbClr val="0000FF"/>
                </a:solidFill>
              </a:rPr>
              <a:t>DON’T</a:t>
            </a:r>
          </a:p>
          <a:p>
            <a:pPr lvl="1"/>
            <a:r>
              <a:rPr lang="en-US" altLang="x-none" dirty="0"/>
              <a:t>We had four cases last fall, and the outcome was unpleasant for everyone involved </a:t>
            </a:r>
            <a:r>
              <a:rPr lang="en-US" altLang="x-none" dirty="0">
                <a:sym typeface="Wingdings" pitchFamily="2" charset="2"/>
              </a:rPr>
              <a:t></a:t>
            </a:r>
            <a:endParaRPr lang="en-US" altLang="x-none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8051-EFA8-B44E-960F-335D5D6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952E-7417-8740-88B3-4E524672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B322-4396-B14F-84CE-B42C6388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4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Ask and answer questions!!</a:t>
            </a:r>
          </a:p>
          <a:p>
            <a:pPr lvl="1"/>
            <a:r>
              <a:rPr lang="en-US" altLang="x-none" dirty="0"/>
              <a:t>It helps you understand and others too</a:t>
            </a:r>
          </a:p>
          <a:p>
            <a:pPr lvl="1"/>
            <a:r>
              <a:rPr lang="en-US" altLang="x-none" dirty="0"/>
              <a:t>It helps you stay awake</a:t>
            </a:r>
          </a:p>
          <a:p>
            <a:pPr lvl="1"/>
            <a:r>
              <a:rPr lang="en-US" altLang="x-none" dirty="0"/>
              <a:t>It helps me stay awake</a:t>
            </a:r>
          </a:p>
          <a:p>
            <a:r>
              <a:rPr lang="en-US" altLang="x-none" dirty="0"/>
              <a:t>Sit toward the front</a:t>
            </a:r>
          </a:p>
          <a:p>
            <a:pPr lvl="1"/>
            <a:r>
              <a:rPr lang="en-US" altLang="x-none" dirty="0"/>
              <a:t>Electronic-free zone</a:t>
            </a:r>
          </a:p>
          <a:p>
            <a:r>
              <a:rPr lang="en-US" altLang="x-none" dirty="0"/>
              <a:t>In general, limit electronic use for ~80 minutes </a:t>
            </a:r>
          </a:p>
          <a:p>
            <a:pPr lvl="1"/>
            <a:r>
              <a:rPr lang="en-US" altLang="x-none" dirty="0"/>
              <a:t>You will have a 5 minute break in the middle to get online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362DFA-A6A8-F543-A800-F1B6427E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61320B-56D9-B340-8C6E-9D20FB9B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2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about the Internet and networking in general is</a:t>
            </a:r>
          </a:p>
          <a:p>
            <a:pPr lvl="1"/>
            <a:r>
              <a:rPr lang="en-US" dirty="0"/>
              <a:t>important and relevant</a:t>
            </a:r>
          </a:p>
          <a:p>
            <a:pPr lvl="1"/>
            <a:r>
              <a:rPr lang="en-US" dirty="0"/>
              <a:t>lots of fun – challenging real-world problems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Read 1.1 and 1.3 of K&amp;R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discussion and office hours this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FCDBBC-4A30-0C41-82C1-87DF0E03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9F9399-168A-6C4B-818A-02A69E79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GSI: Joseph </a:t>
            </a:r>
            <a:r>
              <a:rPr lang="en-US" dirty="0" err="1"/>
              <a:t>Buiteweg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Master’s student in EECS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Office hours: See course webpage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No office hours or discussions this week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97CC0-5511-CB42-920A-B1533809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73BB-DCC7-D640-BCE4-3563BF9D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972E2E07-2501-3141-BFB6-10A3B567E4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51" y="1600200"/>
            <a:ext cx="3534098" cy="4419600"/>
          </a:xfrm>
        </p:spPr>
      </p:pic>
    </p:spTree>
    <p:extLst>
      <p:ext uri="{BB962C8B-B14F-4D97-AF65-F5344CB8AC3E}">
        <p14:creationId xmlns:p14="http://schemas.microsoft.com/office/powerpoint/2010/main" val="160067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Ph.D. in Computer Science from Berkeley in 2015</a:t>
            </a:r>
          </a:p>
          <a:p>
            <a:r>
              <a:rPr lang="en-US" sz="2400" dirty="0"/>
              <a:t>On the Michigan faculty since 2016</a:t>
            </a:r>
          </a:p>
          <a:p>
            <a:r>
              <a:rPr lang="en-US" sz="2400" dirty="0"/>
              <a:t>Research focus on application-infrastructure symbiosis in large-scale networked systems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0000FF"/>
                </a:solidFill>
              </a:rPr>
              <a:t>Office hours: Wednesday 2PM – 4PM in 4820 BBB, starting from </a:t>
            </a:r>
            <a:r>
              <a:rPr lang="en-US" sz="2400" b="1" dirty="0">
                <a:solidFill>
                  <a:srgbClr val="0000FF"/>
                </a:solidFill>
              </a:rPr>
              <a:t>September 11*</a:t>
            </a:r>
          </a:p>
          <a:p>
            <a:pPr lvl="1"/>
            <a:r>
              <a:rPr lang="en-US" dirty="0"/>
              <a:t>Also, by appointment (pre-scheduled via email)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0575F0-EA35-C249-A48C-E13190DC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495EBF-4F54-F441-A081-73B05214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Third-time teaching an undergraduate course!</a:t>
            </a:r>
          </a:p>
          <a:p>
            <a:pPr lvl="1"/>
            <a:r>
              <a:rPr lang="en-US" dirty="0"/>
              <a:t>I’m </a:t>
            </a:r>
            <a:r>
              <a:rPr lang="en-US" i="1" dirty="0"/>
              <a:t>still</a:t>
            </a:r>
            <a:r>
              <a:rPr lang="en-US" dirty="0"/>
              <a:t> learning!</a:t>
            </a:r>
          </a:p>
          <a:p>
            <a:pPr lvl="1"/>
            <a:r>
              <a:rPr lang="en-US" dirty="0"/>
              <a:t>I will listen to (constructive) feedback</a:t>
            </a:r>
          </a:p>
          <a:p>
            <a:pPr lvl="2"/>
            <a:r>
              <a:rPr lang="en-US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“Speak faster/s-l-o-w-e-r/LOUDER”</a:t>
            </a:r>
            <a:endParaRPr lang="en-US" i="1" dirty="0"/>
          </a:p>
          <a:p>
            <a:pPr lvl="2"/>
            <a:r>
              <a:rPr lang="en-US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“Pace is too fast/too s-l-o-w”</a:t>
            </a:r>
          </a:p>
          <a:p>
            <a:pPr lvl="2"/>
            <a:r>
              <a:rPr lang="en-US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“I’m falling asleep…”</a:t>
            </a:r>
          </a:p>
          <a:p>
            <a:pPr lvl="1"/>
            <a:r>
              <a:rPr lang="en-US" dirty="0"/>
              <a:t>Interrupt me as needed</a:t>
            </a:r>
          </a:p>
          <a:p>
            <a:endParaRPr lang="en-US" dirty="0"/>
          </a:p>
          <a:p>
            <a:r>
              <a:rPr lang="en-US" dirty="0"/>
              <a:t>For the first time, </a:t>
            </a:r>
            <a:r>
              <a:rPr lang="en-US" dirty="0">
                <a:solidFill>
                  <a:srgbClr val="0000FF"/>
                </a:solidFill>
              </a:rPr>
              <a:t>all lectures will be recorded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1B5464-AAF5-6F4A-9741-1A6F1A5B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95666F-1AFE-3E4B-AA7F-6F6B649D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489 in EECS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EECS 281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High-level logic ⇒ Programs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Coding skills learned in 281 are critical for 489 assignments</a:t>
            </a:r>
          </a:p>
          <a:p>
            <a:r>
              <a:rPr lang="en-US" i="1" dirty="0">
                <a:solidFill>
                  <a:srgbClr val="0000FF"/>
                </a:solidFill>
              </a:rPr>
              <a:t>EECS 482</a:t>
            </a:r>
          </a:p>
          <a:p>
            <a:pPr lvl="1"/>
            <a:r>
              <a:rPr lang="en-US" dirty="0"/>
              <a:t>How do machines work?</a:t>
            </a:r>
          </a:p>
          <a:p>
            <a:pPr lvl="1"/>
            <a:r>
              <a:rPr lang="en-US" dirty="0"/>
              <a:t>Execute programs, interact with users, etc.</a:t>
            </a:r>
          </a:p>
          <a:p>
            <a:pPr lvl="1"/>
            <a:r>
              <a:rPr lang="en-US" dirty="0"/>
              <a:t>Some concepts of 482 may be useful, but are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46DEA2-868F-0B46-AF03-5A21A2A0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FAF477-7838-844E-AAE6-79CA5C82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we access </a:t>
            </a:r>
            <a:r>
              <a:rPr lang="en-US" i="1" dirty="0">
                <a:solidFill>
                  <a:srgbClr val="0000FF"/>
                </a:solidFill>
              </a:rPr>
              <a:t>most</a:t>
            </a:r>
            <a:r>
              <a:rPr lang="en-US" dirty="0">
                <a:solidFill>
                  <a:srgbClr val="0000FF"/>
                </a:solidFill>
              </a:rPr>
              <a:t> services?</a:t>
            </a:r>
          </a:p>
          <a:p>
            <a:pPr lvl="1"/>
            <a:r>
              <a:rPr lang="en-US" dirty="0"/>
              <a:t>Examples include search engines, social networks, video streaming, etc.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How do two machines communicate?</a:t>
            </a:r>
          </a:p>
          <a:p>
            <a:pPr lvl="1"/>
            <a:r>
              <a:rPr lang="en-US" dirty="0"/>
              <a:t>When they are directly connected</a:t>
            </a:r>
          </a:p>
          <a:p>
            <a:pPr lvl="1"/>
            <a:r>
              <a:rPr lang="en-US" dirty="0"/>
              <a:t>When they are not directly connected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Using a network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C3207E-C900-164A-B99B-3C0EEB7F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AB422-AF35-D749-A685-CF40A4DA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is a network?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this is very vague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038600" y="3124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724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505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670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7000" y="44958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853" name="Straight Connector 14"/>
          <p:cNvCxnSpPr>
            <a:cxnSpLocks noChangeShapeType="1"/>
            <a:stCxn id="11" idx="5"/>
            <a:endCxn id="5" idx="1"/>
          </p:cNvCxnSpPr>
          <p:nvPr/>
        </p:nvCxnSpPr>
        <p:spPr bwMode="auto">
          <a:xfrm>
            <a:off x="2927350" y="35369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Connector 15"/>
          <p:cNvCxnSpPr>
            <a:cxnSpLocks noChangeShapeType="1"/>
            <a:stCxn id="12" idx="6"/>
            <a:endCxn id="5" idx="2"/>
          </p:cNvCxnSpPr>
          <p:nvPr/>
        </p:nvCxnSpPr>
        <p:spPr bwMode="auto">
          <a:xfrm>
            <a:off x="2971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Connector 18"/>
          <p:cNvCxnSpPr>
            <a:cxnSpLocks noChangeShapeType="1"/>
            <a:stCxn id="13" idx="7"/>
            <a:endCxn id="5" idx="3"/>
          </p:cNvCxnSpPr>
          <p:nvPr/>
        </p:nvCxnSpPr>
        <p:spPr bwMode="auto">
          <a:xfrm flipV="1">
            <a:off x="2927350" y="41465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21"/>
          <p:cNvCxnSpPr>
            <a:cxnSpLocks noChangeShapeType="1"/>
            <a:stCxn id="6" idx="0"/>
            <a:endCxn id="7" idx="4"/>
          </p:cNvCxnSpPr>
          <p:nvPr/>
        </p:nvCxnSpPr>
        <p:spPr bwMode="auto">
          <a:xfrm flipV="1">
            <a:off x="4191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24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41910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8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3657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32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4343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Connector 35"/>
          <p:cNvCxnSpPr>
            <a:cxnSpLocks noChangeShapeType="1"/>
            <a:stCxn id="8" idx="7"/>
            <a:endCxn id="10" idx="3"/>
          </p:cNvCxnSpPr>
          <p:nvPr/>
        </p:nvCxnSpPr>
        <p:spPr bwMode="auto">
          <a:xfrm flipV="1">
            <a:off x="4908550" y="3765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Connector 38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4908550" y="4146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Connector 47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613150" y="3384550"/>
            <a:ext cx="4699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Connector 50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613150" y="4146550"/>
            <a:ext cx="4699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Connector 52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298950" y="3384550"/>
            <a:ext cx="3937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September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F8EB5-9854-0A42-A915-32B0FE4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EC9BBB-C5DF-3740-ACB2-A228D0A4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097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1490452872</TotalTime>
  <Pages>7</Pages>
  <Words>1717</Words>
  <Application>Microsoft Macintosh PowerPoint</Application>
  <PresentationFormat>On-screen Show (4:3)</PresentationFormat>
  <Paragraphs>393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Gill Sans</vt:lpstr>
      <vt:lpstr>Monotype Sorts</vt:lpstr>
      <vt:lpstr>Times New Roman</vt:lpstr>
      <vt:lpstr>Wingdings</vt:lpstr>
      <vt:lpstr>dbllineb</vt:lpstr>
      <vt:lpstr>EECS 489 Computer Networks  Fall 2019</vt:lpstr>
      <vt:lpstr>Agenda</vt:lpstr>
      <vt:lpstr>GSI: Leonard Lin</vt:lpstr>
      <vt:lpstr>GSI: Joseph Buiteweg</vt:lpstr>
      <vt:lpstr>Mosharaf Chowdhury</vt:lpstr>
      <vt:lpstr>My teaching style</vt:lpstr>
      <vt:lpstr>489 in EECS curriculum</vt:lpstr>
      <vt:lpstr>What is missing?</vt:lpstr>
      <vt:lpstr>What is a network? </vt:lpstr>
      <vt:lpstr>There are many different types of networks</vt:lpstr>
      <vt:lpstr>The Internet is transforming everything</vt:lpstr>
      <vt:lpstr>The Internet consists of many end-systems</vt:lpstr>
      <vt:lpstr>Connected by switches</vt:lpstr>
      <vt:lpstr>And links</vt:lpstr>
      <vt:lpstr>Managed by many parties</vt:lpstr>
      <vt:lpstr>Transfers data</vt:lpstr>
      <vt:lpstr>Shared among many services</vt:lpstr>
      <vt:lpstr>A federated system</vt:lpstr>
      <vt:lpstr>Why a common interface?</vt:lpstr>
      <vt:lpstr>MASSIVE Scale</vt:lpstr>
      <vt:lpstr>Diversity in all dimensions</vt:lpstr>
      <vt:lpstr>The Internet is also</vt:lpstr>
      <vt:lpstr>Have we found the right solution?</vt:lpstr>
      <vt:lpstr>The Internet is a lesson</vt:lpstr>
      <vt:lpstr>What is EECS 489 about?</vt:lpstr>
      <vt:lpstr>5-minute break!</vt:lpstr>
      <vt:lpstr>Class workload</vt:lpstr>
      <vt:lpstr>Grading</vt:lpstr>
      <vt:lpstr>Topics we will cover</vt:lpstr>
      <vt:lpstr>The ALL-NEW* assignments</vt:lpstr>
      <vt:lpstr>Optional Textbook</vt:lpstr>
      <vt:lpstr>Enrollment and wait list</vt:lpstr>
      <vt:lpstr>Communication protocol</vt:lpstr>
      <vt:lpstr>Policies on late submission, re-grade request, …</vt:lpstr>
      <vt:lpstr>Policies on cheating</vt:lpstr>
      <vt:lpstr>Participation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1168</cp:revision>
  <cp:lastPrinted>1999-09-08T17:25:07Z</cp:lastPrinted>
  <dcterms:created xsi:type="dcterms:W3CDTF">2014-01-14T18:15:50Z</dcterms:created>
  <dcterms:modified xsi:type="dcterms:W3CDTF">2019-08-28T18:27:42Z</dcterms:modified>
  <cp:category/>
</cp:coreProperties>
</file>