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8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5" r:id="rId14"/>
    <p:sldId id="526" r:id="rId15"/>
    <p:sldId id="528" r:id="rId16"/>
    <p:sldId id="527" r:id="rId17"/>
    <p:sldId id="529" r:id="rId18"/>
    <p:sldId id="530" r:id="rId19"/>
    <p:sldId id="531" r:id="rId20"/>
    <p:sldId id="534" r:id="rId21"/>
    <p:sldId id="532" r:id="rId22"/>
    <p:sldId id="533" r:id="rId23"/>
    <p:sldId id="535" r:id="rId24"/>
    <p:sldId id="536" r:id="rId25"/>
    <p:sldId id="537" r:id="rId26"/>
    <p:sldId id="541" r:id="rId27"/>
    <p:sldId id="538" r:id="rId28"/>
    <p:sldId id="540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3" r:id="rId40"/>
    <p:sldId id="554" r:id="rId41"/>
    <p:sldId id="552" r:id="rId42"/>
    <p:sldId id="502" r:id="rId43"/>
    <p:sldId id="555" r:id="rId44"/>
    <p:sldId id="556" r:id="rId45"/>
    <p:sldId id="557" r:id="rId46"/>
    <p:sldId id="558" r:id="rId47"/>
    <p:sldId id="559" r:id="rId48"/>
    <p:sldId id="560" r:id="rId49"/>
    <p:sldId id="561" r:id="rId50"/>
    <p:sldId id="563" r:id="rId51"/>
    <p:sldId id="562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571" r:id="rId60"/>
    <p:sldId id="572" r:id="rId61"/>
    <p:sldId id="573" r:id="rId62"/>
    <p:sldId id="574" r:id="rId63"/>
    <p:sldId id="575" r:id="rId64"/>
    <p:sldId id="576" r:id="rId65"/>
    <p:sldId id="577" r:id="rId66"/>
    <p:sldId id="578" r:id="rId67"/>
    <p:sldId id="581" r:id="rId68"/>
    <p:sldId id="583" r:id="rId69"/>
    <p:sldId id="582" r:id="rId70"/>
    <p:sldId id="585" r:id="rId71"/>
    <p:sldId id="586" r:id="rId72"/>
    <p:sldId id="587" r:id="rId73"/>
    <p:sldId id="588" r:id="rId74"/>
    <p:sldId id="589" r:id="rId75"/>
    <p:sldId id="590" r:id="rId76"/>
    <p:sldId id="591" r:id="rId77"/>
    <p:sldId id="594" r:id="rId78"/>
    <p:sldId id="592" r:id="rId79"/>
    <p:sldId id="593" r:id="rId80"/>
    <p:sldId id="512" r:id="rId8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1"/>
    <p:restoredTop sz="94643"/>
  </p:normalViewPr>
  <p:slideViewPr>
    <p:cSldViewPr>
      <p:cViewPr varScale="1">
        <p:scale>
          <a:sx n="115" d="100"/>
          <a:sy n="115" d="100"/>
        </p:scale>
        <p:origin x="170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7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82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79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9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58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one particular part of the functionality:</a:t>
            </a:r>
            <a:r>
              <a:rPr lang="en-US" baseline="0" dirty="0" smtClean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8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1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8943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February 20,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resources consumed on demand per-packet </a:t>
            </a:r>
          </a:p>
          <a:p>
            <a:pPr lvl="1"/>
            <a:r>
              <a:rPr lang="en-US" dirty="0" smtClean="0"/>
              <a:t>Admission control: </a:t>
            </a:r>
            <a:r>
              <a:rPr lang="en-US" dirty="0" smtClean="0">
                <a:solidFill>
                  <a:srgbClr val="0000FF"/>
                </a:solidFill>
              </a:rPr>
              <a:t>per packet</a:t>
            </a:r>
            <a:endParaRPr lang="en-US" dirty="0" smtClean="0"/>
          </a:p>
          <a:p>
            <a:r>
              <a:rPr lang="en-US" dirty="0" smtClean="0"/>
              <a:t>Circuit switching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resources reserved a priori  at “connection” initiation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dmission control: </a:t>
            </a:r>
            <a:r>
              <a:rPr lang="en-US" dirty="0" smtClean="0">
                <a:solidFill>
                  <a:srgbClr val="0000FF"/>
                </a:solidFill>
              </a:rPr>
              <a:t>per connection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switching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</a:t>
            </a:r>
            <a:r>
              <a:rPr lang="en-US" sz="2800" dirty="0" err="1" smtClean="0">
                <a:solidFill>
                  <a:srgbClr val="0000FF"/>
                </a:solidFill>
              </a:rPr>
              <a:t>rc</a:t>
            </a:r>
            <a:r>
              <a:rPr lang="en-US" sz="2800" dirty="0" smtClean="0"/>
              <a:t> sends reservation request to </a:t>
            </a:r>
            <a:r>
              <a:rPr lang="en-US" sz="2800" dirty="0" err="1" smtClean="0">
                <a:solidFill>
                  <a:srgbClr val="0000FF"/>
                </a:solidFill>
              </a:rPr>
              <a:t>dst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smtClean="0"/>
              <a:t>Switches create circuit </a:t>
            </a:r>
            <a:r>
              <a:rPr lang="en-US" sz="2800" i="1" dirty="0" smtClean="0"/>
              <a:t>after</a:t>
            </a:r>
            <a:r>
              <a:rPr lang="en-US" sz="2800" dirty="0" smtClean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sends </a:t>
            </a:r>
            <a:r>
              <a:rPr lang="en-US" sz="2800" dirty="0" smtClean="0"/>
              <a:t>teardown request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51" grpId="0" animBg="1"/>
      <p:bldP spid="52" grpId="0" animBg="1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sent as chunks of formatted bits (Packets)</a:t>
            </a:r>
          </a:p>
          <a:p>
            <a:r>
              <a:rPr lang="en-US" dirty="0" smtClean="0"/>
              <a:t>Packets consist of a “header” and “payload”</a:t>
            </a:r>
          </a:p>
          <a:p>
            <a:r>
              <a:rPr lang="en-US" dirty="0" smtClean="0"/>
              <a:t>Switches “forward” packets based on their headers</a:t>
            </a:r>
          </a:p>
          <a:p>
            <a:r>
              <a:rPr lang="en-US" dirty="0" smtClean="0"/>
              <a:t>Each packet travels </a:t>
            </a:r>
            <a:r>
              <a:rPr lang="en-US" dirty="0" smtClean="0">
                <a:solidFill>
                  <a:srgbClr val="0000FF"/>
                </a:solidFill>
              </a:rPr>
              <a:t>independently</a:t>
            </a:r>
          </a:p>
          <a:p>
            <a:r>
              <a:rPr lang="en-US" dirty="0" smtClean="0"/>
              <a:t>No link resources are reserved in advance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more demands than the network can handle</a:t>
            </a:r>
          </a:p>
          <a:p>
            <a:pPr lvl="1"/>
            <a:r>
              <a:rPr lang="en-US" dirty="0" smtClean="0"/>
              <a:t>Hoping that not all demands are required at the same time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for bursty traffic (average &lt;&lt; peak demand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Packet switching exploits statistical multiplexing better than circuit </a:t>
            </a:r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Loss </a:t>
            </a:r>
          </a:p>
          <a:p>
            <a:r>
              <a:rPr lang="en-US" dirty="0" smtClean="0"/>
              <a:t>Throughput</a:t>
            </a:r>
          </a:p>
          <a:p>
            <a:pPr marL="222987" indent="0">
              <a:buNone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Link </a:t>
            </a:r>
            <a:r>
              <a:rPr lang="en-US" sz="2400" dirty="0"/>
              <a:t>bandwidth 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 smtClean="0"/>
              <a:t>Time </a:t>
            </a:r>
            <a:r>
              <a:rPr lang="en-US" sz="2000" dirty="0"/>
              <a:t>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 smtClean="0"/>
              <a:t>Number </a:t>
            </a:r>
            <a:r>
              <a:rPr lang="en-US" sz="2000" dirty="0"/>
              <a:t>of bits “in flight” at any time</a:t>
            </a:r>
          </a:p>
          <a:p>
            <a:r>
              <a:rPr lang="en-US" sz="2400" dirty="0"/>
              <a:t>BDP = bandwidth × propagation </a:t>
            </a:r>
            <a:r>
              <a:rPr lang="en-US" sz="2400" dirty="0" smtClean="0"/>
              <a:t>delay</a:t>
            </a:r>
            <a:endParaRPr lang="en-US" sz="2400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link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ransmission delay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ropagation delay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ueuing delay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rocessing delay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delay</a:t>
            </a:r>
            <a:endParaRPr lang="en-US" dirty="0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layers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 smtClean="0"/>
              <a:t>OSI stands for Open Systems Interconnection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Developed by the ISO</a:t>
            </a:r>
          </a:p>
          <a:p>
            <a:r>
              <a:rPr lang="en-US" dirty="0" smtClean="0"/>
              <a:t>Session </a:t>
            </a:r>
            <a:r>
              <a:rPr lang="en-US" dirty="0" smtClean="0"/>
              <a:t>and presentation layers are often implemented as part of the application layer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D3A600"/>
                </a:solidFill>
              </a:rPr>
              <a:t>L6</a:t>
            </a:r>
            <a:endParaRPr lang="en-US" sz="1800" dirty="0">
              <a:solidFill>
                <a:srgbClr val="D3A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D3A600"/>
                </a:solidFill>
              </a:rPr>
              <a:t>L5</a:t>
            </a:r>
            <a:endParaRPr lang="en-US" sz="1800" dirty="0">
              <a:solidFill>
                <a:srgbClr val="D3A600"/>
              </a:solidFill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practice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three layers implemented everywhere</a:t>
            </a:r>
          </a:p>
          <a:p>
            <a:r>
              <a:rPr lang="en-US" dirty="0" smtClean="0"/>
              <a:t>Top two layers implemented only at hosts</a:t>
            </a:r>
            <a:endParaRPr lang="en-US" dirty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in regular place and regular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 smtClean="0"/>
              <a:t>Open book/text/notes, but </a:t>
            </a:r>
            <a:r>
              <a:rPr lang="en-US" dirty="0" smtClean="0">
                <a:solidFill>
                  <a:srgbClr val="0000FF"/>
                </a:solidFill>
              </a:rPr>
              <a:t>OFFLINE</a:t>
            </a:r>
            <a:endParaRPr lang="en-US" dirty="0" smtClean="0"/>
          </a:p>
          <a:p>
            <a:r>
              <a:rPr lang="en-US" dirty="0" smtClean="0"/>
              <a:t>Test does not require any complicated calculation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You’re NOT allowed to write/run any programs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No office hours on Wednesday</a:t>
            </a:r>
          </a:p>
          <a:p>
            <a:r>
              <a:rPr lang="en-US" dirty="0" smtClean="0"/>
              <a:t>Instead, I’ll have office hours on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Tuesday, Feb 21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-4 PM in 4820 BBB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encapsulation: </a:t>
            </a:r>
            <a:br>
              <a:rPr lang="en-US" dirty="0" smtClean="0"/>
            </a:br>
            <a:r>
              <a:rPr lang="en-US" dirty="0" smtClean="0"/>
              <a:t>Protocol headers</a:t>
            </a:r>
            <a:endParaRPr lang="en-US" dirty="0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header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request/response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is the narrow waist of the layering hourglass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SMTP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HTTP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TCP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UDP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IP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PPP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FDDI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Ethernet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PSTN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Radio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Copper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Optical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NTP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DNS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 smtClean="0"/>
              <a:t>Application layer (</a:t>
            </a:r>
            <a:r>
              <a:rPr lang="en-US" dirty="0"/>
              <a:t>lectures </a:t>
            </a:r>
            <a:r>
              <a:rPr lang="en-US" dirty="0" smtClean="0"/>
              <a:t>4–6)</a:t>
            </a:r>
          </a:p>
          <a:p>
            <a:pPr lvl="1"/>
            <a:r>
              <a:rPr lang="en-US" dirty="0" smtClean="0"/>
              <a:t>HTTP, </a:t>
            </a:r>
            <a:r>
              <a:rPr lang="en-US" dirty="0" smtClean="0"/>
              <a:t>DNS, and CDN</a:t>
            </a:r>
          </a:p>
          <a:p>
            <a:pPr lvl="1"/>
            <a:r>
              <a:rPr lang="en-US" dirty="0" smtClean="0"/>
              <a:t>Video Streaming</a:t>
            </a:r>
          </a:p>
          <a:p>
            <a:r>
              <a:rPr lang="en-US" dirty="0" smtClean="0"/>
              <a:t>Transport </a:t>
            </a:r>
            <a:r>
              <a:rPr lang="en-US" dirty="0"/>
              <a:t>layer (lectures </a:t>
            </a:r>
            <a:r>
              <a:rPr lang="en-US" dirty="0" smtClean="0"/>
              <a:t>7–10)</a:t>
            </a:r>
            <a:endParaRPr lang="en-US" dirty="0"/>
          </a:p>
          <a:p>
            <a:pPr lvl="1"/>
            <a:r>
              <a:rPr lang="en-US" dirty="0" smtClean="0"/>
              <a:t>UDP </a:t>
            </a:r>
            <a:r>
              <a:rPr lang="en-US" dirty="0"/>
              <a:t>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11–12)</a:t>
            </a:r>
          </a:p>
          <a:p>
            <a:pPr lvl="1"/>
            <a:r>
              <a:rPr lang="en-US" dirty="0" smtClean="0"/>
              <a:t>Data plane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</a:p>
          <a:p>
            <a:pPr lvl="1"/>
            <a:r>
              <a:rPr lang="en-US" dirty="0" smtClean="0"/>
              <a:t>Server is “always on” and “well known”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lients initiate contact to server</a:t>
            </a:r>
          </a:p>
          <a:p>
            <a:r>
              <a:rPr lang="en-US" dirty="0" smtClean="0"/>
              <a:t>Synchronous request/reply protocol </a:t>
            </a:r>
          </a:p>
          <a:p>
            <a:pPr lvl="1"/>
            <a:r>
              <a:rPr lang="en-US" dirty="0" smtClean="0"/>
              <a:t>Runs over TCP, Port 80</a:t>
            </a:r>
          </a:p>
          <a:p>
            <a:r>
              <a:rPr lang="en-US" dirty="0" smtClean="0"/>
              <a:t>Stateless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HTTP request/response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56835" name="Line 3"/>
          <p:cNvSpPr>
            <a:spLocks noChangeShapeType="1"/>
          </p:cNvSpPr>
          <p:nvPr/>
        </p:nvSpPr>
        <p:spPr bwMode="auto">
          <a:xfrm flipH="1">
            <a:off x="3460750" y="2246325"/>
            <a:ext cx="1588" cy="320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36" name="Line 4"/>
          <p:cNvSpPr>
            <a:spLocks noChangeShapeType="1"/>
          </p:cNvSpPr>
          <p:nvPr/>
        </p:nvSpPr>
        <p:spPr bwMode="auto">
          <a:xfrm>
            <a:off x="5899150" y="22479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2971800" y="1856582"/>
            <a:ext cx="1037029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+mn-lt"/>
              </a:rPr>
              <a:t>Client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326151" y="1856582"/>
            <a:ext cx="1142827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+mn-lt"/>
              </a:rPr>
              <a:t>Server</a:t>
            </a: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3460750" y="2400300"/>
            <a:ext cx="2438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 rot="305992">
            <a:off x="4210204" y="2170113"/>
            <a:ext cx="106331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</a:t>
            </a:r>
            <a:r>
              <a:rPr lang="en-US" sz="1800" b="0" dirty="0" smtClean="0">
                <a:solidFill>
                  <a:srgbClr val="333399"/>
                </a:solidFill>
                <a:latin typeface="+mn-lt"/>
              </a:rPr>
              <a:t>syn</a:t>
            </a:r>
            <a:endParaRPr lang="en-US" sz="1800" b="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3460750" y="2781300"/>
            <a:ext cx="2438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 rot="-285611">
            <a:off x="3622689" y="2568575"/>
            <a:ext cx="174940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syn + ack </a:t>
            </a:r>
          </a:p>
        </p:txBody>
      </p:sp>
      <p:sp>
        <p:nvSpPr>
          <p:cNvPr id="1656843" name="Line 11"/>
          <p:cNvSpPr>
            <a:spLocks noChangeShapeType="1"/>
          </p:cNvSpPr>
          <p:nvPr/>
        </p:nvSpPr>
        <p:spPr bwMode="auto">
          <a:xfrm>
            <a:off x="3460750" y="3467100"/>
            <a:ext cx="2438400" cy="457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4" name="Text Box 12"/>
          <p:cNvSpPr txBox="1">
            <a:spLocks noChangeArrowheads="1"/>
          </p:cNvSpPr>
          <p:nvPr/>
        </p:nvSpPr>
        <p:spPr bwMode="auto">
          <a:xfrm rot="623789">
            <a:off x="3437117" y="3328385"/>
            <a:ext cx="2495194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ack + HTTP GET</a:t>
            </a:r>
          </a:p>
        </p:txBody>
      </p:sp>
      <p:sp>
        <p:nvSpPr>
          <p:cNvPr id="1656845" name="Line 13"/>
          <p:cNvSpPr>
            <a:spLocks noChangeShapeType="1"/>
          </p:cNvSpPr>
          <p:nvPr/>
        </p:nvSpPr>
        <p:spPr bwMode="auto">
          <a:xfrm flipH="1">
            <a:off x="3460750" y="4000500"/>
            <a:ext cx="2438400" cy="2286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6" name="Line 14"/>
          <p:cNvSpPr>
            <a:spLocks noChangeShapeType="1"/>
          </p:cNvSpPr>
          <p:nvPr/>
        </p:nvSpPr>
        <p:spPr bwMode="auto">
          <a:xfrm>
            <a:off x="3460750" y="4533900"/>
            <a:ext cx="2438400" cy="457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7" name="Line 15"/>
          <p:cNvSpPr>
            <a:spLocks noChangeShapeType="1"/>
          </p:cNvSpPr>
          <p:nvPr/>
        </p:nvSpPr>
        <p:spPr bwMode="auto">
          <a:xfrm flipH="1">
            <a:off x="3460750" y="5067300"/>
            <a:ext cx="2438400" cy="2286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grpSp>
        <p:nvGrpSpPr>
          <p:cNvPr id="1656848" name="Group 16"/>
          <p:cNvGrpSpPr>
            <a:grpSpLocks/>
          </p:cNvGrpSpPr>
          <p:nvPr/>
        </p:nvGrpSpPr>
        <p:grpSpPr bwMode="auto">
          <a:xfrm>
            <a:off x="4703783" y="3881436"/>
            <a:ext cx="301626" cy="887412"/>
            <a:chOff x="975" y="2699"/>
            <a:chExt cx="190" cy="559"/>
          </a:xfrm>
        </p:grpSpPr>
        <p:sp>
          <p:nvSpPr>
            <p:cNvPr id="1656849" name="Text Box 17"/>
            <p:cNvSpPr txBox="1">
              <a:spLocks noChangeArrowheads="1"/>
            </p:cNvSpPr>
            <p:nvPr/>
          </p:nvSpPr>
          <p:spPr bwMode="auto">
            <a:xfrm>
              <a:off x="975" y="2699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0" name="Text Box 18"/>
            <p:cNvSpPr txBox="1">
              <a:spLocks noChangeArrowheads="1"/>
            </p:cNvSpPr>
            <p:nvPr/>
          </p:nvSpPr>
          <p:spPr bwMode="auto">
            <a:xfrm>
              <a:off x="978" y="2795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1" name="Text Box 19"/>
            <p:cNvSpPr txBox="1">
              <a:spLocks noChangeArrowheads="1"/>
            </p:cNvSpPr>
            <p:nvPr/>
          </p:nvSpPr>
          <p:spPr bwMode="auto">
            <a:xfrm>
              <a:off x="978" y="2891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1656852" name="AutoShape 20"/>
          <p:cNvSpPr>
            <a:spLocks/>
          </p:cNvSpPr>
          <p:nvPr/>
        </p:nvSpPr>
        <p:spPr bwMode="auto">
          <a:xfrm>
            <a:off x="3308350" y="23241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3" name="AutoShape 21"/>
          <p:cNvSpPr>
            <a:spLocks/>
          </p:cNvSpPr>
          <p:nvPr/>
        </p:nvSpPr>
        <p:spPr bwMode="auto">
          <a:xfrm>
            <a:off x="3232150" y="36957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4" name="Text Box 22"/>
          <p:cNvSpPr txBox="1">
            <a:spLocks noChangeArrowheads="1"/>
          </p:cNvSpPr>
          <p:nvPr/>
        </p:nvSpPr>
        <p:spPr bwMode="auto">
          <a:xfrm>
            <a:off x="1908802" y="2400302"/>
            <a:ext cx="132335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solidFill>
                  <a:srgbClr val="333399"/>
                </a:solidFill>
                <a:latin typeface="+mn-lt"/>
              </a:rPr>
              <a:t>Establish</a:t>
            </a:r>
          </a:p>
          <a:p>
            <a:r>
              <a:rPr lang="en-US" sz="1800" b="0" dirty="0">
                <a:solidFill>
                  <a:srgbClr val="333399"/>
                </a:solidFill>
                <a:latin typeface="+mn-lt"/>
              </a:rPr>
              <a:t>connection</a:t>
            </a:r>
          </a:p>
        </p:txBody>
      </p:sp>
      <p:sp>
        <p:nvSpPr>
          <p:cNvPr id="1656855" name="Text Box 23"/>
          <p:cNvSpPr txBox="1">
            <a:spLocks noChangeArrowheads="1"/>
          </p:cNvSpPr>
          <p:nvPr/>
        </p:nvSpPr>
        <p:spPr bwMode="auto">
          <a:xfrm>
            <a:off x="2062377" y="4229102"/>
            <a:ext cx="1147548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Request</a:t>
            </a:r>
          </a:p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response</a:t>
            </a:r>
          </a:p>
        </p:txBody>
      </p:sp>
      <p:sp>
        <p:nvSpPr>
          <p:cNvPr id="1656856" name="Text Box 24"/>
          <p:cNvSpPr txBox="1">
            <a:spLocks noChangeArrowheads="1"/>
          </p:cNvSpPr>
          <p:nvPr/>
        </p:nvSpPr>
        <p:spPr bwMode="auto">
          <a:xfrm>
            <a:off x="2219825" y="3086102"/>
            <a:ext cx="964700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rgbClr val="333399"/>
                </a:solidFill>
                <a:latin typeface="+mn-lt"/>
              </a:rPr>
              <a:t>Client </a:t>
            </a:r>
          </a:p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request</a:t>
            </a:r>
          </a:p>
        </p:txBody>
      </p:sp>
      <p:sp>
        <p:nvSpPr>
          <p:cNvPr id="1656857" name="Line 25"/>
          <p:cNvSpPr>
            <a:spLocks noChangeShapeType="1"/>
          </p:cNvSpPr>
          <p:nvPr/>
        </p:nvSpPr>
        <p:spPr bwMode="auto">
          <a:xfrm>
            <a:off x="3003550" y="3390901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8" name="Line 26"/>
          <p:cNvSpPr>
            <a:spLocks noChangeShapeType="1"/>
          </p:cNvSpPr>
          <p:nvPr/>
        </p:nvSpPr>
        <p:spPr bwMode="auto">
          <a:xfrm flipV="1">
            <a:off x="3003550" y="53721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9" name="Text Box 27"/>
          <p:cNvSpPr txBox="1">
            <a:spLocks noChangeArrowheads="1"/>
          </p:cNvSpPr>
          <p:nvPr/>
        </p:nvSpPr>
        <p:spPr bwMode="auto">
          <a:xfrm>
            <a:off x="511175" y="5500633"/>
            <a:ext cx="307022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31" tIns="44423" rIns="90431" bIns="44423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9394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9" grpId="0" animBg="1"/>
      <p:bldP spid="1656840" grpId="0"/>
      <p:bldP spid="1656841" grpId="0" animBg="1"/>
      <p:bldP spid="1656842" grpId="0"/>
      <p:bldP spid="1656843" grpId="0" animBg="1"/>
      <p:bldP spid="1656843" grpId="1" animBg="1"/>
      <p:bldP spid="1656844" grpId="0"/>
      <p:bldP spid="1656845" grpId="0" animBg="1"/>
      <p:bldP spid="1656846" grpId="0" animBg="1"/>
      <p:bldP spid="1656847" grpId="0" animBg="1"/>
      <p:bldP spid="1656852" grpId="0" animBg="1"/>
      <p:bldP spid="1656853" grpId="0" animBg="1"/>
      <p:bldP spid="1656854" grpId="0"/>
      <p:bldP spid="1656855" grpId="0"/>
      <p:bldP spid="1656856" grpId="0"/>
      <p:bldP spid="1656857" grpId="0" animBg="1"/>
      <p:bldP spid="1656858" grpId="0" animBg="1"/>
      <p:bldP spid="16568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request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</a:t>
            </a:r>
            <a:r>
              <a:rPr lang="en-US" dirty="0" smtClean="0">
                <a:solidFill>
                  <a:srgbClr val="0000FF"/>
                </a:solidFill>
              </a:rPr>
              <a:t>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ime </a:t>
            </a:r>
            <a:r>
              <a:rPr lang="en-US" dirty="0"/>
              <a:t>for a small packet to travel </a:t>
            </a:r>
            <a:r>
              <a:rPr lang="en-US" dirty="0" smtClean="0"/>
              <a:t>from </a:t>
            </a:r>
            <a:r>
              <a:rPr lang="en-US" dirty="0"/>
              <a:t>client to server and back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Response time</a:t>
            </a:r>
            <a:endParaRPr lang="en-US" dirty="0" smtClean="0"/>
          </a:p>
          <a:p>
            <a:pPr lvl="1"/>
            <a:r>
              <a:rPr lang="en-US" dirty="0" smtClean="0"/>
              <a:t>1 RTT for TCP setup</a:t>
            </a:r>
          </a:p>
          <a:p>
            <a:pPr lvl="1"/>
            <a:r>
              <a:rPr lang="en-US" dirty="0" smtClean="0"/>
              <a:t>1 RTT for HTTP request and first few bytes</a:t>
            </a:r>
          </a:p>
          <a:p>
            <a:pPr lvl="1"/>
            <a:r>
              <a:rPr lang="en-US" dirty="0" smtClean="0"/>
              <a:t>Transmission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Total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</a:t>
              </a:r>
              <a:r>
                <a:rPr lang="en-US" b="0" dirty="0" smtClean="0">
                  <a:solidFill>
                    <a:srgbClr val="333399"/>
                  </a:solidFill>
                  <a:latin typeface="+mn-lt"/>
                </a:rPr>
                <a:t>syn</a:t>
              </a:r>
              <a:endParaRPr lang="en-US" b="0" dirty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smtClean="0">
                  <a:solidFill>
                    <a:srgbClr val="333399"/>
                  </a:solidFill>
                  <a:latin typeface="+mn-lt"/>
                </a:rPr>
                <a:t>RTT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smtClean="0">
                  <a:solidFill>
                    <a:srgbClr val="333399"/>
                  </a:solidFill>
                  <a:latin typeface="+mn-lt"/>
                </a:rPr>
                <a:t>RTT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9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smtClean="0"/>
              <a:t>HTTP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connections using </a:t>
            </a:r>
            <a:r>
              <a:rPr lang="en-US" dirty="0" smtClean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 smtClean="0"/>
              <a:t>Persistent connections </a:t>
            </a:r>
          </a:p>
          <a:p>
            <a:pPr lvl="1"/>
            <a:r>
              <a:rPr lang="en-US" dirty="0" smtClean="0"/>
              <a:t>Parallel/concurrent connections </a:t>
            </a:r>
          </a:p>
          <a:p>
            <a:pPr lvl="1"/>
            <a:r>
              <a:rPr lang="en-US" dirty="0" smtClean="0"/>
              <a:t>Pipelined transfers over the same connection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Forward proxy: close to clients</a:t>
            </a:r>
          </a:p>
          <a:p>
            <a:pPr lvl="1"/>
            <a:r>
              <a:rPr lang="en-US" dirty="0" smtClean="0"/>
              <a:t>Reverse proxy: close to servers</a:t>
            </a:r>
          </a:p>
          <a:p>
            <a:r>
              <a:rPr lang="en-US" dirty="0" smtClean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n small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 smtClean="0"/>
          </a:p>
          <a:p>
            <a:r>
              <a:rPr lang="en-US" dirty="0" smtClean="0"/>
              <a:t>One-at-a-time:  ~2n RTT</a:t>
            </a:r>
          </a:p>
          <a:p>
            <a:r>
              <a:rPr lang="en-US" dirty="0"/>
              <a:t>m</a:t>
            </a:r>
            <a:r>
              <a:rPr lang="en-US" dirty="0" smtClean="0"/>
              <a:t> concurrent: ~2[n/m] RTT</a:t>
            </a:r>
          </a:p>
          <a:p>
            <a:r>
              <a:rPr lang="en-US" dirty="0" smtClean="0"/>
              <a:t>Persistent: ~ (n+1)RTT</a:t>
            </a:r>
          </a:p>
          <a:p>
            <a:r>
              <a:rPr lang="en-US" dirty="0" smtClean="0"/>
              <a:t>Pipelined: ~2 RTT</a:t>
            </a:r>
          </a:p>
          <a:p>
            <a:r>
              <a:rPr lang="en-US" dirty="0" smtClean="0"/>
              <a:t>Pipelined/Persistent: ~2 RTT first time, RTT later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n large objects each of size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Time dominated by bandwidth</a:t>
            </a:r>
          </a:p>
          <a:p>
            <a:endParaRPr lang="en-US" dirty="0" smtClean="0"/>
          </a:p>
          <a:p>
            <a:r>
              <a:rPr lang="en-US" dirty="0" smtClean="0"/>
              <a:t>One-at-a-time:  ~ </a:t>
            </a:r>
            <a:r>
              <a:rPr lang="en-US" dirty="0" err="1" smtClean="0"/>
              <a:t>nF</a:t>
            </a:r>
            <a:r>
              <a:rPr lang="en-US" dirty="0" smtClean="0"/>
              <a:t>/B</a:t>
            </a:r>
          </a:p>
          <a:p>
            <a:r>
              <a:rPr lang="en-US" dirty="0"/>
              <a:t>m</a:t>
            </a:r>
            <a:r>
              <a:rPr lang="en-US" dirty="0" smtClean="0"/>
              <a:t> concurrent: ~ [n/m] F/B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ssuming shared with large population of users and each TCP connection gets the same bandwidth</a:t>
            </a:r>
          </a:p>
          <a:p>
            <a:r>
              <a:rPr lang="en-US" dirty="0" smtClean="0"/>
              <a:t>Pipelined and/or persistent: ~ </a:t>
            </a:r>
            <a:r>
              <a:rPr lang="en-US" dirty="0" err="1" smtClean="0"/>
              <a:t>nF</a:t>
            </a:r>
            <a:r>
              <a:rPr lang="en-US" dirty="0" smtClean="0"/>
              <a:t>/B</a:t>
            </a:r>
          </a:p>
          <a:p>
            <a:pPr lvl="1"/>
            <a:r>
              <a:rPr lang="en-US" dirty="0" smtClean="0"/>
              <a:t>The only thing that helps is getting more bandwidth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Distribution Networks (CDN)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Combination </a:t>
            </a:r>
            <a:r>
              <a:rPr lang="en-US" dirty="0" smtClean="0"/>
              <a:t>of caching and replication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Push</a:t>
            </a:r>
            <a:r>
              <a:rPr lang="en-US" dirty="0" smtClean="0"/>
              <a:t>: Expectation of high access rate (replication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 (1)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only assumes material covered in lecture and sections</a:t>
            </a:r>
          </a:p>
          <a:p>
            <a:pPr lvl="1"/>
            <a:r>
              <a:rPr lang="en-US" dirty="0" smtClean="0"/>
              <a:t>Text: only to clarify details and context for the above</a:t>
            </a:r>
          </a:p>
          <a:p>
            <a:r>
              <a:rPr lang="en-US" dirty="0" smtClean="0"/>
              <a:t>The test doesn’t require you to do complicated calculations </a:t>
            </a:r>
          </a:p>
          <a:p>
            <a:pPr lvl="1"/>
            <a:r>
              <a:rPr lang="en-US" dirty="0" smtClean="0"/>
              <a:t>Use this as a hint to determine if you’re on right track</a:t>
            </a:r>
          </a:p>
          <a:p>
            <a:r>
              <a:rPr lang="en-US" dirty="0" smtClean="0"/>
              <a:t>You don’t need to memorize anything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You do need to understand how things work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Hierarchies in the DNS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intertwined hierarchies 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2"/>
            <a:r>
              <a:rPr lang="en-US" dirty="0" smtClean="0"/>
              <a:t>As opposed to </a:t>
            </a:r>
            <a:r>
              <a:rPr lang="en-US" dirty="0" smtClean="0"/>
              <a:t>flat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opposed to centralized storage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dirty="0" smtClean="0"/>
              <a:t>resolution: Recursive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resolution: Iterative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caching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all these queries takes time</a:t>
            </a:r>
          </a:p>
          <a:p>
            <a:r>
              <a:rPr lang="en-US" dirty="0" smtClean="0"/>
              <a:t>Caching </a:t>
            </a:r>
            <a:r>
              <a:rPr lang="en-US" dirty="0" smtClean="0"/>
              <a:t>can greatly reduce overhead</a:t>
            </a:r>
          </a:p>
          <a:p>
            <a:pPr lvl="1"/>
            <a:r>
              <a:rPr lang="en-US" dirty="0" smtClean="0"/>
              <a:t>Popular </a:t>
            </a:r>
            <a:r>
              <a:rPr lang="en-US" dirty="0" smtClean="0"/>
              <a:t>sites (e.g., </a:t>
            </a:r>
            <a:r>
              <a:rPr lang="en-US" dirty="0" err="1" smtClean="0"/>
              <a:t>www.cnn.com</a:t>
            </a:r>
            <a:r>
              <a:rPr lang="en-US" dirty="0" smtClean="0"/>
              <a:t>) visited often</a:t>
            </a:r>
          </a:p>
          <a:p>
            <a:pPr lvl="1"/>
            <a:r>
              <a:rPr lang="en-US" dirty="0" smtClean="0"/>
              <a:t>Local DNS server often has the information cached</a:t>
            </a:r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DNS servers cache responses to queries</a:t>
            </a:r>
          </a:p>
          <a:p>
            <a:pPr lvl="1"/>
            <a:r>
              <a:rPr lang="en-US" dirty="0" smtClean="0"/>
              <a:t>Responses include a </a:t>
            </a:r>
            <a:r>
              <a:rPr lang="ja-JP" altLang="en-US" dirty="0" smtClean="0"/>
              <a:t>“</a:t>
            </a:r>
            <a:r>
              <a:rPr lang="en-US" dirty="0" smtClean="0"/>
              <a:t>time to live</a:t>
            </a:r>
            <a:r>
              <a:rPr lang="ja-JP" altLang="en-US" dirty="0" smtClean="0"/>
              <a:t>”</a:t>
            </a:r>
            <a:r>
              <a:rPr lang="en-US" dirty="0" smtClean="0"/>
              <a:t> (TTL) field</a:t>
            </a:r>
          </a:p>
          <a:p>
            <a:pPr lvl="1"/>
            <a:r>
              <a:rPr lang="en-US" dirty="0" smtClean="0"/>
              <a:t>Server deletes cached entry after TTL expires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is stored at an HTTP server with a URL</a:t>
            </a:r>
          </a:p>
          <a:p>
            <a:r>
              <a:rPr lang="en-US" dirty="0" smtClean="0"/>
              <a:t>Clients send a GET request for the URL</a:t>
            </a:r>
          </a:p>
          <a:p>
            <a:r>
              <a:rPr lang="en-US" dirty="0" smtClean="0"/>
              <a:t>Server sends the video file as a stream</a:t>
            </a:r>
          </a:p>
          <a:p>
            <a:r>
              <a:rPr lang="en-US" dirty="0" smtClean="0"/>
              <a:t>Client first buffers for a </a:t>
            </a:r>
            <a:r>
              <a:rPr lang="en-US" dirty="0" smtClean="0"/>
              <a:t>while to </a:t>
            </a:r>
            <a:r>
              <a:rPr lang="en-US" dirty="0" smtClean="0"/>
              <a:t>minimize interruptions later</a:t>
            </a:r>
          </a:p>
          <a:p>
            <a:r>
              <a:rPr lang="en-US" dirty="0" smtClean="0"/>
              <a:t>Once the buffer reaches a threshold</a:t>
            </a:r>
          </a:p>
          <a:p>
            <a:pPr lvl="1"/>
            <a:r>
              <a:rPr lang="en-US" dirty="0" smtClean="0"/>
              <a:t>The video plays in the </a:t>
            </a:r>
            <a:r>
              <a:rPr lang="en-US" dirty="0" smtClean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 smtClean="0"/>
              <a:t>More frames are downloaded in the </a:t>
            </a:r>
            <a:r>
              <a:rPr lang="en-US" dirty="0" smtClean="0">
                <a:solidFill>
                  <a:srgbClr val="0000FF"/>
                </a:solidFill>
              </a:rPr>
              <a:t>background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Traditional datacenter networks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Rack</a:t>
            </a:r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 (2)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prepared to:</a:t>
            </a:r>
          </a:p>
          <a:p>
            <a:pPr lvl="1"/>
            <a:r>
              <a:rPr lang="en-US" dirty="0" smtClean="0"/>
              <a:t>Weigh design options outside of the context we studied them in</a:t>
            </a:r>
          </a:p>
          <a:p>
            <a:pPr lvl="1"/>
            <a:r>
              <a:rPr lang="en-US" dirty="0" smtClean="0"/>
              <a:t>Contemplate new designs we haven’t covered in details but can be put together</a:t>
            </a:r>
          </a:p>
          <a:p>
            <a:pPr lvl="2"/>
            <a:r>
              <a:rPr lang="en-US" dirty="0" smtClean="0"/>
              <a:t>e.g., I introduce a new IP address format; how does this affect..” </a:t>
            </a:r>
          </a:p>
          <a:p>
            <a:pPr lvl="1"/>
            <a:r>
              <a:rPr lang="en-US" dirty="0" smtClean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bandwidth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Oversubscription</a:t>
            </a:r>
            <a:r>
              <a:rPr lang="en-US" dirty="0" smtClean="0"/>
              <a:t>: Less bandwidth in the ToR-Agg links than all the servers bandwidth in the rack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Oversubscription ratio</a:t>
            </a:r>
            <a:r>
              <a:rPr lang="en-US" dirty="0" smtClean="0"/>
              <a:t>: Ratio between bandwidth underneath and bandwidth above</a:t>
            </a:r>
          </a:p>
          <a:p>
            <a:r>
              <a:rPr lang="en-US" dirty="0"/>
              <a:t>Not enough </a:t>
            </a:r>
            <a:r>
              <a:rPr lang="en-US" dirty="0" smtClean="0"/>
              <a:t>paths between server pairs</a:t>
            </a:r>
          </a:p>
          <a:p>
            <a:pPr lvl="1"/>
            <a:r>
              <a:rPr lang="en-US" dirty="0" smtClean="0"/>
              <a:t>Load balancing issues</a:t>
            </a:r>
          </a:p>
          <a:p>
            <a:pPr lvl="1"/>
            <a:r>
              <a:rPr lang="en-US" dirty="0" smtClean="0"/>
              <a:t>Failure recovery issues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</a:t>
            </a:r>
            <a:r>
              <a:rPr lang="en-US" dirty="0" smtClean="0"/>
              <a:t>atacenter networks: More bandwidth, more paths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Rack</a:t>
            </a:r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Application layer (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lectures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4–6)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HTTP,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DNS, and CDN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Video Streaming</a:t>
            </a:r>
          </a:p>
          <a:p>
            <a:r>
              <a:rPr lang="en-US" dirty="0" smtClean="0"/>
              <a:t>Transport </a:t>
            </a:r>
            <a:r>
              <a:rPr lang="en-US" dirty="0"/>
              <a:t>layer (lectures </a:t>
            </a:r>
            <a:r>
              <a:rPr lang="en-US" dirty="0" smtClean="0"/>
              <a:t>7–10)</a:t>
            </a:r>
            <a:endParaRPr lang="en-US" dirty="0"/>
          </a:p>
          <a:p>
            <a:pPr lvl="1"/>
            <a:r>
              <a:rPr lang="en-US" dirty="0" smtClean="0"/>
              <a:t>UDP </a:t>
            </a:r>
            <a:r>
              <a:rPr lang="en-US" dirty="0"/>
              <a:t>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11–12)</a:t>
            </a:r>
          </a:p>
          <a:p>
            <a:pPr lvl="1"/>
            <a:r>
              <a:rPr lang="en-US" dirty="0" smtClean="0"/>
              <a:t>Data plane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transport layer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Communication between application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ports</a:t>
            </a:r>
          </a:p>
          <a:p>
            <a:r>
              <a:rPr lang="en-US" dirty="0" smtClean="0"/>
              <a:t>(2) Provide common end-to-end services for app layer</a:t>
            </a:r>
          </a:p>
          <a:p>
            <a:pPr lvl="1"/>
            <a:r>
              <a:rPr lang="en-US" dirty="0" smtClean="0"/>
              <a:t>Reliable, in-order data delivery</a:t>
            </a:r>
          </a:p>
          <a:p>
            <a:pPr lvl="1"/>
            <a:r>
              <a:rPr lang="en-US" dirty="0" smtClean="0"/>
              <a:t>Well-paced data delivery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03080"/>
              </p:ext>
            </p:extLst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/>
                <a:gridCol w="3011424"/>
                <a:gridCol w="301142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</a:t>
            </a:r>
            <a:r>
              <a:rPr lang="en-US" dirty="0" smtClean="0"/>
              <a:t>perform </a:t>
            </a:r>
            <a:r>
              <a:rPr lang="en-US" dirty="0" smtClean="0"/>
              <a:t>mux/</a:t>
            </a:r>
            <a:r>
              <a:rPr lang="en-US" dirty="0" err="1" smtClean="0"/>
              <a:t>demux</a:t>
            </a:r>
            <a:r>
              <a:rPr lang="en-US" dirty="0" smtClean="0"/>
              <a:t> </a:t>
            </a:r>
            <a:r>
              <a:rPr lang="en-US" dirty="0"/>
              <a:t>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transport: </a:t>
            </a:r>
            <a:br>
              <a:rPr lang="en-US" dirty="0" smtClean="0"/>
            </a:br>
            <a:r>
              <a:rPr lang="en-US" dirty="0" smtClean="0"/>
              <a:t>General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(feedback from receiver)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umulative: “received everything up to X”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elective: “received X”</a:t>
            </a:r>
          </a:p>
          <a:p>
            <a:r>
              <a:rPr lang="en-US" dirty="0" smtClean="0"/>
              <a:t>Sequence no (detect duplicates, accounting)</a:t>
            </a:r>
          </a:p>
          <a:p>
            <a:r>
              <a:rPr lang="en-US" dirty="0" smtClean="0"/>
              <a:t>Sliding windows (for efficiency)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dirty="0" smtClean="0"/>
              <a:t>a reliable transport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Stop and wait</a:t>
            </a:r>
            <a:r>
              <a:rPr lang="en-US" dirty="0" smtClean="0"/>
              <a:t> is correct but inefficient</a:t>
            </a:r>
          </a:p>
          <a:p>
            <a:pPr lvl="1"/>
            <a:r>
              <a:rPr lang="en-US" dirty="0" smtClean="0"/>
              <a:t>Works packet by packet (of size DATA)</a:t>
            </a:r>
          </a:p>
          <a:p>
            <a:pPr lvl="1"/>
            <a:r>
              <a:rPr lang="en-US" dirty="0" smtClean="0"/>
              <a:t>Throughput is (DATA/ RTT)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Sliding window</a:t>
            </a:r>
            <a:r>
              <a:rPr lang="en-US" dirty="0" smtClean="0"/>
              <a:t>: </a:t>
            </a:r>
            <a:r>
              <a:rPr lang="en-US" dirty="0"/>
              <a:t>u</a:t>
            </a:r>
            <a:r>
              <a:rPr lang="en-US" dirty="0" smtClean="0"/>
              <a:t>se pipelining to increase throughput</a:t>
            </a:r>
          </a:p>
          <a:p>
            <a:pPr lvl="1"/>
            <a:r>
              <a:rPr lang="en-US" dirty="0" smtClean="0"/>
              <a:t>n packets at a time results in higher throughput</a:t>
            </a:r>
          </a:p>
          <a:p>
            <a:pPr lvl="1"/>
            <a:r>
              <a:rPr lang="en-US" dirty="0"/>
              <a:t>MIN(n*DATA/RTT, Link Bandwidth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delivers a reliable, in-order, byte stream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Reliable</a:t>
            </a:r>
            <a:r>
              <a:rPr lang="en-US" dirty="0" smtClean="0"/>
              <a:t>: TCP resends lost packets (recursively)</a:t>
            </a:r>
          </a:p>
          <a:p>
            <a:pPr lvl="1"/>
            <a:r>
              <a:rPr lang="en-US" dirty="0" smtClean="0"/>
              <a:t>Until it gives up and shuts down connection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In-order</a:t>
            </a:r>
            <a:r>
              <a:rPr lang="en-US" dirty="0" smtClean="0"/>
              <a:t>: TCP only hands consecutive chunks of data to application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Byte stream</a:t>
            </a:r>
            <a:r>
              <a:rPr lang="en-US" dirty="0" smtClean="0"/>
              <a:t>: TCP assumes there is an incoming stream of data, and attempts to deliver it to app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TCP achieves reliability</a:t>
            </a:r>
          </a:p>
          <a:p>
            <a:r>
              <a:rPr lang="en-US" dirty="0" smtClean="0"/>
              <a:t>RTT estimation</a:t>
            </a:r>
          </a:p>
          <a:p>
            <a:r>
              <a:rPr lang="en-US" dirty="0" smtClean="0"/>
              <a:t>Connection establishment/teardown </a:t>
            </a:r>
          </a:p>
          <a:p>
            <a:r>
              <a:rPr lang="en-US" dirty="0" smtClean="0"/>
              <a:t>Flow Control</a:t>
            </a:r>
          </a:p>
          <a:p>
            <a:r>
              <a:rPr lang="en-US" dirty="0" smtClean="0"/>
              <a:t>Congestion Control (concepts only) </a:t>
            </a:r>
          </a:p>
          <a:p>
            <a:endParaRPr lang="en-US" dirty="0" smtClean="0"/>
          </a:p>
          <a:p>
            <a:r>
              <a:rPr lang="en-US" dirty="0" smtClean="0"/>
              <a:t>For each, know how the functionality is implemented and why it is needed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 (3)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format</a:t>
            </a:r>
          </a:p>
          <a:p>
            <a:pPr lvl="1"/>
            <a:r>
              <a:rPr lang="en-US" dirty="0" smtClean="0"/>
              <a:t>Q1) True-False questions with justifications</a:t>
            </a:r>
          </a:p>
          <a:p>
            <a:pPr lvl="2"/>
            <a:r>
              <a:rPr lang="en-US" dirty="0"/>
              <a:t>A set of “here’s a scenario, tell me if the following is true/false”-style questions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Wrong answer results in negative marks</a:t>
            </a:r>
          </a:p>
          <a:p>
            <a:pPr lvl="1"/>
            <a:r>
              <a:rPr lang="en-US" dirty="0" smtClean="0"/>
              <a:t>Q2-Q6 networking use cases</a:t>
            </a:r>
          </a:p>
          <a:p>
            <a:pPr lvl="1"/>
            <a:r>
              <a:rPr lang="en-US" dirty="0" smtClean="0"/>
              <a:t>Questions not ordered in terms of complexity</a:t>
            </a:r>
          </a:p>
          <a:p>
            <a:pPr lvl="2"/>
            <a:r>
              <a:rPr lang="en-US" dirty="0" smtClean="0"/>
              <a:t>Read all carefully</a:t>
            </a:r>
            <a:endParaRPr lang="en-US" dirty="0" smtClean="0"/>
          </a:p>
          <a:p>
            <a:r>
              <a:rPr lang="en-US" dirty="0" smtClean="0"/>
              <a:t>Pace yourself accordingly!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TCP take care of it simplifies application development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hecksums and timers (for error and loss detection)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retransmit (to detect faster-than-timeout loss)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</a:t>
            </a:r>
            <a:r>
              <a:rPr lang="en-US" dirty="0"/>
              <a:t>ACKs (receiver </a:t>
            </a:r>
            <a:r>
              <a:rPr lang="en-US" dirty="0" smtClean="0"/>
              <a:t>feedback: </a:t>
            </a:r>
            <a:r>
              <a:rPr lang="en-US" dirty="0" smtClean="0"/>
              <a:t>what’s lost?)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liding windows (for efficiency)</a:t>
            </a:r>
          </a:p>
          <a:p>
            <a:pPr lvl="1"/>
            <a:r>
              <a:rPr lang="en-US" dirty="0" smtClean="0"/>
              <a:t>Buffers at sender (hold packets until ACKs arrive)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uses timeouts to retransmit packets </a:t>
            </a:r>
          </a:p>
          <a:p>
            <a:pPr lvl="1"/>
            <a:r>
              <a:rPr lang="en-US" dirty="0" smtClean="0"/>
              <a:t>But RTT may vary (significantly!) for different reasons and on different timescales</a:t>
            </a:r>
          </a:p>
          <a:p>
            <a:pPr lvl="2"/>
            <a:r>
              <a:rPr lang="en-US" dirty="0" smtClean="0"/>
              <a:t>due to temporary congestion</a:t>
            </a:r>
          </a:p>
          <a:p>
            <a:pPr lvl="2"/>
            <a:r>
              <a:rPr lang="en-US" dirty="0" smtClean="0"/>
              <a:t>due to long-lived congestion </a:t>
            </a:r>
          </a:p>
          <a:p>
            <a:pPr lvl="2"/>
            <a:r>
              <a:rPr lang="en-US" dirty="0" smtClean="0"/>
              <a:t>due to a change in routing paths</a:t>
            </a:r>
          </a:p>
          <a:p>
            <a:r>
              <a:rPr lang="en-US" dirty="0" smtClean="0"/>
              <a:t>An incorrect RTT estimate might introduce spurious retransmissions or overly long delays</a:t>
            </a:r>
          </a:p>
          <a:p>
            <a:r>
              <a:rPr lang="en-US" dirty="0"/>
              <a:t>P</a:t>
            </a:r>
            <a:r>
              <a:rPr lang="en-US" dirty="0" smtClean="0"/>
              <a:t>roposed solutions use EWMA, incorporate deviations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Establishing/terminating </a:t>
            </a:r>
            <a:r>
              <a:rPr lang="en-US" dirty="0" smtClean="0"/>
              <a:t>a TCP connection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Three-way handshake</a:t>
            </a:r>
            <a:r>
              <a:rPr lang="en-US" sz="2400" dirty="0" smtClean="0"/>
              <a:t> to establish connection</a:t>
            </a:r>
          </a:p>
          <a:p>
            <a:pPr lvl="1"/>
            <a:r>
              <a:rPr lang="en-US" sz="2000" dirty="0" smtClean="0"/>
              <a:t>Host A sends a SYN (open;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synchronize sequence numbers</a:t>
            </a:r>
            <a:r>
              <a:rPr lang="ja-JP" altLang="en-US" sz="2000" dirty="0" smtClean="0"/>
              <a:t>”</a:t>
            </a:r>
            <a:r>
              <a:rPr lang="en-US" sz="2000" dirty="0" smtClean="0"/>
              <a:t>) to host B</a:t>
            </a:r>
          </a:p>
          <a:p>
            <a:pPr lvl="1"/>
            <a:r>
              <a:rPr lang="en-US" sz="2000" dirty="0" smtClean="0"/>
              <a:t>Host B returns a SYN acknowledgment (SYN ACK)</a:t>
            </a:r>
          </a:p>
          <a:p>
            <a:pPr lvl="1"/>
            <a:r>
              <a:rPr lang="en-US" sz="2000" dirty="0" smtClean="0"/>
              <a:t>Host A sends an ACK to acknowledge the SYN </a:t>
            </a:r>
            <a:r>
              <a:rPr lang="en-US" sz="2000" dirty="0" smtClean="0"/>
              <a:t>ACK</a:t>
            </a:r>
          </a:p>
          <a:p>
            <a:r>
              <a:rPr lang="en-US" sz="2300" dirty="0" smtClean="0"/>
              <a:t>Three-way handshake to terminate (normal operation)</a:t>
            </a:r>
            <a:endParaRPr lang="en-US" sz="23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 smtClean="0"/>
              <a:t>Hence, receiver advances its window when the receiving application consumes data</a:t>
            </a:r>
          </a:p>
          <a:p>
            <a:pPr lvl="1"/>
            <a:r>
              <a:rPr lang="en-US" dirty="0" smtClean="0"/>
              <a:t>Sender advances its window when new data </a:t>
            </a:r>
            <a:r>
              <a:rPr lang="en-US" dirty="0" err="1" smtClean="0"/>
              <a:t>ACK’</a:t>
            </a:r>
            <a:r>
              <a:rPr lang="en-US" altLang="ja-JP" dirty="0" err="1" smtClean="0"/>
              <a:t>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Risk of sender over-</a:t>
            </a:r>
            <a:r>
              <a:rPr lang="en-US" dirty="0" err="1" smtClean="0">
                <a:solidFill>
                  <a:srgbClr val="0000FF"/>
                </a:solidFill>
              </a:rPr>
              <a:t>runing</a:t>
            </a:r>
            <a:r>
              <a:rPr lang="en-US" dirty="0" smtClean="0">
                <a:solidFill>
                  <a:srgbClr val="0000FF"/>
                </a:solidFill>
              </a:rPr>
              <a:t> the receiver’s buffers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Because the network itself can be the bottleneck</a:t>
            </a:r>
          </a:p>
          <a:p>
            <a:pPr lvl="1"/>
            <a:r>
              <a:rPr lang="en-US" dirty="0" smtClean="0"/>
              <a:t>Should make efficient use of available network capacity</a:t>
            </a:r>
          </a:p>
          <a:p>
            <a:pPr lvl="2"/>
            <a:r>
              <a:rPr lang="en-US" dirty="0" smtClean="0"/>
              <a:t>While sharing available capacity fairly with other flows</a:t>
            </a:r>
          </a:p>
          <a:p>
            <a:pPr lvl="2"/>
            <a:r>
              <a:rPr lang="en-US" dirty="0" smtClean="0"/>
              <a:t>And adapting to changes in available capacity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Dynamically adapts the size of the sending window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Restrict window to RWND to make sure that the receiver isn’t overwhelmed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window to </a:t>
            </a:r>
            <a:r>
              <a:rPr lang="en-US" dirty="0" smtClean="0"/>
              <a:t>CWND </a:t>
            </a:r>
            <a:r>
              <a:rPr lang="en-US" dirty="0"/>
              <a:t>to make sure that the </a:t>
            </a:r>
            <a:r>
              <a:rPr lang="en-US" dirty="0" smtClean="0"/>
              <a:t>network isn’t </a:t>
            </a:r>
            <a:r>
              <a:rPr lang="en-US" dirty="0"/>
              <a:t>overwhelmed</a:t>
            </a:r>
          </a:p>
          <a:p>
            <a:r>
              <a:rPr lang="en-US" dirty="0" smtClean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</a:t>
            </a:r>
            <a:r>
              <a:rPr lang="en-US" dirty="0" smtClean="0">
                <a:solidFill>
                  <a:srgbClr val="0000FF"/>
                </a:solidFill>
              </a:rPr>
              <a:t>min{RWND, CWND}</a:t>
            </a:r>
            <a:r>
              <a:rPr lang="en-US" dirty="0" smtClean="0"/>
              <a:t> </a:t>
            </a:r>
            <a:r>
              <a:rPr lang="en-US" dirty="0"/>
              <a:t>to make sure that </a:t>
            </a:r>
            <a:r>
              <a:rPr lang="en-US" dirty="0" smtClean="0"/>
              <a:t>neither the </a:t>
            </a:r>
            <a:r>
              <a:rPr lang="en-US" dirty="0"/>
              <a:t>receiver </a:t>
            </a:r>
            <a:r>
              <a:rPr lang="en-US" dirty="0" smtClean="0"/>
              <a:t>nor the network are overwhelmed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at sender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</a:t>
            </a:r>
            <a:r>
              <a:rPr lang="en-US" dirty="0" smtClean="0"/>
              <a:t> (initialized to a small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ssthresh</a:t>
            </a:r>
            <a:r>
              <a:rPr lang="en-US" dirty="0" smtClean="0"/>
              <a:t> (initialized to a large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dupACKcount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timer</a:t>
            </a:r>
            <a:endParaRPr lang="en-US" dirty="0" smtClean="0"/>
          </a:p>
          <a:p>
            <a:r>
              <a:rPr lang="en-US" dirty="0" smtClean="0"/>
              <a:t>Events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ACK</a:t>
            </a:r>
            <a:r>
              <a:rPr lang="en-US" dirty="0" smtClean="0"/>
              <a:t> (new data)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dupACK</a:t>
            </a:r>
            <a:r>
              <a:rPr lang="en-US" dirty="0" smtClean="0"/>
              <a:t> (duplicate ACK for old data)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Timeout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CWND &lt; ssthresh</a:t>
            </a:r>
          </a:p>
          <a:p>
            <a:pPr lvl="1"/>
            <a:r>
              <a:rPr lang="en-US" smtClean="0"/>
              <a:t>CWND += 1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Hence,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solidFill>
                  <a:srgbClr val="0000FF"/>
                </a:solidFill>
                <a:latin typeface="+mn-lt"/>
              </a:rPr>
              <a:t>    CWND = 2xCWND</a:t>
            </a:r>
            <a:endParaRPr lang="en-US" b="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 smtClean="0">
                <a:solidFill>
                  <a:schemeClr val="accent2"/>
                </a:solidFill>
                <a:latin typeface="+mn-lt"/>
              </a:rPr>
              <a:t>phase</a:t>
            </a:r>
            <a:endParaRPr lang="en-US" sz="2400" i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Hence,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solidFill>
                    <a:srgbClr val="0000FF"/>
                  </a:solidFill>
                  <a:latin typeface="+mn-lt"/>
                </a:rPr>
                <a:t>    CWND = CWND + 1</a:t>
              </a:r>
              <a:endParaRPr lang="en-US" b="0" i="1" dirty="0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 smtClean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</a:t>
            </a:r>
            <a:r>
              <a:rPr lang="en-US" sz="2400" i="1" dirty="0" smtClean="0">
                <a:solidFill>
                  <a:srgbClr val="0000FF"/>
                </a:solidFill>
                <a:latin typeface="+mn-lt"/>
              </a:rPr>
              <a:t>voidance</a:t>
            </a:r>
            <a:r>
              <a:rPr lang="en-US" sz="2400" i="1" dirty="0" smtClean="0">
                <a:solidFill>
                  <a:schemeClr val="accent2"/>
                </a:solidFill>
                <a:latin typeface="+mn-lt"/>
              </a:rPr>
              <a:t> phase</a:t>
            </a:r>
            <a:endParaRPr lang="en-US" sz="2400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review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through what you’re expected to know at this point: key topics, important aspects of each</a:t>
            </a:r>
          </a:p>
          <a:p>
            <a:r>
              <a:rPr lang="en-US" dirty="0" smtClean="0"/>
              <a:t>Not covered in review </a:t>
            </a:r>
            <a:r>
              <a:rPr lang="en-US" dirty="0" smtClean="0">
                <a:solidFill>
                  <a:srgbClr val="0000FF"/>
                </a:solidFill>
              </a:rPr>
              <a:t>does NOT imply</a:t>
            </a:r>
            <a:r>
              <a:rPr lang="en-US" dirty="0" smtClean="0"/>
              <a:t> you don’t need to know it</a:t>
            </a:r>
          </a:p>
          <a:p>
            <a:pPr lvl="1"/>
            <a:r>
              <a:rPr lang="en-US" dirty="0" smtClean="0"/>
              <a:t>But if it’s covered today, you should know it</a:t>
            </a:r>
          </a:p>
          <a:p>
            <a:r>
              <a:rPr lang="en-US" dirty="0" smtClean="0"/>
              <a:t>Summarize, not explain</a:t>
            </a:r>
          </a:p>
          <a:p>
            <a:pPr lvl="1"/>
            <a:r>
              <a:rPr lang="en-US" dirty="0" smtClean="0"/>
              <a:t>Stop me when you want to discuss something further!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dupACK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  <a:r>
              <a:rPr lang="en-US" dirty="0" smtClean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1 MSS, but take advantage of knowing the previous value of </a:t>
            </a:r>
            <a:r>
              <a:rPr lang="en-US" sz="2400" b="0" dirty="0" smtClean="0">
                <a:latin typeface="Arial" charset="0"/>
              </a:rPr>
              <a:t>CWND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</a:t>
              </a:r>
              <a:r>
                <a:rPr lang="en-US" sz="1600" b="0" dirty="0" smtClean="0">
                  <a:ea typeface="Arial" charset="0"/>
                  <a:cs typeface="Arial" charset="0"/>
                </a:rPr>
                <a:t>i.e</a:t>
              </a:r>
              <a:r>
                <a:rPr lang="en-US" sz="1600" b="0" dirty="0">
                  <a:ea typeface="Arial" charset="0"/>
                  <a:cs typeface="Arial" charset="0"/>
                </a:rPr>
                <a:t>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flavors 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TCP-Tahoe</a:t>
            </a:r>
          </a:p>
          <a:p>
            <a:pPr lvl="1"/>
            <a:r>
              <a:rPr lang="en-US" dirty="0" smtClean="0"/>
              <a:t>CWND =1 on 3 dupACKs</a:t>
            </a:r>
          </a:p>
          <a:p>
            <a:r>
              <a:rPr lang="en-US" dirty="0" smtClean="0"/>
              <a:t>TCP-Reno</a:t>
            </a:r>
          </a:p>
          <a:p>
            <a:pPr lvl="1"/>
            <a:r>
              <a:rPr lang="en-US" dirty="0" smtClean="0"/>
              <a:t>CWND =1 on timeout</a:t>
            </a:r>
          </a:p>
          <a:p>
            <a:pPr lvl="1"/>
            <a:r>
              <a:rPr lang="en-US" dirty="0" smtClean="0"/>
              <a:t>CWND = CWND/2 on 3 dupACKs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TCP-</a:t>
            </a:r>
            <a:r>
              <a:rPr lang="en-US" dirty="0" err="1" smtClean="0">
                <a:solidFill>
                  <a:srgbClr val="0000FF"/>
                </a:solidFill>
              </a:rPr>
              <a:t>newReno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TCP-Reno + improved fast recovery</a:t>
            </a:r>
          </a:p>
          <a:p>
            <a:r>
              <a:rPr lang="en-US" dirty="0" smtClean="0"/>
              <a:t>TCP-SACK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ncorporates selective acknowledgements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rgbClr val="000090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rgbClr val="000090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model for </a:t>
            </a:r>
            <a:r>
              <a:rPr lang="en-US" dirty="0" smtClean="0"/>
              <a:t>TCP throughput</a:t>
            </a:r>
            <a:endParaRPr lang="en-US" dirty="0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</a:t>
            </a:r>
            <a:r>
              <a:rPr lang="en-US" dirty="0" smtClean="0"/>
              <a:t>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high-speed </a:t>
            </a:r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RTT = 100ms, MSS=1500bytes, BW=100Gbps</a:t>
            </a:r>
          </a:p>
          <a:p>
            <a:r>
              <a:rPr lang="en-US" dirty="0" smtClean="0"/>
              <a:t>What value of p is required to reach 100Gbps throughput?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 ≈ </a:t>
            </a:r>
            <a:r>
              <a:rPr lang="en-US" dirty="0" smtClean="0"/>
              <a:t>2 x 10-12</a:t>
            </a:r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/>
              <a:t>½ </a:t>
            </a:r>
            <a:r>
              <a:rPr lang="en-US" dirty="0" err="1"/>
              <a:t>W</a:t>
            </a:r>
            <a:r>
              <a:rPr lang="en-US" baseline="-25000" dirty="0" err="1"/>
              <a:t>max</a:t>
            </a:r>
            <a:r>
              <a:rPr lang="en-US" dirty="0"/>
              <a:t> </a:t>
            </a:r>
            <a:r>
              <a:rPr lang="en-US" dirty="0" smtClean="0"/>
              <a:t>RTTs = ½ √(8/3p)  RTTs ≈ </a:t>
            </a:r>
            <a:r>
              <a:rPr lang="en-US" dirty="0" smtClean="0"/>
              <a:t>16.6 hours</a:t>
            </a:r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~ 6 </a:t>
            </a:r>
            <a:r>
              <a:rPr lang="en-US" dirty="0" err="1" smtClean="0"/>
              <a:t>petabits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90277" y="228600"/>
            <a:ext cx="7489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MSS</a:t>
            </a:r>
            <a:endParaRPr lang="en-US" sz="2400" b="0" i="1" dirty="0">
              <a:solidFill>
                <a:srgbClr val="0000FF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Application layer (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lectures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4–6)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HTTP,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DNS, and CDN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Video Streaming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Transport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layer (lectures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7–10)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UDP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vs. TCP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11–12)</a:t>
            </a:r>
          </a:p>
          <a:p>
            <a:pPr lvl="1"/>
            <a:r>
              <a:rPr lang="en-US" dirty="0" smtClean="0"/>
              <a:t>Data plane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rgbClr val="0000FF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rgbClr val="0000FF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</a:t>
            </a:r>
            <a:r>
              <a:rPr lang="en-US" dirty="0" smtClean="0"/>
              <a:t>algorithm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IP header as an interface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destination end-systems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network (routers)</a:t>
            </a:r>
          </a:p>
          <a:p>
            <a:r>
              <a:rPr lang="en-US" dirty="0" smtClean="0"/>
              <a:t>Designing an interface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task(s) are we trying to accomplish?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information is needed to do it?</a:t>
            </a:r>
          </a:p>
          <a:p>
            <a:r>
              <a:rPr lang="en-US" dirty="0" smtClean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 </a:t>
            </a:r>
            <a:r>
              <a:rPr lang="en-US" dirty="0" smtClean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 </a:t>
            </a:r>
            <a:r>
              <a:rPr lang="en-US" dirty="0" smtClean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 </a:t>
            </a:r>
            <a:r>
              <a:rPr lang="en-US" dirty="0" smtClean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(lectures 2–3) </a:t>
            </a:r>
          </a:p>
          <a:p>
            <a:r>
              <a:rPr lang="en-US" dirty="0" smtClean="0"/>
              <a:t>Application layer (</a:t>
            </a:r>
            <a:r>
              <a:rPr lang="en-US" dirty="0"/>
              <a:t>lectures </a:t>
            </a:r>
            <a:r>
              <a:rPr lang="en-US" dirty="0" smtClean="0"/>
              <a:t>4–6)</a:t>
            </a:r>
          </a:p>
          <a:p>
            <a:pPr lvl="1"/>
            <a:r>
              <a:rPr lang="en-US" dirty="0" smtClean="0"/>
              <a:t>HTTP, </a:t>
            </a:r>
            <a:r>
              <a:rPr lang="en-US" dirty="0" smtClean="0"/>
              <a:t>DNS, and CDN</a:t>
            </a:r>
          </a:p>
          <a:p>
            <a:pPr lvl="1"/>
            <a:r>
              <a:rPr lang="en-US" dirty="0" smtClean="0"/>
              <a:t>Video Streaming</a:t>
            </a:r>
          </a:p>
          <a:p>
            <a:r>
              <a:rPr lang="en-US" dirty="0" smtClean="0"/>
              <a:t>Transport </a:t>
            </a:r>
            <a:r>
              <a:rPr lang="en-US" dirty="0"/>
              <a:t>layer (lectures </a:t>
            </a:r>
            <a:r>
              <a:rPr lang="en-US" dirty="0" smtClean="0"/>
              <a:t>7–10)</a:t>
            </a:r>
            <a:endParaRPr lang="en-US" dirty="0"/>
          </a:p>
          <a:p>
            <a:pPr lvl="1"/>
            <a:r>
              <a:rPr lang="en-US" dirty="0" smtClean="0"/>
              <a:t>UDP </a:t>
            </a:r>
            <a:r>
              <a:rPr lang="en-US" dirty="0"/>
              <a:t>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11–12)</a:t>
            </a:r>
          </a:p>
          <a:p>
            <a:pPr lvl="1"/>
            <a:r>
              <a:rPr lang="en-US" dirty="0" smtClean="0"/>
              <a:t>Data plane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header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/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deal with problems: leave to ends</a:t>
            </a:r>
          </a:p>
          <a:p>
            <a:pPr lvl="1"/>
            <a:r>
              <a:rPr lang="en-US" dirty="0" smtClean="0"/>
              <a:t>Eliminated fragmentation and checksum</a:t>
            </a:r>
          </a:p>
          <a:p>
            <a:pPr lvl="1"/>
            <a:r>
              <a:rPr lang="en-US" dirty="0" smtClean="0"/>
              <a:t>Why retain TTL?</a:t>
            </a:r>
          </a:p>
          <a:p>
            <a:r>
              <a:rPr lang="en-US" dirty="0" smtClean="0"/>
              <a:t>Simplify handling:</a:t>
            </a:r>
          </a:p>
          <a:p>
            <a:pPr lvl="1"/>
            <a:r>
              <a:rPr lang="en-US" dirty="0" smtClean="0"/>
              <a:t>New options mechanism (uses next header)</a:t>
            </a:r>
          </a:p>
          <a:p>
            <a:pPr lvl="1"/>
            <a:r>
              <a:rPr lang="en-US" dirty="0" smtClean="0"/>
              <a:t>Eliminated header length</a:t>
            </a:r>
          </a:p>
          <a:p>
            <a:pPr lvl="2"/>
            <a:r>
              <a:rPr lang="en-US" dirty="0" smtClean="0"/>
              <a:t>Why couldn’t IPv4 do this?</a:t>
            </a:r>
          </a:p>
          <a:p>
            <a:r>
              <a:rPr lang="en-US" dirty="0" smtClean="0"/>
              <a:t>Provide general flow label for packet</a:t>
            </a:r>
          </a:p>
          <a:p>
            <a:pPr lvl="1"/>
            <a:r>
              <a:rPr lang="en-US" dirty="0" smtClean="0"/>
              <a:t>Not tied to semantics</a:t>
            </a:r>
          </a:p>
          <a:p>
            <a:pPr lvl="1"/>
            <a:r>
              <a:rPr lang="en-US" dirty="0" smtClean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3A600"/>
                </a:solidFill>
              </a:rPr>
              <a:t>Control Plane</a:t>
            </a:r>
            <a:endParaRPr lang="en-US" dirty="0">
              <a:solidFill>
                <a:srgbClr val="D3A6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3A600"/>
                </a:solidFill>
              </a:rPr>
              <a:t>Data Plane</a:t>
            </a:r>
            <a:endParaRPr lang="en-US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0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linecards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Receive incoming packets (physical layer stuff)</a:t>
            </a:r>
          </a:p>
          <a:p>
            <a:pPr lvl="1"/>
            <a:r>
              <a:rPr lang="en-US" dirty="0" smtClean="0"/>
              <a:t>Update the IP header</a:t>
            </a:r>
          </a:p>
          <a:p>
            <a:pPr lvl="2"/>
            <a:r>
              <a:rPr lang="en-US" dirty="0" smtClean="0"/>
              <a:t>TTL, Checksum, Options and Fragment (maybe)</a:t>
            </a:r>
          </a:p>
          <a:p>
            <a:pPr lvl="1"/>
            <a:r>
              <a:rPr lang="en-US" dirty="0" smtClean="0"/>
              <a:t>Lookup the output port for the destination IP address</a:t>
            </a:r>
          </a:p>
          <a:p>
            <a:pPr lvl="1"/>
            <a:r>
              <a:rPr lang="en-US" dirty="0" smtClean="0"/>
              <a:t>Queue the packet at the switch </a:t>
            </a:r>
            <a:r>
              <a:rPr lang="en-US" dirty="0" smtClean="0"/>
              <a:t>fabric</a:t>
            </a:r>
          </a:p>
          <a:p>
            <a:r>
              <a:rPr lang="en-US" dirty="0" smtClean="0"/>
              <a:t>Longest prefix matching instead of O(N) search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linecards</a:t>
            </a:r>
            <a:endParaRPr lang="en-US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Packet classification</a:t>
            </a:r>
            <a:r>
              <a:rPr lang="en-US" dirty="0" smtClean="0"/>
              <a:t>: map packets to flow</a:t>
            </a:r>
            <a:r>
              <a:rPr lang="en-US" dirty="0"/>
              <a:t>s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Buffer management</a:t>
            </a:r>
            <a:r>
              <a:rPr lang="en-US" dirty="0" smtClean="0"/>
              <a:t>: decide when and which packet to drop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Scheduler</a:t>
            </a:r>
            <a:r>
              <a:rPr lang="en-US" dirty="0" smtClean="0"/>
              <a:t>: decide when and which packet to transmit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 smtClean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8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inputs to outputs:</a:t>
            </a:r>
            <a:br>
              <a:rPr lang="en-US" dirty="0" smtClean="0"/>
            </a:br>
            <a:r>
              <a:rPr lang="en-US" dirty="0" smtClean="0"/>
              <a:t>Switching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Mini-network</a:t>
            </a:r>
          </a:p>
          <a:p>
            <a:r>
              <a:rPr lang="en-US" dirty="0" smtClean="0"/>
              <a:t>Three primary ways to switch</a:t>
            </a:r>
          </a:p>
          <a:p>
            <a:pPr lvl="1"/>
            <a:r>
              <a:rPr lang="en-US" dirty="0" smtClean="0"/>
              <a:t>Switching via shared memory</a:t>
            </a:r>
          </a:p>
          <a:p>
            <a:pPr lvl="1"/>
            <a:r>
              <a:rPr lang="en-US" dirty="0" smtClean="0"/>
              <a:t>Switching via a bus</a:t>
            </a:r>
          </a:p>
          <a:p>
            <a:pPr lvl="1"/>
            <a:r>
              <a:rPr lang="en-US" dirty="0" smtClean="0"/>
              <a:t>Switching via an inter-connection network</a:t>
            </a:r>
          </a:p>
          <a:p>
            <a:pPr lvl="2"/>
            <a:r>
              <a:rPr lang="en-US" dirty="0" smtClean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can assist in addressing TCP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Misled by non-congestion losses</a:t>
            </a:r>
          </a:p>
          <a:p>
            <a:r>
              <a:rPr lang="en-US" sz="2400" dirty="0" smtClean="0"/>
              <a:t>Fills up queues leading to high delays</a:t>
            </a:r>
          </a:p>
          <a:p>
            <a:r>
              <a:rPr lang="en-US" sz="2400" dirty="0" smtClean="0"/>
              <a:t>Short flows complete before discovering available capacity</a:t>
            </a:r>
          </a:p>
          <a:p>
            <a:r>
              <a:rPr lang="en-US" sz="2400" dirty="0" smtClean="0"/>
              <a:t>AIMD impractical for high speed links </a:t>
            </a:r>
          </a:p>
          <a:p>
            <a:r>
              <a:rPr lang="en-US" sz="2400" dirty="0" smtClean="0"/>
              <a:t>Saw tooth discovery too choppy for some apps</a:t>
            </a:r>
          </a:p>
          <a:p>
            <a:r>
              <a:rPr lang="en-US" sz="2400" dirty="0" smtClean="0"/>
              <a:t>Unfair under heterogeneous RTTs</a:t>
            </a:r>
          </a:p>
          <a:p>
            <a:r>
              <a:rPr lang="en-US" sz="2400" dirty="0" smtClean="0"/>
              <a:t>Tight coupling with reliability mechanisms</a:t>
            </a:r>
          </a:p>
          <a:p>
            <a:r>
              <a:rPr lang="en-US" sz="2400" dirty="0" smtClean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  if they’re congested</a:t>
              </a:r>
              <a:endParaRPr lang="en-US" b="0" dirty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rate to send at</a:t>
              </a:r>
              <a:endParaRPr lang="en-US" b="0" dirty="0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 smtClean="0">
                <a:solidFill>
                  <a:srgbClr val="0000FF"/>
                </a:solidFill>
                <a:latin typeface="+mn-lt"/>
              </a:rPr>
            </a:br>
            <a:r>
              <a:rPr lang="en-US" b="0" dirty="0" smtClean="0">
                <a:solidFill>
                  <a:srgbClr val="0000FF"/>
                </a:solidFill>
                <a:latin typeface="+mn-lt"/>
              </a:rPr>
              <a:t>fair sharing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  <p:bldP spid="16" grpId="0" animBg="1"/>
      <p:bldP spid="17" grpId="0" animBg="1"/>
      <p:bldP spid="1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bandwidth demands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and total bandwidth </a:t>
            </a:r>
            <a:r>
              <a:rPr lang="en-US" dirty="0" smtClean="0">
                <a:solidFill>
                  <a:srgbClr val="0000FF"/>
                </a:solidFill>
              </a:rPr>
              <a:t>C</a:t>
            </a:r>
            <a:r>
              <a:rPr lang="en-US" dirty="0" smtClean="0"/>
              <a:t>, max-min bandwidth allocations are: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 = min(f,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is the unique value such that </a:t>
            </a:r>
            <a:r>
              <a:rPr lang="en-US" dirty="0" smtClean="0">
                <a:solidFill>
                  <a:srgbClr val="0000FF"/>
                </a:solidFill>
              </a:rPr>
              <a:t>Sum(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 baseline="-25000" dirty="0">
                <a:solidFill>
                  <a:srgbClr val="008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  <a:endParaRPr lang="en-US" sz="1800" b="0" baseline="-25000" dirty="0">
                <a:solidFill>
                  <a:srgbClr val="0000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rgbClr val="008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rgbClr val="0000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10; r</a:t>
            </a:r>
            <a:r>
              <a:rPr lang="en-US" baseline="-25000" dirty="0" smtClean="0"/>
              <a:t>1</a:t>
            </a:r>
            <a:r>
              <a:rPr lang="en-US" dirty="0" smtClean="0"/>
              <a:t> = 8, r</a:t>
            </a:r>
            <a:r>
              <a:rPr lang="en-US" baseline="-25000" dirty="0" smtClean="0"/>
              <a:t>2</a:t>
            </a:r>
            <a:r>
              <a:rPr lang="en-US" dirty="0" smtClean="0"/>
              <a:t> = 6, r</a:t>
            </a:r>
            <a:r>
              <a:rPr lang="en-US" baseline="-25000" dirty="0" smtClean="0"/>
              <a:t>3</a:t>
            </a:r>
            <a:r>
              <a:rPr lang="en-US" dirty="0" smtClean="0"/>
              <a:t> = 2; N = 3</a:t>
            </a:r>
          </a:p>
          <a:p>
            <a:r>
              <a:rPr lang="en-US" dirty="0" smtClean="0"/>
              <a:t>C/3 = 3.33 </a:t>
            </a:r>
            <a:r>
              <a:rPr lang="en-US" dirty="0" smtClean="0">
                <a:sym typeface="Symbol" charset="0"/>
              </a:rPr>
              <a:t>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’s need is only 2</a:t>
            </a:r>
          </a:p>
          <a:p>
            <a:pPr lvl="2"/>
            <a:r>
              <a:rPr lang="en-US" dirty="0" smtClean="0">
                <a:sym typeface="Wingdings" charset="0"/>
              </a:rPr>
              <a:t>Can service all of r</a:t>
            </a:r>
            <a:r>
              <a:rPr lang="en-US" baseline="-25000" dirty="0" smtClean="0">
                <a:sym typeface="Wingdings" charset="0"/>
              </a:rPr>
              <a:t>3</a:t>
            </a:r>
          </a:p>
          <a:p>
            <a:pPr lvl="1"/>
            <a:r>
              <a:rPr lang="en-US" dirty="0" smtClean="0">
                <a:sym typeface="Wingdings" charset="0"/>
              </a:rPr>
              <a:t>Remove 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 from the accounting: C = C – 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 = 8; N = 2</a:t>
            </a:r>
          </a:p>
          <a:p>
            <a:r>
              <a:rPr lang="en-US" dirty="0" smtClean="0">
                <a:sym typeface="Wingdings" charset="0"/>
              </a:rPr>
              <a:t>C/2 = 4 </a:t>
            </a:r>
            <a:r>
              <a:rPr lang="en-US" dirty="0" smtClean="0">
                <a:sym typeface="Symbol" charset="0"/>
              </a:rPr>
              <a:t>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Can</a:t>
            </a:r>
            <a:r>
              <a:rPr lang="ja-JP" altLang="en-US" dirty="0" smtClean="0">
                <a:sym typeface="Wingdings" charset="0"/>
              </a:rPr>
              <a:t>’</a:t>
            </a:r>
            <a:r>
              <a:rPr lang="en-US" dirty="0" smtClean="0">
                <a:sym typeface="Wingdings" charset="0"/>
              </a:rPr>
              <a:t>t service all of r</a:t>
            </a:r>
            <a:r>
              <a:rPr lang="en-US" baseline="-25000" dirty="0" smtClean="0">
                <a:sym typeface="Wingdings" charset="0"/>
              </a:rPr>
              <a:t>1</a:t>
            </a:r>
            <a:r>
              <a:rPr lang="en-US" dirty="0" smtClean="0">
                <a:sym typeface="Wingdings" charset="0"/>
              </a:rPr>
              <a:t> or r</a:t>
            </a:r>
            <a:r>
              <a:rPr lang="en-US" baseline="-25000" dirty="0" smtClean="0">
                <a:sym typeface="Wingdings" charset="0"/>
              </a:rPr>
              <a:t>2</a:t>
            </a:r>
          </a:p>
          <a:p>
            <a:pPr lvl="1"/>
            <a:r>
              <a:rPr lang="en-US" dirty="0" smtClean="0">
                <a:sym typeface="Wingdings" charset="0"/>
              </a:rPr>
              <a:t>So hold them to the remaining fair share: f = 4</a:t>
            </a:r>
            <a:endParaRPr lang="en-US" dirty="0">
              <a:sym typeface="Wingdings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know: 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ink characteristics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Good luck!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How are network resources shared?</a:t>
            </a:r>
            <a:endParaRPr lang="en-US" dirty="0"/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Reservations </a:t>
            </a:r>
            <a:r>
              <a:rPr lang="en-US" dirty="0" smtClean="0">
                <a:sym typeface="Wingdings"/>
              </a:rPr>
              <a:t> circuit switching</a:t>
            </a:r>
            <a:endParaRPr lang="en-US" dirty="0" smtClean="0"/>
          </a:p>
          <a:p>
            <a:pPr lvl="1"/>
            <a:r>
              <a:rPr lang="en-US" dirty="0" smtClean="0"/>
              <a:t>On-demand </a:t>
            </a:r>
            <a:r>
              <a:rPr lang="en-US" dirty="0" smtClean="0">
                <a:sym typeface="Wingdings"/>
              </a:rPr>
              <a:t> packet switching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51" name="Shape 8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1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1490453421</TotalTime>
  <Pages>7</Pages>
  <Words>3969</Words>
  <Application>Microsoft Macintosh PowerPoint</Application>
  <PresentationFormat>On-screen Show (4:3)</PresentationFormat>
  <Paragraphs>1010</Paragraphs>
  <Slides>80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7" baseType="lpstr">
      <vt:lpstr>Arial Black</vt:lpstr>
      <vt:lpstr>Calibri</vt:lpstr>
      <vt:lpstr>Courier New</vt:lpstr>
      <vt:lpstr>Gill Sans</vt:lpstr>
      <vt:lpstr>Helvetica</vt:lpstr>
      <vt:lpstr>Monotype Sorts</vt:lpstr>
      <vt:lpstr>ＭＳ Ｐゴシック</vt:lpstr>
      <vt:lpstr>Palatino Linotype</vt:lpstr>
      <vt:lpstr>PMingLiU</vt:lpstr>
      <vt:lpstr>Symbol</vt:lpstr>
      <vt:lpstr>Times</vt:lpstr>
      <vt:lpstr>Times New Roman</vt:lpstr>
      <vt:lpstr>Wingdings</vt:lpstr>
      <vt:lpstr>ZapfDingbats</vt:lpstr>
      <vt:lpstr>Arial</vt:lpstr>
      <vt:lpstr>dbllineb</vt:lpstr>
      <vt:lpstr>Equation</vt:lpstr>
      <vt:lpstr>EECS 489 Computer Networks  Winter 2017</vt:lpstr>
      <vt:lpstr>Logistics</vt:lpstr>
      <vt:lpstr>General guidelines (1)</vt:lpstr>
      <vt:lpstr>General guidelines (2)</vt:lpstr>
      <vt:lpstr>General guidelines (3)</vt:lpstr>
      <vt:lpstr>This review</vt:lpstr>
      <vt:lpstr>Topics</vt:lpstr>
      <vt:lpstr>Basic concepts</vt:lpstr>
      <vt:lpstr>How are network resources shared?</vt:lpstr>
      <vt:lpstr>Two approaches to sharing</vt:lpstr>
      <vt:lpstr>Circuit switching</vt:lpstr>
      <vt:lpstr>Packet switching</vt:lpstr>
      <vt:lpstr>Statistical multiplexing</vt:lpstr>
      <vt:lpstr>Performance metrics</vt:lpstr>
      <vt:lpstr>A network link</vt:lpstr>
      <vt:lpstr>Delay</vt:lpstr>
      <vt:lpstr>End-to-end delay</vt:lpstr>
      <vt:lpstr>OSI 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Steps in HTTP request/response</vt:lpstr>
      <vt:lpstr>Object request response time</vt:lpstr>
      <vt:lpstr>Improving HTTP performance</vt:lpstr>
      <vt:lpstr>Getting n small objects</vt:lpstr>
      <vt:lpstr>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Traditional datacenter networks</vt:lpstr>
      <vt:lpstr>Challenges</vt:lpstr>
      <vt:lpstr>Modern datacenter networks: More bandwidth, more paths</vt:lpstr>
      <vt:lpstr>5-minute break!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RTT estimation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Implications on  high-speed TCP</vt:lpstr>
      <vt:lpstr>Topics</vt:lpstr>
      <vt:lpstr>Forwarding vs. routing</vt:lpstr>
      <vt:lpstr>Designing the IP header</vt:lpstr>
      <vt:lpstr>What information do we need?</vt:lpstr>
      <vt:lpstr>IPv4 header</vt:lpstr>
      <vt:lpstr>IPv4 and IPv6 header comparison</vt:lpstr>
      <vt:lpstr>Philosophy of changes</vt:lpstr>
      <vt:lpstr>What’s inside a router?</vt:lpstr>
      <vt:lpstr>Input linecards</vt:lpstr>
      <vt:lpstr>Output linecards</vt:lpstr>
      <vt:lpstr>Connecting inputs to outputs: Switching fabric</vt:lpstr>
      <vt:lpstr>Routers can assist in addressing TCP problems</vt:lpstr>
      <vt:lpstr>Max-Min fairness</vt:lpstr>
      <vt:lpstr>Example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1220</cp:revision>
  <cp:lastPrinted>1999-09-08T17:25:07Z</cp:lastPrinted>
  <dcterms:created xsi:type="dcterms:W3CDTF">2014-01-14T18:15:50Z</dcterms:created>
  <dcterms:modified xsi:type="dcterms:W3CDTF">2017-02-20T16:32:49Z</dcterms:modified>
  <cp:category/>
</cp:coreProperties>
</file>