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487" r:id="rId3"/>
    <p:sldId id="531" r:id="rId4"/>
    <p:sldId id="533" r:id="rId5"/>
    <p:sldId id="532" r:id="rId6"/>
    <p:sldId id="514" r:id="rId7"/>
    <p:sldId id="515" r:id="rId8"/>
    <p:sldId id="516" r:id="rId9"/>
    <p:sldId id="520" r:id="rId10"/>
    <p:sldId id="521" r:id="rId11"/>
    <p:sldId id="534" r:id="rId12"/>
    <p:sldId id="523" r:id="rId13"/>
    <p:sldId id="535" r:id="rId14"/>
    <p:sldId id="525" r:id="rId15"/>
    <p:sldId id="526" r:id="rId16"/>
    <p:sldId id="527" r:id="rId17"/>
    <p:sldId id="536" r:id="rId18"/>
    <p:sldId id="528" r:id="rId19"/>
    <p:sldId id="529" r:id="rId20"/>
    <p:sldId id="537" r:id="rId21"/>
    <p:sldId id="539" r:id="rId22"/>
    <p:sldId id="502" r:id="rId23"/>
    <p:sldId id="572" r:id="rId24"/>
    <p:sldId id="540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566" r:id="rId50"/>
    <p:sldId id="567" r:id="rId51"/>
    <p:sldId id="568" r:id="rId52"/>
    <p:sldId id="569" r:id="rId53"/>
    <p:sldId id="570" r:id="rId54"/>
    <p:sldId id="571" r:id="rId55"/>
    <p:sldId id="512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4643"/>
  </p:normalViewPr>
  <p:slideViewPr>
    <p:cSldViewPr snapToGrid="0">
      <p:cViewPr varScale="1">
        <p:scale>
          <a:sx n="115" d="100"/>
          <a:sy n="115" d="100"/>
        </p:scale>
        <p:origin x="160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81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1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8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6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9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29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9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1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33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34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34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38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11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9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6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9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05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04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8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1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9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5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0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19,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19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  <a:p>
            <a:pPr lvl="1"/>
            <a:r>
              <a:rPr lang="en-US" dirty="0"/>
              <a:t>Later!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(Collision Detection)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this to work, </a:t>
            </a:r>
            <a:r>
              <a:rPr lang="en-US" dirty="0">
                <a:solidFill>
                  <a:srgbClr val="0000FF"/>
                </a:solidFill>
              </a:rPr>
              <a:t>need restrictions on minimum frame size and maximum distance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>
                  <a:latin typeface="Arial" charset="0"/>
                  <a:cs typeface="+mn-cs"/>
                </a:rPr>
                <a:t>patial 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Carrier sense</a:t>
            </a:r>
          </a:p>
          <a:p>
            <a:pPr lvl="1"/>
            <a:r>
              <a:rPr lang="en-US" dirty="0"/>
              <a:t>Listen before speaking and don’t interrupt</a:t>
            </a:r>
          </a:p>
          <a:p>
            <a:pPr lvl="1"/>
            <a:r>
              <a:rPr lang="en-US" dirty="0"/>
              <a:t>Checking if someone else is already sending data</a:t>
            </a:r>
          </a:p>
          <a:p>
            <a:pPr lvl="1"/>
            <a:r>
              <a:rPr lang="en-US" dirty="0"/>
              <a:t>… and waiting till the other node is done</a:t>
            </a:r>
          </a:p>
          <a:p>
            <a:r>
              <a:rPr lang="en-US" dirty="0">
                <a:solidFill>
                  <a:srgbClr val="0000FF"/>
                </a:solidFill>
              </a:rPr>
              <a:t>Collision detection</a:t>
            </a:r>
          </a:p>
          <a:p>
            <a:pPr lvl="1"/>
            <a:r>
              <a:rPr lang="en-US" dirty="0"/>
              <a:t>If someone else starts talking at the same time, stop</a:t>
            </a:r>
          </a:p>
          <a:p>
            <a:pPr lvl="2"/>
            <a:r>
              <a:rPr lang="en-US" dirty="0"/>
              <a:t>Make sure everyone knows there was a collision!</a:t>
            </a:r>
          </a:p>
          <a:p>
            <a:pPr lvl="1"/>
            <a:r>
              <a:rPr lang="en-US" dirty="0"/>
              <a:t>Realizing when two nodes are transmitting at once</a:t>
            </a:r>
          </a:p>
          <a:p>
            <a:pPr lvl="1"/>
            <a:r>
              <a:rPr lang="en-US" dirty="0"/>
              <a:t>…by detecting that the data on the wire is garbled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Randomness</a:t>
            </a: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immediate?</a:t>
            </a:r>
          </a:p>
          <a:p>
            <a:r>
              <a:rPr lang="en-US" dirty="0"/>
              <a:t>Should it be a random number with a fixed distribution?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Ethernet: CSMA/CD Protocol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/>
              <a:t>Carrier sense: wait for link to be idle</a:t>
            </a:r>
          </a:p>
          <a:p>
            <a:r>
              <a:rPr lang="en-US" dirty="0"/>
              <a:t>Collision detection: listen while transmitting</a:t>
            </a:r>
          </a:p>
          <a:p>
            <a:pPr lvl="1"/>
            <a:r>
              <a:rPr lang="en-US" dirty="0"/>
              <a:t>No collision: transmission is complete</a:t>
            </a:r>
          </a:p>
          <a:p>
            <a:pPr lvl="1"/>
            <a:r>
              <a:rPr lang="en-US" dirty="0"/>
              <a:t>Collision: abort transmission &amp; send jam signal</a:t>
            </a:r>
          </a:p>
          <a:p>
            <a:r>
              <a:rPr lang="en-US" dirty="0"/>
              <a:t>Random access: </a:t>
            </a:r>
            <a:r>
              <a:rPr lang="en-US" dirty="0">
                <a:solidFill>
                  <a:srgbClr val="0000FF"/>
                </a:solidFill>
              </a:rPr>
              <a:t>binary exponential back-off</a:t>
            </a:r>
          </a:p>
          <a:p>
            <a:pPr lvl="1"/>
            <a:r>
              <a:rPr lang="en-US" dirty="0"/>
              <a:t>After collision, wait a random time before retrying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collision, choose K randomly from {0, …, 2</a:t>
            </a:r>
            <a:r>
              <a:rPr lang="en-US" baseline="30000" dirty="0"/>
              <a:t>m</a:t>
            </a:r>
            <a:r>
              <a:rPr lang="en-US" dirty="0"/>
              <a:t>-1}</a:t>
            </a:r>
          </a:p>
          <a:p>
            <a:pPr lvl="2"/>
            <a:r>
              <a:rPr lang="en-US" dirty="0"/>
              <a:t>Wait for K*512 bit times before trying again</a:t>
            </a:r>
          </a:p>
          <a:p>
            <a:pPr lvl="2"/>
            <a:r>
              <a:rPr lang="en-US" dirty="0"/>
              <a:t>If transmission occurring when ready to send, wait until end of transmission (CSMA)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is defined as the long-run fraction of time during which frames are being transmitted without collision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prop</a:t>
            </a:r>
            <a:r>
              <a:rPr lang="en-US" dirty="0"/>
              <a:t> = max propagation time between two adapters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trans</a:t>
            </a:r>
            <a:r>
              <a:rPr lang="en-US" dirty="0"/>
              <a:t> = time to transmit a max-sized frame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5128685" y="48463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583" y="5438506"/>
              <a:ext cx="294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 + 5 d</a:t>
              </a:r>
              <a:r>
                <a:rPr lang="en-US" sz="2800" baseline="-25000" dirty="0"/>
                <a:t>prop</a:t>
              </a:r>
              <a:r>
                <a:rPr lang="en-US" sz="2800" dirty="0"/>
                <a:t> / d</a:t>
              </a:r>
              <a:r>
                <a:rPr lang="en-US" sz="2800" baseline="-25000" dirty="0"/>
                <a:t>trans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0368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baseline="-25000" dirty="0"/>
              <a:t>prop</a:t>
            </a:r>
            <a:r>
              <a:rPr lang="en-US" dirty="0"/>
              <a:t> → 0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Colliding nodes abort immediately</a:t>
            </a:r>
          </a:p>
          <a:p>
            <a:r>
              <a:rPr lang="en-US" dirty="0"/>
              <a:t>d</a:t>
            </a:r>
            <a:r>
              <a:rPr lang="en-US" baseline="-25000" dirty="0"/>
              <a:t>trans</a:t>
            </a:r>
            <a:r>
              <a:rPr lang="en-US" dirty="0"/>
              <a:t> → ∞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Each frames uses the channel for a long time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4828237" y="4846320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endParaRPr lang="en-US" sz="28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82" y="5438506"/>
              <a:ext cx="2488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r>
                <a:rPr lang="en-US" sz="2800"/>
                <a:t> </a:t>
              </a:r>
              <a:r>
                <a:rPr lang="en-US" sz="2800" dirty="0"/>
                <a:t>+ 5 d</a:t>
              </a:r>
              <a:r>
                <a:rPr lang="en-US" sz="2800" baseline="-25000" dirty="0"/>
                <a:t>prop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3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1780E4-26AC-4F44-B733-06B1328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B68205-6AAE-F841-AE1E-68F7A11E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No office hour on this Wednesday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F4B93-2989-ED46-B827-9664C3F6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751B4-EE6A-AE42-9B6B-424F75A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33061-A8BB-DB4C-B239-6A9A07AF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5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8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vs. switched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endParaRPr lang="en-US" dirty="0"/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6950"/>
                </p:ext>
              </p:extLst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24891"/>
                </p:ext>
              </p:extLst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888001"/>
                </p:ext>
              </p:extLst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815303"/>
                </p:ext>
              </p:extLst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/>
              <a:t>From the shared media coax cables to dedicated links</a:t>
            </a:r>
          </a:p>
          <a:p>
            <a:pPr lvl="1"/>
            <a:r>
              <a:rPr lang="en-US" dirty="0"/>
              <a:t>From 3 Mbit/s to 100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From electrical signaling to optical</a:t>
            </a:r>
          </a:p>
          <a:p>
            <a:r>
              <a:rPr lang="en-US" dirty="0">
                <a:solidFill>
                  <a:srgbClr val="0000FF"/>
                </a:solidFill>
              </a:rPr>
              <a:t>Lesson</a:t>
            </a:r>
            <a:r>
              <a:rPr lang="en-US" dirty="0"/>
              <a:t>: the right interface can accommodate many changes </a:t>
            </a:r>
          </a:p>
          <a:p>
            <a:pPr lvl="1"/>
            <a:r>
              <a:rPr lang="en-US" dirty="0"/>
              <a:t>Evolve the implementation while maintaining the</a:t>
            </a:r>
            <a:br>
              <a:rPr lang="en-US" dirty="0"/>
            </a:br>
            <a:r>
              <a:rPr lang="en-US" dirty="0"/>
              <a:t> 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2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IP datagram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Preamble</a:t>
            </a:r>
            <a:r>
              <a:rPr lang="en-US" dirty="0"/>
              <a:t>: 7 bytes for clock synchronization and 1 byte to indicate start of frame </a:t>
            </a:r>
          </a:p>
          <a:p>
            <a:r>
              <a:rPr lang="en-US" dirty="0">
                <a:solidFill>
                  <a:srgbClr val="0000FF"/>
                </a:solidFill>
              </a:rPr>
              <a:t>Addresses</a:t>
            </a:r>
            <a:r>
              <a:rPr lang="en-US" dirty="0"/>
              <a:t>: 6 bytes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: 2 bytes, higher-layer protocol (e.g., IP)</a:t>
            </a:r>
          </a:p>
          <a:p>
            <a:r>
              <a:rPr lang="en-US" dirty="0">
                <a:solidFill>
                  <a:srgbClr val="0000FF"/>
                </a:solidFill>
              </a:rPr>
              <a:t>Data payload</a:t>
            </a:r>
            <a:r>
              <a:rPr lang="en-US" dirty="0"/>
              <a:t>: max 1500 bytes, min 46 bytes</a:t>
            </a:r>
          </a:p>
          <a:p>
            <a:r>
              <a:rPr lang="en-US" dirty="0">
                <a:solidFill>
                  <a:srgbClr val="0000FF"/>
                </a:solidFill>
              </a:rPr>
              <a:t>CRC</a:t>
            </a:r>
            <a:r>
              <a:rPr lang="en-US" dirty="0"/>
              <a:t>: 4 bytes for error detection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a typeface="Arial" charset="0"/>
                <a:cs typeface="Arial" charset="0"/>
              </a:rPr>
              <a:t>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Transfers data between </a:t>
            </a:r>
            <a:r>
              <a:rPr lang="en-US" dirty="0">
                <a:solidFill>
                  <a:srgbClr val="0000FF"/>
                </a:solidFill>
              </a:rPr>
              <a:t>adjacent nodes</a:t>
            </a:r>
            <a:r>
              <a:rPr lang="en-US" dirty="0"/>
              <a:t> or between </a:t>
            </a:r>
            <a:r>
              <a:rPr lang="en-US" dirty="0">
                <a:solidFill>
                  <a:srgbClr val="0000FF"/>
                </a:solidFill>
              </a:rPr>
              <a:t>nodes on the same local area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layer puts bits on a link</a:t>
            </a:r>
          </a:p>
          <a:p>
            <a:r>
              <a:rPr lang="en-US" dirty="0"/>
              <a:t>But, two hosts connected on the same physical medium need to be able to exchange frames</a:t>
            </a:r>
          </a:p>
          <a:p>
            <a:pPr lvl="1"/>
            <a:r>
              <a:rPr lang="en-US" dirty="0"/>
              <a:t>Service provided by the link layer</a:t>
            </a:r>
          </a:p>
          <a:p>
            <a:pPr lvl="1"/>
            <a:r>
              <a:rPr lang="en-US" dirty="0"/>
              <a:t>Implemented by the network adaptor</a:t>
            </a:r>
          </a:p>
          <a:p>
            <a:r>
              <a:rPr lang="en-US" dirty="0">
                <a:solidFill>
                  <a:srgbClr val="0000FF"/>
                </a:solidFill>
              </a:rPr>
              <a:t>Framing problem</a:t>
            </a:r>
            <a:r>
              <a:rPr lang="en-US" dirty="0"/>
              <a:t>: how does the link layer determine where each frame begins and ends?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approach: Count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includes number of bytes in header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Receiver extracts this number of bytes of body</a:t>
            </a:r>
          </a:p>
          <a:p>
            <a:r>
              <a:rPr lang="en-US" dirty="0">
                <a:solidFill>
                  <a:srgbClr val="0000FF"/>
                </a:solidFill>
              </a:rPr>
              <a:t>What if the Count field is corrupted?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L2 will frame the wrong bytes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 framing error</a:t>
            </a:r>
          </a:p>
          <a:p>
            <a:pPr lvl="1"/>
            <a:r>
              <a:rPr lang="en-US" dirty="0"/>
              <a:t>CRC tells you to discard this frame, but what about the next one?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53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80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53 bytes of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80 bytes of data</a:t>
              </a: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067017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61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80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61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???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???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Bogus count field</a:t>
              </a:r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framing on a link is desynchronized, it can stay that way</a:t>
            </a:r>
          </a:p>
          <a:p>
            <a:r>
              <a:rPr lang="en-US" dirty="0"/>
              <a:t>Need a method to </a:t>
            </a:r>
            <a:r>
              <a:rPr lang="en-US" dirty="0">
                <a:solidFill>
                  <a:srgbClr val="0000FF"/>
                </a:solidFill>
              </a:rPr>
              <a:t>resynchronize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4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 frame with special “sentinel” bit pattern</a:t>
            </a:r>
          </a:p>
          <a:p>
            <a:pPr lvl="1"/>
            <a:r>
              <a:rPr lang="en-US" dirty="0"/>
              <a:t>e.g., 01111110 </a:t>
            </a:r>
            <a:r>
              <a:rPr lang="en-US" dirty="0">
                <a:sym typeface="Symbol" charset="0"/>
              </a:rPr>
              <a:t> start, </a:t>
            </a:r>
            <a:r>
              <a:rPr lang="en-US" dirty="0"/>
              <a:t>01111111 </a:t>
            </a:r>
            <a:r>
              <a:rPr lang="en-US" dirty="0">
                <a:sym typeface="Symbol" charset="0"/>
              </a:rPr>
              <a:t> end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if sentinel occurs within frame?</a:t>
            </a:r>
          </a:p>
          <a:p>
            <a:r>
              <a:rPr lang="en-US" dirty="0"/>
              <a:t>Solution: bit stuffing</a:t>
            </a:r>
          </a:p>
          <a:p>
            <a:pPr lvl="1"/>
            <a:r>
              <a:rPr lang="en-US" dirty="0"/>
              <a:t>Sender always inserts a 0 after five 1s in the frame contents</a:t>
            </a:r>
          </a:p>
          <a:p>
            <a:pPr lvl="1"/>
            <a:r>
              <a:rPr lang="en-US" dirty="0"/>
              <a:t>Receiver always removes a 0 appearing after five 1s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3176954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next bit 0, remove it; begin counting again</a:t>
            </a:r>
          </a:p>
          <a:p>
            <a:pPr lvl="1"/>
            <a:r>
              <a:rPr lang="en-US" dirty="0"/>
              <a:t>Because this must be a stuffed bit; we can’t be at beginning/end of frame (those had six or seven 1s)</a:t>
            </a:r>
          </a:p>
          <a:p>
            <a:r>
              <a:rPr lang="en-US" dirty="0"/>
              <a:t>If next bit 1 (i.e., we’ve seen six 1s) then:</a:t>
            </a:r>
          </a:p>
          <a:p>
            <a:pPr lvl="1"/>
            <a:r>
              <a:rPr lang="en-US" dirty="0"/>
              <a:t>If following bit is 0, this is start of frame</a:t>
            </a:r>
          </a:p>
          <a:p>
            <a:pPr lvl="2"/>
            <a:r>
              <a:rPr lang="en-US" dirty="0"/>
              <a:t>Because the receiver has seen 01111110</a:t>
            </a:r>
          </a:p>
          <a:p>
            <a:pPr lvl="1"/>
            <a:r>
              <a:rPr lang="en-US" dirty="0"/>
              <a:t>If following bit is 1, this is end of frame</a:t>
            </a:r>
          </a:p>
          <a:p>
            <a:pPr lvl="2"/>
            <a:r>
              <a:rPr lang="en-US" dirty="0"/>
              <a:t>Because the receiver has seen 01111111</a:t>
            </a:r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(MAC)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  <a:p>
            <a:pPr lvl="1"/>
            <a:r>
              <a:rPr lang="en-US" dirty="0"/>
              <a:t>Numerical address associated with a network adapter</a:t>
            </a:r>
          </a:p>
          <a:p>
            <a:pPr lvl="1"/>
            <a:r>
              <a:rPr lang="en-US" dirty="0"/>
              <a:t>Flat name space of 48 bits (e.g., </a:t>
            </a:r>
            <a:r>
              <a:rPr lang="en-US" dirty="0">
                <a:solidFill>
                  <a:srgbClr val="0000FF"/>
                </a:solidFill>
              </a:rPr>
              <a:t>00-15-C5-49-04-A9 </a:t>
            </a:r>
            <a:r>
              <a:rPr lang="en-US" dirty="0"/>
              <a:t>in HEX)</a:t>
            </a:r>
          </a:p>
          <a:p>
            <a:pPr lvl="1"/>
            <a:r>
              <a:rPr lang="en-US" dirty="0"/>
              <a:t>Unique, hard-coded in the adapter when it is built</a:t>
            </a:r>
          </a:p>
          <a:p>
            <a:r>
              <a:rPr lang="en-US" dirty="0"/>
              <a:t>Hierarchical Allocation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Blocks</a:t>
            </a:r>
            <a:r>
              <a:rPr lang="en-US" dirty="0"/>
              <a:t>: assigned to vendors (e.g., Dell) by the IEEE</a:t>
            </a:r>
          </a:p>
          <a:p>
            <a:pPr lvl="2"/>
            <a:r>
              <a:rPr lang="en-US" dirty="0"/>
              <a:t>First 24 bits (e.g., 00-15-C5-**-**-**)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Adapter</a:t>
            </a:r>
            <a:r>
              <a:rPr lang="en-US" dirty="0"/>
              <a:t>: assigned by the vendor from its block</a:t>
            </a:r>
          </a:p>
          <a:p>
            <a:pPr lvl="2"/>
            <a:r>
              <a:rPr lang="en-US" dirty="0"/>
              <a:t>Last 24 bits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vs. IP address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Hard-coded when adapter is built</a:t>
            </a:r>
          </a:p>
          <a:p>
            <a:r>
              <a:rPr lang="en-US" dirty="0"/>
              <a:t>Flat name space of 48 bits (e.g., 00-0E-9B-6E-49-76)</a:t>
            </a:r>
          </a:p>
          <a:p>
            <a:r>
              <a:rPr lang="en-US" dirty="0"/>
              <a:t>Like a social security number</a:t>
            </a:r>
          </a:p>
          <a:p>
            <a:r>
              <a:rPr lang="en-US" dirty="0"/>
              <a:t>Portable, and can stay the same as the host moves</a:t>
            </a:r>
          </a:p>
          <a:p>
            <a:r>
              <a:rPr lang="en-US" dirty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Configured, or learned dynamically</a:t>
            </a:r>
          </a:p>
          <a:p>
            <a:r>
              <a:rPr lang="en-US" dirty="0"/>
              <a:t>Hierarchical name space of 32 bits (e.g., 12.178.66.9)</a:t>
            </a:r>
          </a:p>
          <a:p>
            <a:r>
              <a:rPr lang="en-US" dirty="0"/>
              <a:t>Like a postal mailing address</a:t>
            </a:r>
          </a:p>
          <a:p>
            <a:r>
              <a:rPr lang="en-US" dirty="0"/>
              <a:t>Not portable, and depends on where the host is attached</a:t>
            </a:r>
          </a:p>
          <a:p>
            <a:r>
              <a:rPr lang="en-US" dirty="0"/>
              <a:t>Used to get a packet to destination IP subnet 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switched Ethernet?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A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B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C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D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E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F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Concerns over scalability  </a:t>
            </a:r>
          </a:p>
          <a:p>
            <a:pPr lvl="1"/>
            <a:r>
              <a:rPr lang="en-US"/>
              <a:t>Flat MAC addresses cannot be aggregated like IP addresses </a:t>
            </a:r>
          </a:p>
          <a:p>
            <a:r>
              <a:rPr lang="en-US"/>
              <a:t>Legacy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2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/>
              <a:t>Sender transmits frame onto broadcast link</a:t>
            </a:r>
          </a:p>
          <a:p>
            <a:r>
              <a:rPr lang="en-US" dirty="0"/>
              <a:t>Each receiver’s link layer passes the frame to the network layer: </a:t>
            </a:r>
          </a:p>
          <a:p>
            <a:pPr lvl="1"/>
            <a:r>
              <a:rPr lang="en-US" dirty="0"/>
              <a:t>If destination address matches the receiver’s MAC address OR if the destination address is the broadcast MAC address (</a:t>
            </a:r>
            <a:r>
              <a:rPr lang="en-US" dirty="0" err="1"/>
              <a:t>ff:ff:ff:ff:ff:ff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“plug-n-play”</a:t>
            </a:r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/>
              <a:t>bootstrapping communication</a:t>
            </a:r>
            <a:endParaRPr lang="en-US" dirty="0"/>
          </a:p>
          <a:p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6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over scalability  </a:t>
            </a:r>
          </a:p>
          <a:p>
            <a:pPr lvl="1"/>
            <a:r>
              <a:rPr lang="en-US" dirty="0"/>
              <a:t>Flat MAC addresses cannot be aggregated like IP addresses </a:t>
            </a:r>
          </a:p>
          <a:p>
            <a:r>
              <a:rPr lang="en-US" dirty="0"/>
              <a:t>Legacy</a:t>
            </a:r>
          </a:p>
          <a:p>
            <a:pPr lvl="1"/>
            <a:r>
              <a:rPr lang="en-US" dirty="0"/>
              <a:t>Backward compatibility with broadcast Ethernet </a:t>
            </a:r>
          </a:p>
          <a:p>
            <a:pPr lvl="1"/>
            <a:r>
              <a:rPr lang="en-US" dirty="0"/>
              <a:t>Desire to maintain Ethernet’s plug-n-play behavior</a:t>
            </a:r>
          </a:p>
          <a:p>
            <a:pPr lvl="1"/>
            <a:r>
              <a:rPr lang="en-US" dirty="0"/>
              <a:t>How broadcast Ethernet evolved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Routing in extended LANs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Local-Area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Network (LAN)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7604" y="2777922"/>
            <a:ext cx="2079415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Bridges</a:t>
            </a:r>
            <a:r>
              <a:rPr lang="en-US" b="0" dirty="0">
                <a:solidFill>
                  <a:srgbClr val="0000FF"/>
                </a:solidFill>
              </a:rPr>
              <a:t> relay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broadcasts from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one LAN to the other</a:t>
            </a:r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2927A6-7068-C54A-AB2E-FABDE17F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“broadcast storm” problem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5"/>
          <p:cNvSpPr>
            <a:spLocks noChangeShapeType="1"/>
          </p:cNvSpPr>
          <p:nvPr/>
        </p:nvSpPr>
        <p:spPr bwMode="auto">
          <a:xfrm>
            <a:off x="1328177" y="184147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870394" y="209684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185651" y="34049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2516936" y="3590161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2"/>
          <p:cNvSpPr>
            <a:spLocks noChangeShapeType="1"/>
          </p:cNvSpPr>
          <p:nvPr/>
        </p:nvSpPr>
        <p:spPr bwMode="auto">
          <a:xfrm>
            <a:off x="7116343" y="342816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658083" y="4625916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5"/>
          <p:cNvSpPr>
            <a:spLocks noChangeShapeType="1"/>
          </p:cNvSpPr>
          <p:nvPr/>
        </p:nvSpPr>
        <p:spPr bwMode="auto">
          <a:xfrm>
            <a:off x="5311826" y="456412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>
            <a:off x="4954520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2"/>
          <p:cNvSpPr>
            <a:spLocks noChangeShapeType="1"/>
          </p:cNvSpPr>
          <p:nvPr/>
        </p:nvSpPr>
        <p:spPr bwMode="auto">
          <a:xfrm>
            <a:off x="3526469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5"/>
          <p:cNvSpPr>
            <a:spLocks noChangeShapeType="1"/>
          </p:cNvSpPr>
          <p:nvPr/>
        </p:nvSpPr>
        <p:spPr bwMode="auto">
          <a:xfrm>
            <a:off x="3234593" y="597749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2"/>
          <p:cNvSpPr>
            <a:spLocks noChangeShapeType="1"/>
          </p:cNvSpPr>
          <p:nvPr/>
        </p:nvSpPr>
        <p:spPr bwMode="auto">
          <a:xfrm flipV="1">
            <a:off x="5327245" y="486498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5"/>
          <p:cNvSpPr>
            <a:spLocks noChangeShapeType="1"/>
          </p:cNvSpPr>
          <p:nvPr/>
        </p:nvSpPr>
        <p:spPr bwMode="auto">
          <a:xfrm>
            <a:off x="3288216" y="5904121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2"/>
          <p:cNvSpPr>
            <a:spLocks noChangeShapeType="1"/>
          </p:cNvSpPr>
          <p:nvPr/>
        </p:nvSpPr>
        <p:spPr bwMode="auto">
          <a:xfrm flipV="1">
            <a:off x="3626266" y="486216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5"/>
          <p:cNvSpPr>
            <a:spLocks noChangeShapeType="1"/>
          </p:cNvSpPr>
          <p:nvPr/>
        </p:nvSpPr>
        <p:spPr bwMode="auto">
          <a:xfrm>
            <a:off x="824594" y="451020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>
            <a:off x="5327245" y="447381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V="1">
            <a:off x="6606082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 flipV="1">
            <a:off x="2623596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>
            <a:off x="3338051" y="35573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5"/>
          <p:cNvSpPr>
            <a:spLocks noChangeShapeType="1"/>
          </p:cNvSpPr>
          <p:nvPr/>
        </p:nvSpPr>
        <p:spPr bwMode="auto">
          <a:xfrm>
            <a:off x="3490451" y="37097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7419185" y="1564311"/>
            <a:ext cx="1541370" cy="2199601"/>
            <a:chOff x="7602630" y="1433355"/>
            <a:chExt cx="1541370" cy="2199601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190" y="1433355"/>
              <a:ext cx="1196362" cy="1794543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602630" y="3263624"/>
              <a:ext cx="1541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Radia Perlman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6" name="Rectangle 23">
            <a:extLst>
              <a:ext uri="{FF2B5EF4-FFF2-40B4-BE49-F238E27FC236}">
                <a16:creationId xmlns:a16="http://schemas.microsoft.com/office/drawing/2014/main" id="{FDB0B701-D110-5544-BC07-479D4EBE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71" y="6213031"/>
            <a:ext cx="7972459" cy="48884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algn="ctr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sz="2800" dirty="0">
                <a:solidFill>
                  <a:schemeClr val="bg1"/>
                </a:solidFill>
              </a:rPr>
              <a:t>Perlman’s idea</a:t>
            </a:r>
            <a:r>
              <a:rPr lang="en-US" sz="2800" b="0" dirty="0">
                <a:solidFill>
                  <a:schemeClr val="bg1"/>
                </a:solidFill>
              </a:rPr>
              <a:t>: eliminate loops in the topology</a:t>
            </a:r>
          </a:p>
          <a:p>
            <a:pPr marL="625475" lvl="1" indent="-285750" algn="ctr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5" grpId="0" animBg="1"/>
      <p:bldP spid="116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66" grpId="0" build="allAtOnce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way to avoid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topology where loops are impossible!</a:t>
            </a:r>
          </a:p>
          <a:p>
            <a:r>
              <a:rPr lang="en-US" dirty="0"/>
              <a:t>Take arbitrary topology and build a </a:t>
            </a:r>
            <a:r>
              <a:rPr lang="en-US" dirty="0">
                <a:solidFill>
                  <a:srgbClr val="0000FF"/>
                </a:solidFill>
              </a:rPr>
              <a:t>spanning tree </a:t>
            </a:r>
          </a:p>
          <a:p>
            <a:pPr lvl="1"/>
            <a:r>
              <a:rPr lang="en-US" dirty="0"/>
              <a:t>Sub-graph that includes all vertices but contains no cycles</a:t>
            </a:r>
          </a:p>
          <a:p>
            <a:pPr lvl="1"/>
            <a:r>
              <a:rPr lang="en-US" dirty="0"/>
              <a:t>Links not in the spanning tree are not used to forward frames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graph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7E8F-4C46-A54F-A59E-8662EF14361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are now “frames”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/>
              <a:t>Frames encapsulate network layer packets</a:t>
            </a:r>
          </a:p>
          <a:p>
            <a:r>
              <a:rPr lang="en-US" dirty="0"/>
              <a:t>Link layer protocols are implemented in h/w</a:t>
            </a:r>
          </a:p>
          <a:p>
            <a:r>
              <a:rPr lang="en-US" dirty="0"/>
              <a:t>Frame formats can change based on link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88992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1816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receiving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65908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+mn-lt"/>
              </a:rPr>
              <a:t>data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295626" y="304958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network</a:t>
            </a:r>
          </a:p>
          <a:p>
            <a:pPr algn="ctr"/>
            <a:r>
              <a:rPr lang="en-US" sz="1800" dirty="0">
                <a:latin typeface="+mn-lt"/>
              </a:rPr>
              <a:t>adaptor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08751" y="305593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749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16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49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(Perlman’85)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by which bridges construct a spanning tree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Zero configuration (by operators or users)</a:t>
            </a:r>
          </a:p>
          <a:p>
            <a:pPr lvl="1"/>
            <a:r>
              <a:rPr lang="en-US" dirty="0"/>
              <a:t>Self healing</a:t>
            </a:r>
          </a:p>
          <a:p>
            <a:r>
              <a:rPr lang="en-US" dirty="0"/>
              <a:t>Still used today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extended LANs to switched Ethernet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2242" y="2556268"/>
            <a:ext cx="3652411" cy="2394613"/>
            <a:chOff x="382242" y="2556268"/>
            <a:chExt cx="3652411" cy="2394613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222955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424459" y="3076017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218303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616268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569750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>
              <a:off x="76939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722877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411514" y="3055434"/>
              <a:ext cx="287716" cy="1391346"/>
              <a:chOff x="3437618" y="2441030"/>
              <a:chExt cx="287716" cy="12947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437618" y="2922707"/>
                <a:ext cx="287716" cy="32231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1F497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12"/>
              <p:cNvSpPr>
                <a:spLocks noChangeArrowheads="1"/>
              </p:cNvSpPr>
              <p:nvPr/>
            </p:nvSpPr>
            <p:spPr bwMode="auto">
              <a:xfrm>
                <a:off x="3540134" y="2778854"/>
                <a:ext cx="94248" cy="1679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6"/>
              <p:cNvSpPr>
                <a:spLocks noChangeShapeType="1"/>
              </p:cNvSpPr>
              <p:nvPr/>
            </p:nvSpPr>
            <p:spPr bwMode="auto">
              <a:xfrm flipH="1" flipV="1">
                <a:off x="3581047" y="2441030"/>
                <a:ext cx="0" cy="332068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3579091" y="3254557"/>
                <a:ext cx="0" cy="481217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3509991" y="3214961"/>
                <a:ext cx="139998" cy="1679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 flipH="1">
              <a:off x="382242" y="4443141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2978446" y="2596928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293192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182173" y="4420474"/>
              <a:ext cx="104201" cy="518076"/>
              <a:chOff x="2820129" y="2959980"/>
              <a:chExt cx="120650" cy="626164"/>
            </a:xfrm>
          </p:grpSpPr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055016" y="4419501"/>
              <a:ext cx="104201" cy="518076"/>
              <a:chOff x="2820129" y="2959980"/>
              <a:chExt cx="120650" cy="626164"/>
            </a:xfrm>
          </p:grpSpPr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047092" y="4432805"/>
              <a:ext cx="104201" cy="518076"/>
              <a:chOff x="2820129" y="2959980"/>
              <a:chExt cx="120650" cy="626164"/>
            </a:xfrm>
          </p:grpSpPr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464207" y="2625385"/>
            <a:ext cx="2941121" cy="2829296"/>
            <a:chOff x="5464207" y="2625385"/>
            <a:chExt cx="2941121" cy="282929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88817" y="3419381"/>
              <a:ext cx="397008" cy="380329"/>
            </a:xfrm>
            <a:prstGeom prst="rect">
              <a:avLst/>
            </a:prstGeom>
          </p:spPr>
        </p:pic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6970885" y="2663915"/>
              <a:ext cx="221427" cy="749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692436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 flipH="1">
              <a:off x="7485824" y="2663915"/>
              <a:ext cx="825255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8311080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5510725" y="2663915"/>
              <a:ext cx="1678701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5464207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7368820" y="2666045"/>
              <a:ext cx="350956" cy="74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Rectangle 11"/>
            <p:cNvSpPr>
              <a:spLocks noChangeArrowheads="1"/>
            </p:cNvSpPr>
            <p:nvPr/>
          </p:nvSpPr>
          <p:spPr bwMode="auto">
            <a:xfrm>
              <a:off x="767325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2"/>
            <p:cNvSpPr>
              <a:spLocks noChangeArrowheads="1"/>
            </p:cNvSpPr>
            <p:nvPr/>
          </p:nvSpPr>
          <p:spPr bwMode="auto">
            <a:xfrm>
              <a:off x="6316584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6349489" y="4561703"/>
              <a:ext cx="839937" cy="709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7189427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7222333" y="4561702"/>
              <a:ext cx="0" cy="708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8181503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7368820" y="4561702"/>
              <a:ext cx="845589" cy="721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4974" y="4286506"/>
              <a:ext cx="397008" cy="380329"/>
            </a:xfrm>
            <a:prstGeom prst="rect">
              <a:avLst/>
            </a:prstGeom>
          </p:spPr>
        </p:pic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 flipV="1">
              <a:off x="7268264" y="3799710"/>
              <a:ext cx="0" cy="486796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r>
              <a:rPr lang="en-US" dirty="0"/>
              <a:t>Earlier Ethernet achieved plug-n-play by leveraging a broadcast medium</a:t>
            </a:r>
          </a:p>
          <a:p>
            <a:pPr lvl="1"/>
            <a:r>
              <a:rPr lang="en-US" dirty="0"/>
              <a:t>Can we do the same in a switched topology?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 transfers data between adjacent nodes or nodes connected to the same switch</a:t>
            </a:r>
          </a:p>
          <a:p>
            <a:r>
              <a:rPr lang="en-US" dirty="0"/>
              <a:t>Ethernet  evolved from a broadcast medium to switched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week</a:t>
            </a:r>
            <a:r>
              <a:rPr lang="en-US" dirty="0"/>
              <a:t>: Link layer wrap up + putting everything together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Happy Thanksgiving!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algorithm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a shared broadcast channel</a:t>
            </a:r>
          </a:p>
          <a:p>
            <a:pPr lvl="1"/>
            <a:r>
              <a:rPr lang="en-US" dirty="0"/>
              <a:t>Must avoid having multiple nodes speaking at once</a:t>
            </a:r>
          </a:p>
          <a:p>
            <a:pPr lvl="2"/>
            <a:r>
              <a:rPr lang="en-US" dirty="0"/>
              <a:t>Otherwise, collisions lead to garbled data</a:t>
            </a:r>
          </a:p>
          <a:p>
            <a:pPr lvl="1"/>
            <a:r>
              <a:rPr lang="en-US" dirty="0"/>
              <a:t>Need distributed algorithm to determine which node can transmit</a:t>
            </a:r>
          </a:p>
          <a:p>
            <a:r>
              <a:rPr lang="en-US" dirty="0"/>
              <a:t>Three classes of techniques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Channel partitioning</a:t>
            </a:r>
            <a:r>
              <a:rPr lang="en-US" dirty="0"/>
              <a:t>: divide channel into pieces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Taking turns</a:t>
            </a:r>
            <a:r>
              <a:rPr lang="en-US" dirty="0"/>
              <a:t>: scheme for deciding who transmits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Random access</a:t>
            </a:r>
            <a:r>
              <a:rPr lang="en-US" dirty="0"/>
              <a:t>: allow collisions, and then recover</a:t>
            </a:r>
          </a:p>
          <a:p>
            <a:pPr lvl="2"/>
            <a:r>
              <a:rPr lang="en-US" dirty="0"/>
              <a:t>More in the Internet style!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r>
              <a:rPr lang="en-US" dirty="0"/>
              <a:t> (later)</a:t>
            </a:r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1490453561</TotalTime>
  <Pages>7</Pages>
  <Words>2706</Words>
  <Application>Microsoft Macintosh PowerPoint</Application>
  <PresentationFormat>On-screen Show (4:3)</PresentationFormat>
  <Paragraphs>596</Paragraphs>
  <Slides>55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ＭＳ Ｐゴシック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Symbol</vt:lpstr>
      <vt:lpstr>Times New Roman</vt:lpstr>
      <vt:lpstr>Wingdings</vt:lpstr>
      <vt:lpstr>dbllineb</vt:lpstr>
      <vt:lpstr>Clip</vt:lpstr>
      <vt:lpstr>EECS 489 Computer Networks  Fall 2018</vt:lpstr>
      <vt:lpstr>Agenda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 (Carrier Sense Multiple Access)</vt:lpstr>
      <vt:lpstr>CSMA collisions</vt:lpstr>
      <vt:lpstr>CSMA/CD (Collision Detection)</vt:lpstr>
      <vt:lpstr>CSMA/CD (Collision Detection)</vt:lpstr>
      <vt:lpstr>Limits on CSMA/CD network length</vt:lpstr>
      <vt:lpstr>Limits on CSMA/CD network length</vt:lpstr>
      <vt:lpstr>Three key ideas of random access</vt:lpstr>
      <vt:lpstr>Three key ideas of random access</vt:lpstr>
      <vt:lpstr>How long should you wait?</vt:lpstr>
      <vt:lpstr>Ethernet: CSMA/CD Protocol</vt:lpstr>
      <vt:lpstr>Efficiency of CSMA/CD</vt:lpstr>
      <vt:lpstr>Efficiency of CSMA/CD</vt:lpstr>
      <vt:lpstr>5-minute break!</vt:lpstr>
      <vt:lpstr>Announcements</vt:lpstr>
      <vt:lpstr>Switched Ethernet</vt:lpstr>
      <vt:lpstr>Broadcast vs. switched Ethernet</vt:lpstr>
      <vt:lpstr>Why switched Ethernet?</vt:lpstr>
      <vt:lpstr>The evolution of Ethernet</vt:lpstr>
      <vt:lpstr>Topics</vt:lpstr>
      <vt:lpstr>Ethernet “Frames”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Topics</vt:lpstr>
      <vt:lpstr>Medium Access Control (MAC) Address</vt:lpstr>
      <vt:lpstr>MAC address vs. IP address</vt:lpstr>
      <vt:lpstr>Topics</vt:lpstr>
      <vt:lpstr>Routing with switched Ethernet?</vt:lpstr>
      <vt:lpstr>Why does Ethernet not use LS/DV? </vt:lpstr>
      <vt:lpstr>“Routing” with broadcast Ethernet</vt:lpstr>
      <vt:lpstr>“Routing” with broadcast Ethernet</vt:lpstr>
      <vt:lpstr>Why does Ethernet not use LS/DV? </vt:lpstr>
      <vt:lpstr>Routing in extended LANs</vt:lpstr>
      <vt:lpstr>The “broadcast storm” problem</vt:lpstr>
      <vt:lpstr>Easiest way to avoid loops</vt:lpstr>
      <vt:lpstr>Consider a graph</vt:lpstr>
      <vt:lpstr>A spanning tree</vt:lpstr>
      <vt:lpstr>Another spanning tree</vt:lpstr>
      <vt:lpstr>Yet another spanning tree</vt:lpstr>
      <vt:lpstr>Spanning tree protocol (Perlman’85)</vt:lpstr>
      <vt:lpstr>From extended LANs to switched Ethernet</vt:lpstr>
      <vt:lpstr>Switched Ethernet 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1243</cp:revision>
  <cp:lastPrinted>1999-09-08T17:25:07Z</cp:lastPrinted>
  <dcterms:created xsi:type="dcterms:W3CDTF">2014-01-14T18:15:50Z</dcterms:created>
  <dcterms:modified xsi:type="dcterms:W3CDTF">2018-11-19T21:19:33Z</dcterms:modified>
  <cp:category/>
</cp:coreProperties>
</file>