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487" r:id="rId3"/>
    <p:sldId id="528" r:id="rId4"/>
    <p:sldId id="525" r:id="rId5"/>
    <p:sldId id="530" r:id="rId6"/>
    <p:sldId id="540" r:id="rId7"/>
    <p:sldId id="531" r:id="rId8"/>
    <p:sldId id="533" r:id="rId9"/>
    <p:sldId id="534" r:id="rId10"/>
    <p:sldId id="535" r:id="rId11"/>
    <p:sldId id="536" r:id="rId12"/>
    <p:sldId id="532" r:id="rId13"/>
    <p:sldId id="537" r:id="rId14"/>
    <p:sldId id="538" r:id="rId15"/>
    <p:sldId id="539" r:id="rId16"/>
    <p:sldId id="541" r:id="rId17"/>
    <p:sldId id="513" r:id="rId18"/>
    <p:sldId id="514" r:id="rId19"/>
    <p:sldId id="542" r:id="rId20"/>
    <p:sldId id="516" r:id="rId21"/>
    <p:sldId id="517" r:id="rId22"/>
    <p:sldId id="518" r:id="rId23"/>
    <p:sldId id="519" r:id="rId24"/>
    <p:sldId id="520" r:id="rId25"/>
    <p:sldId id="522" r:id="rId26"/>
    <p:sldId id="523" r:id="rId27"/>
    <p:sldId id="524" r:id="rId28"/>
    <p:sldId id="502" r:id="rId29"/>
    <p:sldId id="503" r:id="rId30"/>
    <p:sldId id="549" r:id="rId31"/>
    <p:sldId id="544" r:id="rId32"/>
    <p:sldId id="545" r:id="rId33"/>
    <p:sldId id="546" r:id="rId34"/>
    <p:sldId id="547" r:id="rId35"/>
    <p:sldId id="548" r:id="rId36"/>
    <p:sldId id="550" r:id="rId37"/>
    <p:sldId id="529" r:id="rId38"/>
    <p:sldId id="551" r:id="rId39"/>
    <p:sldId id="552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1" r:id="rId48"/>
    <p:sldId id="562" r:id="rId49"/>
    <p:sldId id="512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4"/>
    <p:restoredTop sz="94712"/>
  </p:normalViewPr>
  <p:slideViewPr>
    <p:cSldViewPr>
      <p:cViewPr varScale="1">
        <p:scale>
          <a:sx n="115" d="100"/>
          <a:sy n="115" d="100"/>
        </p:scale>
        <p:origin x="4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D4363C3-73BE-DC4D-8B70-2E76030AD53C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0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3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2780F4-A0B9-AB4A-9928-F49FF958ACC6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48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73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D363396-2742-C541-9B28-9B504C9CEE0C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6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82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5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1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140D80E-88E6-8D46-B41C-B2091DF2076C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No notion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of identity that has any cryptographic binding to address (or any kind of binding that is visible to network).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38E49F-B44E-3F4A-B8AD-12372B78BCE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8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DB1B21-4891-2A4E-A3F2-56BEAF3172C8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1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072E65-5FBF-E34C-81CD-FC87707AB74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0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27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673132-4BBE-E749-B283-B7B6BFCAFFA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4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April 12,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RST injection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981200" y="2139156"/>
            <a:ext cx="4763" cy="380444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D3A600"/>
                </a:solidFill>
                <a:latin typeface="Arial" charset="0"/>
              </a:rPr>
              <a:t>Server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D3A600"/>
                </a:solidFill>
                <a:latin typeface="Courier" charset="0"/>
              </a:rPr>
              <a:t>listen()</a:t>
            </a:r>
          </a:p>
        </p:txBody>
      </p: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1933188" y="2438400"/>
            <a:ext cx="4930775" cy="671513"/>
            <a:chOff x="1214" y="3273"/>
            <a:chExt cx="3106" cy="423"/>
          </a:xfrm>
        </p:grpSpPr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34" name="Group 10"/>
          <p:cNvGrpSpPr>
            <a:grpSpLocks/>
          </p:cNvGrpSpPr>
          <p:nvPr/>
        </p:nvGrpSpPr>
        <p:grpSpPr bwMode="auto">
          <a:xfrm>
            <a:off x="1923683" y="3360733"/>
            <a:ext cx="4938691" cy="617538"/>
            <a:chOff x="1208" y="2731"/>
            <a:chExt cx="3112" cy="389"/>
          </a:xfrm>
        </p:grpSpPr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rgbClr val="D3A600"/>
                </a:solidFill>
                <a:latin typeface="Arial" charset="0"/>
              </a:endParaRPr>
            </a:p>
          </p:txBody>
        </p:sp>
      </p:grpSp>
      <p:grpSp>
        <p:nvGrpSpPr>
          <p:cNvPr id="37" name="Group 10"/>
          <p:cNvGrpSpPr>
            <a:grpSpLocks/>
          </p:cNvGrpSpPr>
          <p:nvPr/>
        </p:nvGrpSpPr>
        <p:grpSpPr bwMode="auto">
          <a:xfrm>
            <a:off x="1909820" y="4215433"/>
            <a:ext cx="3509304" cy="617538"/>
            <a:chOff x="1182" y="2731"/>
            <a:chExt cx="3146" cy="389"/>
          </a:xfrm>
        </p:grpSpPr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 rot="21067227">
              <a:off x="1182" y="2731"/>
              <a:ext cx="31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Arial" charset="0"/>
                </a:rPr>
                <a:t>RST,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SeqNum = </a:t>
              </a:r>
              <a:r>
                <a:rPr lang="en-US" sz="1600" dirty="0" smtClean="0">
                  <a:solidFill>
                    <a:srgbClr val="FF0000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rgbClr val="FF0000"/>
                  </a:solidFill>
                  <a:latin typeface="Arial" charset="0"/>
                </a:rPr>
                <a:t>10</a:t>
              </a:r>
              <a:endParaRPr lang="en-US" sz="1600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5410200" y="3946605"/>
            <a:ext cx="0" cy="153979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871043" y="5455125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Attacker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957" y="4624128"/>
            <a:ext cx="2130643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Arial" charset="0"/>
              </a:rPr>
              <a:t>Client removes connection and will ignore ALL future comm.</a:t>
            </a:r>
            <a:endParaRPr lang="en-US" sz="1800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2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hijacking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over an already-established connection instead of RST injection</a:t>
            </a:r>
          </a:p>
          <a:p>
            <a:pPr lvl="1"/>
            <a:r>
              <a:rPr lang="en-US" dirty="0" smtClean="0"/>
              <a:t>Even worse!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data injection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985962" y="2139156"/>
            <a:ext cx="1198" cy="4109244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D3A600"/>
                </a:solidFill>
                <a:latin typeface="Arial" charset="0"/>
              </a:rPr>
              <a:t>Server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D3A600"/>
                </a:solidFill>
                <a:latin typeface="Courier" charset="0"/>
              </a:rPr>
              <a:t>listen()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933188" y="2438400"/>
            <a:ext cx="4930775" cy="671513"/>
            <a:chOff x="1214" y="3273"/>
            <a:chExt cx="3106" cy="423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923683" y="3360733"/>
            <a:ext cx="4938691" cy="617538"/>
            <a:chOff x="1208" y="2731"/>
            <a:chExt cx="3112" cy="389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rgbClr val="D3A600"/>
                </a:solidFill>
                <a:latin typeface="Arial" charset="0"/>
              </a:endParaRPr>
            </a:p>
          </p:txBody>
        </p:sp>
      </p:grp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1878583" y="4110658"/>
            <a:ext cx="4907002" cy="722313"/>
            <a:chOff x="1154" y="2665"/>
            <a:chExt cx="4399" cy="455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 rot="21067227">
              <a:off x="1154" y="2665"/>
              <a:ext cx="43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Arial" charset="0"/>
                </a:rPr>
                <a:t>ACK,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SeqNum = </a:t>
              </a:r>
              <a:r>
                <a:rPr lang="en-US" sz="1600" dirty="0" smtClean="0">
                  <a:solidFill>
                    <a:srgbClr val="FF0000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rgbClr val="FF0000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5410196" y="4252901"/>
            <a:ext cx="0" cy="70009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871043" y="4953000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Attacker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-76200" y="4624128"/>
            <a:ext cx="213064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Arial" charset="0"/>
              </a:rPr>
              <a:t>Client processes the WRONG data</a:t>
            </a:r>
            <a:endParaRPr lang="en-US" sz="1800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895663" y="5405311"/>
            <a:ext cx="4938691" cy="617538"/>
            <a:chOff x="1208" y="2731"/>
            <a:chExt cx="3112" cy="389"/>
          </a:xfrm>
        </p:grpSpPr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rgbClr val="D3A600"/>
                </a:solidFill>
                <a:latin typeface="Arial" charset="0"/>
              </a:endParaRPr>
            </a:p>
          </p:txBody>
        </p:sp>
      </p:grp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-76200" y="5679507"/>
            <a:ext cx="213064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Arial" charset="0"/>
              </a:rPr>
              <a:t>Client ignores ACK-</a:t>
            </a: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Arial" charset="0"/>
              </a:rPr>
              <a:t>ed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Arial" charset="0"/>
              </a:rPr>
              <a:t> data</a:t>
            </a:r>
            <a:endParaRPr lang="en-US" sz="1800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4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hijacking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over an already-established connection instead of RST injection</a:t>
            </a:r>
          </a:p>
          <a:p>
            <a:pPr lvl="1"/>
            <a:r>
              <a:rPr lang="en-US" dirty="0" smtClean="0"/>
              <a:t>Even worse!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Root cause</a:t>
            </a:r>
          </a:p>
          <a:p>
            <a:pPr lvl="1"/>
            <a:r>
              <a:rPr lang="en-US" dirty="0" smtClean="0"/>
              <a:t>Attacker can see packet contents and thus knows port/IP and SeqNum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Sockets Layer (</a:t>
            </a:r>
            <a:r>
              <a:rPr lang="en-US" dirty="0"/>
              <a:t>SSL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Transport layer security for TCP-based apps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Used between Web browsers and servers (HTTPS)</a:t>
            </a:r>
          </a:p>
          <a:p>
            <a:r>
              <a:rPr lang="en-US" dirty="0">
                <a:solidFill>
                  <a:srgbClr val="000000"/>
                </a:solidFill>
              </a:rPr>
              <a:t>Security services:</a:t>
            </a:r>
          </a:p>
          <a:p>
            <a:pPr marL="528637" lvl="2" indent="-228600"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Server </a:t>
            </a:r>
            <a:r>
              <a:rPr lang="en-US" dirty="0">
                <a:solidFill>
                  <a:srgbClr val="000000"/>
                </a:solidFill>
              </a:rPr>
              <a:t>authentication (is it really your bank’s server?)</a:t>
            </a:r>
          </a:p>
          <a:p>
            <a:pPr marL="528637" lvl="2" indent="-228600"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Data </a:t>
            </a:r>
            <a:r>
              <a:rPr lang="en-US" dirty="0">
                <a:solidFill>
                  <a:srgbClr val="000000"/>
                </a:solidFill>
              </a:rPr>
              <a:t>encryption </a:t>
            </a:r>
            <a:r>
              <a:rPr lang="en-US" dirty="0" smtClean="0">
                <a:solidFill>
                  <a:srgbClr val="000000"/>
                </a:solidFill>
              </a:rPr>
              <a:t>(hide CC#, </a:t>
            </a:r>
            <a:r>
              <a:rPr lang="en-US" dirty="0">
                <a:solidFill>
                  <a:srgbClr val="000000"/>
                </a:solidFill>
              </a:rPr>
              <a:t>transaction not altered)</a:t>
            </a:r>
          </a:p>
          <a:p>
            <a:pPr marL="528637" lvl="2" indent="-228600">
              <a:spcAft>
                <a:spcPts val="1200"/>
              </a:spcAft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Client </a:t>
            </a:r>
            <a:r>
              <a:rPr lang="en-US" dirty="0">
                <a:solidFill>
                  <a:srgbClr val="000000"/>
                </a:solidFill>
              </a:rPr>
              <a:t>authentication (optional)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0000"/>
                </a:solidFill>
              </a:rPr>
              <a:t>SSLv</a:t>
            </a:r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 was the ancestor of IETF’s </a:t>
            </a:r>
            <a:r>
              <a:rPr lang="en-US" dirty="0">
                <a:solidFill>
                  <a:srgbClr val="0000FF"/>
                </a:solidFill>
              </a:rPr>
              <a:t>Transport Layer Security (TLS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and TCP/IP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4356100"/>
            <a:ext cx="7924800" cy="1663699"/>
          </a:xfrm>
        </p:spPr>
        <p:txBody>
          <a:bodyPr/>
          <a:lstStyle/>
          <a:p>
            <a:r>
              <a:rPr lang="en-US" dirty="0"/>
              <a:t>SSL provides application programming interface (API) to applications</a:t>
            </a:r>
          </a:p>
          <a:p>
            <a:r>
              <a:rPr lang="en-US" dirty="0"/>
              <a:t>C and Java SSL libraries/classes readily available</a:t>
            </a:r>
          </a:p>
          <a:p>
            <a:endParaRPr lang="en-US" dirty="0"/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09813" cy="2709863"/>
            <a:chOff x="727" y="1773"/>
            <a:chExt cx="145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N</a:t>
              </a:r>
              <a:r>
                <a:rPr lang="en-US" b="0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ormal </a:t>
              </a:r>
              <a:r>
                <a:rPr lang="en-US" b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2893" y="2218"/>
              <a:ext cx="7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mtClean="0">
                  <a:latin typeface="Arial" charset="0"/>
                  <a:cs typeface="Arial" charset="0"/>
                </a:rPr>
                <a:t>SSL/TLS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b="0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pplication  </a:t>
              </a:r>
              <a:r>
                <a:rPr lang="en-US" b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with SSL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attacker who can observe packets, can</a:t>
            </a:r>
          </a:p>
          <a:p>
            <a:pPr lvl="1"/>
            <a:r>
              <a:rPr lang="en-US" dirty="0" smtClean="0"/>
              <a:t>Forcefully RST connections</a:t>
            </a:r>
          </a:p>
          <a:p>
            <a:pPr lvl="1"/>
            <a:r>
              <a:rPr lang="en-US" dirty="0" smtClean="0"/>
              <a:t>Inject forged data</a:t>
            </a:r>
          </a:p>
          <a:p>
            <a:pPr lvl="1"/>
            <a:r>
              <a:rPr lang="en-US" dirty="0" smtClean="0"/>
              <a:t>A major challenge today</a:t>
            </a:r>
          </a:p>
          <a:p>
            <a:r>
              <a:rPr lang="en-US" dirty="0" smtClean="0"/>
              <a:t>SSL/TLS provide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Data integrity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Can handle data injection but not RST injection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</a:t>
            </a:r>
            <a:r>
              <a:rPr lang="en-US" dirty="0" smtClean="0"/>
              <a:t>uick security analysis of the IP header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sender attacks</a:t>
            </a:r>
            <a:endParaRPr lang="en-US" dirty="0"/>
          </a:p>
        </p:txBody>
      </p:sp>
      <p:sp>
        <p:nvSpPr>
          <p:cNvPr id="176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Vulnerabilities sender can exploit</a:t>
            </a:r>
          </a:p>
          <a:p>
            <a:r>
              <a:rPr lang="en-US" dirty="0" smtClean="0"/>
              <a:t>Ignore (for now) attacks by others</a:t>
            </a:r>
          </a:p>
          <a:p>
            <a:pPr lvl="1"/>
            <a:r>
              <a:rPr lang="en-US" dirty="0" smtClean="0"/>
              <a:t>Traffic analysis</a:t>
            </a:r>
          </a:p>
          <a:p>
            <a:pPr lvl="1"/>
            <a:r>
              <a:rPr lang="en-US" dirty="0" smtClean="0"/>
              <a:t>Snooping payload</a:t>
            </a:r>
          </a:p>
          <a:p>
            <a:pPr lvl="1"/>
            <a:r>
              <a:rPr lang="en-US" dirty="0" smtClean="0"/>
              <a:t>Denial of service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packet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security issues and challenges in the network stack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integrity</a:t>
            </a:r>
            <a:endParaRPr lang="en-US" dirty="0"/>
          </a:p>
        </p:txBody>
      </p:sp>
      <p:sp>
        <p:nvSpPr>
          <p:cNvPr id="97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address should be the sending host</a:t>
            </a:r>
          </a:p>
          <a:p>
            <a:pPr lvl="1"/>
            <a:r>
              <a:rPr lang="en-US" dirty="0" smtClean="0"/>
              <a:t>But, you could send packets with any source you want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IP address integrity</a:t>
            </a:r>
            <a:endParaRPr lang="en-US" dirty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would someone use a bogus source address?</a:t>
            </a:r>
          </a:p>
          <a:p>
            <a:r>
              <a:rPr lang="en-US" dirty="0" smtClean="0"/>
              <a:t>Launch a </a:t>
            </a:r>
            <a:r>
              <a:rPr lang="en-US" dirty="0" smtClean="0">
                <a:solidFill>
                  <a:srgbClr val="0000FF"/>
                </a:solidFill>
              </a:rPr>
              <a:t>denial-of-service</a:t>
            </a:r>
            <a:r>
              <a:rPr lang="en-US" dirty="0" smtClean="0"/>
              <a:t> attack</a:t>
            </a:r>
          </a:p>
          <a:p>
            <a:pPr lvl="1"/>
            <a:r>
              <a:rPr lang="en-US" dirty="0" smtClean="0"/>
              <a:t>Send excessive packets to the destination to overload the node, or the links leading to the node</a:t>
            </a:r>
          </a:p>
          <a:p>
            <a:pPr lvl="1"/>
            <a:r>
              <a:rPr lang="en-US" dirty="0" smtClean="0"/>
              <a:t>But: victim can identify/filter you by the source address</a:t>
            </a:r>
          </a:p>
          <a:p>
            <a:r>
              <a:rPr lang="en-US" dirty="0" smtClean="0"/>
              <a:t>Evade detection by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spoofing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dirty="0" smtClean="0"/>
              <a:t>Put someone else</a:t>
            </a:r>
            <a:r>
              <a:rPr lang="en-US" dirty="0" smtClean="0"/>
              <a:t>’</a:t>
            </a:r>
            <a:r>
              <a:rPr lang="en-US" altLang="ja-JP" dirty="0" smtClean="0"/>
              <a:t>s source address in the packets</a:t>
            </a:r>
          </a:p>
          <a:p>
            <a:pPr lvl="2"/>
            <a:r>
              <a:rPr lang="en-US" dirty="0" smtClean="0"/>
              <a:t>Or: use many different ones so can</a:t>
            </a:r>
            <a:r>
              <a:rPr lang="en-US" dirty="0" smtClean="0"/>
              <a:t>’</a:t>
            </a:r>
            <a:r>
              <a:rPr lang="en-US" altLang="ja-JP" dirty="0" smtClean="0"/>
              <a:t>t be filtered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security implications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options</a:t>
            </a:r>
          </a:p>
          <a:p>
            <a:pPr lvl="1"/>
            <a:r>
              <a:rPr lang="en-US" dirty="0" smtClean="0"/>
              <a:t>Misuse: e.g., Source Route lets sender control path taken through network - say, sidestep security monitoring</a:t>
            </a:r>
          </a:p>
          <a:p>
            <a:pPr lvl="1"/>
            <a:r>
              <a:rPr lang="en-US" dirty="0" smtClean="0"/>
              <a:t>IP options often processed in router</a:t>
            </a:r>
            <a:r>
              <a:rPr lang="en-US" dirty="0" smtClean="0"/>
              <a:t>’</a:t>
            </a:r>
            <a:r>
              <a:rPr lang="en-US" altLang="ja-JP" dirty="0" smtClean="0"/>
              <a:t>s slow path </a:t>
            </a:r>
            <a:r>
              <a:rPr lang="en-US" altLang="ja-JP" dirty="0" smtClean="0">
                <a:sym typeface="Wingdings"/>
              </a:rPr>
              <a:t> a</a:t>
            </a:r>
            <a:r>
              <a:rPr lang="en-US" dirty="0" smtClean="0"/>
              <a:t>ttacker can try to overload routers</a:t>
            </a:r>
          </a:p>
          <a:p>
            <a:r>
              <a:rPr lang="en-US" altLang="ja-JP" dirty="0" smtClean="0"/>
              <a:t>Firewalls often configured to drop packets with options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71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ToS</a:t>
            </a:r>
            <a:endParaRPr 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sets ToS priority for their traffic</a:t>
            </a:r>
          </a:p>
          <a:p>
            <a:pPr lvl="1"/>
            <a:r>
              <a:rPr lang="en-US" dirty="0" smtClean="0"/>
              <a:t>If regular traffic does not set ToS, then network prefers the attack traffic, greatly increasing damage</a:t>
            </a:r>
            <a:endParaRPr lang="en-US" altLang="ja-JP" dirty="0" smtClean="0"/>
          </a:p>
          <a:p>
            <a:r>
              <a:rPr lang="en-US" dirty="0" smtClean="0"/>
              <a:t>Today,</a:t>
            </a:r>
            <a:r>
              <a:rPr lang="en-US" altLang="ja-JP" dirty="0" smtClean="0"/>
              <a:t> network ToS generally does not work</a:t>
            </a:r>
          </a:p>
          <a:p>
            <a:pPr lvl="1"/>
            <a:r>
              <a:rPr lang="en-US" dirty="0" smtClean="0"/>
              <a:t>ToS now redefined for differentiated service</a:t>
            </a:r>
          </a:p>
          <a:p>
            <a:pPr lvl="1"/>
            <a:r>
              <a:rPr lang="en-US" dirty="0" smtClean="0"/>
              <a:t>Mostly set/used by network operators, not end-systems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54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fragmentation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evasion of network monitoring/enforcement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solidFill>
                  <a:srgbClr val="0000FF"/>
                </a:solidFill>
              </a:rPr>
              <a:t>split an attack</a:t>
            </a:r>
            <a:r>
              <a:rPr lang="en-US" dirty="0" smtClean="0"/>
              <a:t> across multiple fragments</a:t>
            </a:r>
          </a:p>
          <a:p>
            <a:pPr lvl="1"/>
            <a:r>
              <a:rPr lang="en-US" dirty="0" smtClean="0"/>
              <a:t>Packet inspection won</a:t>
            </a:r>
            <a:r>
              <a:rPr lang="en-US" dirty="0" smtClean="0"/>
              <a:t>’</a:t>
            </a:r>
            <a:r>
              <a:rPr lang="en-US" altLang="ja-JP" dirty="0" smtClean="0"/>
              <a:t>t match a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signature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Monitor must remember previous fragments</a:t>
            </a:r>
          </a:p>
          <a:p>
            <a:pPr lvl="1"/>
            <a:r>
              <a:rPr lang="en-US" dirty="0" smtClean="0"/>
              <a:t>But that costs state, which is another vector of attack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60500" y="3603625"/>
            <a:ext cx="2135188" cy="968375"/>
            <a:chOff x="872" y="1195"/>
            <a:chExt cx="1345" cy="610"/>
          </a:xfrm>
        </p:grpSpPr>
        <p:sp>
          <p:nvSpPr>
            <p:cNvPr id="193543" name="Text Box 5"/>
            <p:cNvSpPr txBox="1">
              <a:spLocks noChangeArrowheads="1"/>
            </p:cNvSpPr>
            <p:nvPr/>
          </p:nvSpPr>
          <p:spPr bwMode="auto">
            <a:xfrm>
              <a:off x="872" y="1440"/>
              <a:ext cx="1345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/>
                <a:t>Nasty-at</a:t>
              </a:r>
            </a:p>
          </p:txBody>
        </p:sp>
        <p:sp>
          <p:nvSpPr>
            <p:cNvPr id="193544" name="Text Box 6"/>
            <p:cNvSpPr txBox="1">
              <a:spLocks noChangeArrowheads="1"/>
            </p:cNvSpPr>
            <p:nvPr/>
          </p:nvSpPr>
          <p:spPr bwMode="auto">
            <a:xfrm>
              <a:off x="878" y="1195"/>
              <a:ext cx="8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/>
                <a:t>Offset=0</a:t>
              </a:r>
            </a:p>
          </p:txBody>
        </p:sp>
      </p:grpSp>
      <p:sp>
        <p:nvSpPr>
          <p:cNvPr id="990215" name="Text Box 7"/>
          <p:cNvSpPr txBox="1">
            <a:spLocks noChangeArrowheads="1"/>
          </p:cNvSpPr>
          <p:nvPr/>
        </p:nvSpPr>
        <p:spPr bwMode="auto">
          <a:xfrm>
            <a:off x="3810000" y="3992562"/>
            <a:ext cx="262255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/>
              <a:t>tack-bytes</a:t>
            </a:r>
          </a:p>
        </p:txBody>
      </p:sp>
      <p:sp>
        <p:nvSpPr>
          <p:cNvPr id="990216" name="Text Box 8"/>
          <p:cNvSpPr txBox="1">
            <a:spLocks noChangeArrowheads="1"/>
          </p:cNvSpPr>
          <p:nvPr/>
        </p:nvSpPr>
        <p:spPr bwMode="auto">
          <a:xfrm>
            <a:off x="3810000" y="3565525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Offset=8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  <p:bldP spid="990215" grpId="0" animBg="1"/>
      <p:bldP spid="9902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fragmentation attacks</a:t>
            </a:r>
            <a:endParaRPr lang="en-US" dirty="0"/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attacker doesn’</a:t>
            </a:r>
            <a:r>
              <a:rPr lang="en-US" altLang="ja-JP" dirty="0" smtClean="0"/>
              <a:t>t send all of the fragments in a packet?</a:t>
            </a:r>
            <a:endParaRPr lang="en-US" dirty="0" smtClean="0"/>
          </a:p>
          <a:p>
            <a:r>
              <a:rPr lang="en-US" dirty="0" smtClean="0"/>
              <a:t>Receiver (or firewall) winds up holding the ones they receive for a long time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State-holding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6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TTL</a:t>
            </a:r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discovery of topology (a la traceroute)</a:t>
            </a:r>
          </a:p>
          <a:p>
            <a:r>
              <a:rPr lang="en-US" dirty="0" smtClean="0"/>
              <a:t>Can provide a hint that a packet is spoofed</a:t>
            </a:r>
          </a:p>
          <a:p>
            <a:pPr lvl="1"/>
            <a:r>
              <a:rPr lang="en-US" dirty="0" smtClean="0"/>
              <a:t>It arrives at a router w/ a TTL different than packets from that address usually have</a:t>
            </a:r>
          </a:p>
          <a:p>
            <a:pPr lvl="2"/>
            <a:r>
              <a:rPr lang="en-US" dirty="0" smtClean="0"/>
              <a:t>Because path from attacker to router has different # hops</a:t>
            </a:r>
          </a:p>
          <a:p>
            <a:pPr lvl="1"/>
            <a:r>
              <a:rPr lang="en-US" dirty="0" smtClean="0"/>
              <a:t>Brittle in the presence of routing changes</a:t>
            </a:r>
          </a:p>
          <a:p>
            <a:r>
              <a:rPr lang="en-US" dirty="0" smtClean="0"/>
              <a:t>Initial value </a:t>
            </a:r>
            <a:r>
              <a:rPr lang="en-US" altLang="ja-JP" dirty="0" smtClean="0"/>
              <a:t>is somewhat distinctive to sender</a:t>
            </a:r>
            <a:r>
              <a:rPr lang="en-US" altLang="ja-JP" dirty="0" smtClean="0"/>
              <a:t>’</a:t>
            </a:r>
            <a:r>
              <a:rPr lang="en-US" altLang="ja-JP" dirty="0" smtClean="0"/>
              <a:t>s operating system. This plus other such initializations allow OS </a:t>
            </a:r>
            <a:r>
              <a:rPr lang="en-US" altLang="ja-JP" dirty="0" smtClean="0">
                <a:solidFill>
                  <a:srgbClr val="0000FF"/>
                </a:solidFill>
              </a:rPr>
              <a:t>fingerprinting</a:t>
            </a:r>
            <a:r>
              <a:rPr lang="en-US" altLang="ja-JP" dirty="0" smtClean="0"/>
              <a:t> …</a:t>
            </a:r>
          </a:p>
          <a:p>
            <a:pPr lvl="1"/>
            <a:r>
              <a:rPr lang="en-US" dirty="0" smtClean="0"/>
              <a:t>Which allow attacker to infer its likely vulnerabilities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security implications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apparent problems with the protocol field</a:t>
            </a:r>
          </a:p>
          <a:p>
            <a:pPr lvl="1"/>
            <a:r>
              <a:rPr lang="en-US" dirty="0" smtClean="0"/>
              <a:t>It</a:t>
            </a:r>
            <a:r>
              <a:rPr lang="en-US" dirty="0" smtClean="0"/>
              <a:t>’</a:t>
            </a:r>
            <a:r>
              <a:rPr lang="en-US" altLang="ja-JP" dirty="0" smtClean="0"/>
              <a:t>s just a de-</a:t>
            </a:r>
            <a:r>
              <a:rPr lang="en-US" altLang="ja-JP" dirty="0" err="1" smtClean="0"/>
              <a:t>muxing</a:t>
            </a:r>
            <a:r>
              <a:rPr lang="en-US" altLang="ja-JP" dirty="0" smtClean="0"/>
              <a:t> handle</a:t>
            </a:r>
          </a:p>
          <a:p>
            <a:pPr lvl="1"/>
            <a:r>
              <a:rPr lang="en-US" dirty="0" smtClean="0"/>
              <a:t>If set incorrectly, next layer will find packet ill-formed</a:t>
            </a:r>
          </a:p>
          <a:p>
            <a:r>
              <a:rPr lang="en-US" dirty="0" smtClean="0"/>
              <a:t>Bad IP checksum field will cause packet to be discarded by the network</a:t>
            </a:r>
          </a:p>
          <a:p>
            <a:pPr lvl="1"/>
            <a:r>
              <a:rPr lang="en-US" dirty="0" smtClean="0"/>
              <a:t>Not an effective attack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98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4 due on April 14</a:t>
            </a:r>
          </a:p>
          <a:p>
            <a:r>
              <a:rPr lang="en-US" dirty="0" smtClean="0"/>
              <a:t>Teaching evaluations due on April 19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the network stack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6" name="Group 45"/>
          <p:cNvGrpSpPr/>
          <p:nvPr/>
        </p:nvGrpSpPr>
        <p:grpSpPr>
          <a:xfrm>
            <a:off x="1066800" y="3441700"/>
            <a:ext cx="1703388" cy="1908212"/>
            <a:chOff x="1066800" y="3441700"/>
            <a:chExt cx="1703388" cy="190821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668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334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0668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255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0668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3319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668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3112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0668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143000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477000" y="3441700"/>
            <a:ext cx="1703388" cy="1908212"/>
            <a:chOff x="6477000" y="3441700"/>
            <a:chExt cx="1703388" cy="1908212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4770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66436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4770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7357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64770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67421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4770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67214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64770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6510338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</p:grp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(some) network layer threats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at the network layer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security concerns that apply to multiple applications and cut across protocol layers</a:t>
            </a:r>
          </a:p>
          <a:p>
            <a:r>
              <a:rPr lang="en-US" dirty="0" smtClean="0"/>
              <a:t>Benefits of network-layer security: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elow transport layer: transparent to applications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transparent to end users</a:t>
            </a:r>
          </a:p>
          <a:p>
            <a:pPr lvl="1"/>
            <a:r>
              <a:rPr lang="en-AU" dirty="0"/>
              <a:t>H</a:t>
            </a:r>
            <a:r>
              <a:rPr lang="en-AU" dirty="0" smtClean="0"/>
              <a:t>elps secure routing architecture</a:t>
            </a:r>
            <a:endParaRPr lang="en-A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Network layer security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etwork-layer </a:t>
            </a:r>
            <a:r>
              <a:rPr lang="en-US" dirty="0" smtClean="0">
                <a:solidFill>
                  <a:srgbClr val="0000FF"/>
                </a:solidFill>
              </a:rPr>
              <a:t>authentication</a:t>
            </a:r>
            <a:r>
              <a:rPr lang="en-US" dirty="0" smtClean="0"/>
              <a:t>: destination host can authenticate source IP address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etwork-layer </a:t>
            </a:r>
            <a:r>
              <a:rPr lang="en-US" dirty="0" smtClean="0">
                <a:solidFill>
                  <a:srgbClr val="0000FF"/>
                </a:solidFill>
              </a:rPr>
              <a:t>confidentiality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integrity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ending host encrypts the data in IP datagram</a:t>
            </a:r>
          </a:p>
          <a:p>
            <a:r>
              <a:rPr lang="en-US" dirty="0" smtClean="0"/>
              <a:t>Two principle protocols: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uthentication header (AH) protocol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ncapsulation security payload (ESP) protocol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 smtClean="0">
                <a:solidFill>
                  <a:srgbClr val="0000FF"/>
                </a:solidFill>
              </a:rPr>
              <a:t>andatory in IPv6</a:t>
            </a:r>
            <a:r>
              <a:rPr lang="en-US" dirty="0" smtClean="0"/>
              <a:t>, optional in IPv4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 transport mode</a:t>
            </a:r>
            <a:endParaRPr lang="en-US" dirty="0"/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105392"/>
            <a:ext cx="7924800" cy="1914407"/>
          </a:xfrm>
        </p:spPr>
        <p:txBody>
          <a:bodyPr/>
          <a:lstStyle/>
          <a:p>
            <a:r>
              <a:rPr lang="en-US" dirty="0" smtClean="0"/>
              <a:t>IPsec datagram emitted and received by end-system</a:t>
            </a:r>
          </a:p>
          <a:p>
            <a:r>
              <a:rPr lang="en-US" dirty="0"/>
              <a:t>P</a:t>
            </a:r>
            <a:r>
              <a:rPr lang="en-US" dirty="0" smtClean="0"/>
              <a:t>rotects upper level protocols</a:t>
            </a:r>
          </a:p>
          <a:p>
            <a:r>
              <a:rPr lang="en-US" dirty="0" smtClean="0"/>
              <a:t>The routers/switches can also be IPsec-aware</a:t>
            </a:r>
            <a:endParaRPr lang="en-US" dirty="0"/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Network (VPN)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VPN makes </a:t>
            </a:r>
            <a:r>
              <a:rPr lang="en-US" dirty="0" smtClean="0">
                <a:solidFill>
                  <a:srgbClr val="0000FF"/>
                </a:solidFill>
              </a:rPr>
              <a:t>separated IP sites look like one private IP network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rivate addresses and domain names (useful for authorization)</a:t>
            </a:r>
          </a:p>
          <a:p>
            <a:r>
              <a:rPr lang="en-US" dirty="0" smtClean="0"/>
              <a:t>S</a:t>
            </a:r>
            <a:r>
              <a:rPr lang="en-US" dirty="0" smtClean="0"/>
              <a:t>ecurity via IPsec tunnels</a:t>
            </a:r>
          </a:p>
          <a:p>
            <a:r>
              <a:rPr lang="en-US" dirty="0" smtClean="0"/>
              <a:t>S</a:t>
            </a:r>
            <a:r>
              <a:rPr lang="en-US" dirty="0" smtClean="0"/>
              <a:t>implified network operation: ISP can do the routing for you</a:t>
            </a:r>
          </a:p>
          <a:p>
            <a:r>
              <a:rPr lang="en-US" dirty="0"/>
              <a:t>B</a:t>
            </a:r>
            <a:r>
              <a:rPr lang="en-US" dirty="0" smtClean="0"/>
              <a:t>uilding a real private network is expensive (cheaper to use shared resources rather than to have dedicated resources)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End-to-end VPNs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the problem of connecting remote hosts to a firewalled network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ommonly used for roaming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enefits in the form of security and private addresses only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50422" y="3593385"/>
            <a:ext cx="7383363" cy="2430681"/>
            <a:chOff x="1215018" y="3267075"/>
            <a:chExt cx="7383363" cy="2430681"/>
          </a:xfrm>
        </p:grpSpPr>
        <p:sp>
          <p:nvSpPr>
            <p:cNvPr id="305156" name="Cloud"/>
            <p:cNvSpPr>
              <a:spLocks noChangeAspect="1" noEditPoints="1" noChangeArrowheads="1"/>
            </p:cNvSpPr>
            <p:nvPr/>
          </p:nvSpPr>
          <p:spPr bwMode="auto">
            <a:xfrm>
              <a:off x="5924550" y="3267075"/>
              <a:ext cx="2346325" cy="113347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Site (private network)</a:t>
              </a:r>
            </a:p>
          </p:txBody>
        </p:sp>
        <p:sp>
          <p:nvSpPr>
            <p:cNvPr id="305157" name="Cloud"/>
            <p:cNvSpPr>
              <a:spLocks noChangeAspect="1" noEditPoints="1" noChangeArrowheads="1"/>
            </p:cNvSpPr>
            <p:nvPr/>
          </p:nvSpPr>
          <p:spPr bwMode="auto">
            <a:xfrm>
              <a:off x="1938338" y="3475038"/>
              <a:ext cx="3705225" cy="17907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800">
                  <a:latin typeface="+mn-lt"/>
                </a:rPr>
                <a:t>Internet</a:t>
              </a:r>
            </a:p>
          </p:txBody>
        </p:sp>
        <p:sp>
          <p:nvSpPr>
            <p:cNvPr id="305161" name="Text Box 9"/>
            <p:cNvSpPr txBox="1">
              <a:spLocks noChangeArrowheads="1"/>
            </p:cNvSpPr>
            <p:nvPr/>
          </p:nvSpPr>
          <p:spPr bwMode="auto">
            <a:xfrm>
              <a:off x="7169150" y="4346575"/>
              <a:ext cx="659293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Site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62" name="Text Box 10"/>
            <p:cNvSpPr txBox="1">
              <a:spLocks noChangeArrowheads="1"/>
            </p:cNvSpPr>
            <p:nvPr/>
          </p:nvSpPr>
          <p:spPr bwMode="auto">
            <a:xfrm>
              <a:off x="7939088" y="3267075"/>
              <a:ext cx="659293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Site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63" name="Text Box 11"/>
            <p:cNvSpPr txBox="1">
              <a:spLocks noChangeArrowheads="1"/>
            </p:cNvSpPr>
            <p:nvPr/>
          </p:nvSpPr>
          <p:spPr bwMode="auto">
            <a:xfrm>
              <a:off x="3737714" y="4141788"/>
              <a:ext cx="922811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+mn-lt"/>
                </a:rPr>
                <a:t>IPsec</a:t>
              </a:r>
            </a:p>
            <a:p>
              <a:r>
                <a:rPr lang="en-US" sz="1800">
                  <a:latin typeface="+mn-lt"/>
                </a:rPr>
                <a:t>Tunnels</a:t>
              </a:r>
            </a:p>
          </p:txBody>
        </p:sp>
        <p:sp>
          <p:nvSpPr>
            <p:cNvPr id="305164" name="Rectangle 12"/>
            <p:cNvSpPr>
              <a:spLocks noChangeArrowheads="1"/>
            </p:cNvSpPr>
            <p:nvPr/>
          </p:nvSpPr>
          <p:spPr bwMode="auto">
            <a:xfrm rot="19740168">
              <a:off x="3473482" y="4659760"/>
              <a:ext cx="2356591" cy="706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05165" name="Rectangle 13"/>
            <p:cNvSpPr>
              <a:spLocks noChangeArrowheads="1"/>
            </p:cNvSpPr>
            <p:nvPr/>
          </p:nvSpPr>
          <p:spPr bwMode="auto">
            <a:xfrm rot="20699514">
              <a:off x="2090676" y="4123630"/>
              <a:ext cx="3449180" cy="877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05158" name="Text Box 6"/>
            <p:cNvSpPr txBox="1">
              <a:spLocks noChangeArrowheads="1"/>
            </p:cNvSpPr>
            <p:nvPr/>
          </p:nvSpPr>
          <p:spPr bwMode="auto">
            <a:xfrm>
              <a:off x="1215018" y="4400550"/>
              <a:ext cx="940958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Remote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59" name="Text Box 7"/>
            <p:cNvSpPr txBox="1">
              <a:spLocks noChangeArrowheads="1"/>
            </p:cNvSpPr>
            <p:nvPr/>
          </p:nvSpPr>
          <p:spPr bwMode="auto">
            <a:xfrm>
              <a:off x="2732668" y="5051425"/>
              <a:ext cx="940958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Remote</a:t>
              </a:r>
            </a:p>
            <a:p>
              <a:pPr algn="ctr"/>
              <a:r>
                <a:rPr lang="en-US" sz="1800" dirty="0">
                  <a:latin typeface="+mn-lt"/>
                </a:rPr>
                <a:t>Host</a:t>
              </a:r>
            </a:p>
          </p:txBody>
        </p:sp>
        <p:sp>
          <p:nvSpPr>
            <p:cNvPr id="305160" name="Text Box 8"/>
            <p:cNvSpPr txBox="1">
              <a:spLocks noChangeArrowheads="1"/>
            </p:cNvSpPr>
            <p:nvPr/>
          </p:nvSpPr>
          <p:spPr bwMode="auto">
            <a:xfrm>
              <a:off x="5458327" y="3475038"/>
              <a:ext cx="617139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+mn-lt"/>
                </a:rPr>
                <a:t>FW/</a:t>
              </a:r>
            </a:p>
            <a:p>
              <a:r>
                <a:rPr lang="en-US" sz="1800">
                  <a:latin typeface="+mn-lt"/>
                </a:rPr>
                <a:t>VPN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123765" y="5367074"/>
            <a:ext cx="3033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eaLnBrk="1" hangingPunct="1"/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Encrypts entire IP packet</a:t>
            </a:r>
          </a:p>
          <a:p>
            <a:pPr marL="0" lvl="2" algn="l" eaLnBrk="1" hangingPunct="1"/>
            <a:r>
              <a:rPr lang="en-US" sz="1800" dirty="0" smtClean="0">
                <a:latin typeface="+mn-lt"/>
                <a:ea typeface="ＭＳ Ｐゴシック" charset="0"/>
              </a:rPr>
              <a:t>Adds </a:t>
            </a:r>
            <a:r>
              <a:rPr lang="en-US" sz="1800" dirty="0">
                <a:latin typeface="+mn-lt"/>
                <a:ea typeface="ＭＳ Ｐゴシック" charset="0"/>
              </a:rPr>
              <a:t>new header for next </a:t>
            </a:r>
            <a:r>
              <a:rPr lang="en-US" sz="1800" dirty="0" smtClean="0">
                <a:latin typeface="+mn-lt"/>
                <a:ea typeface="ＭＳ Ｐゴシック" charset="0"/>
              </a:rPr>
              <a:t>hop</a:t>
            </a:r>
            <a:endParaRPr lang="en-US" sz="1800" dirty="0">
              <a:latin typeface="+mn-lt"/>
              <a:ea typeface="ＭＳ Ｐゴシック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security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BGP security issues</a:t>
            </a:r>
            <a:endParaRPr lang="en-US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can claim to serve a prefix that they actually don’t have a route to</a:t>
            </a:r>
          </a:p>
          <a:p>
            <a:pPr lvl="1"/>
            <a:r>
              <a:rPr lang="en-US" dirty="0" smtClean="0"/>
              <a:t>Problem not specific to policy or path vector</a:t>
            </a:r>
          </a:p>
          <a:p>
            <a:pPr lvl="1"/>
            <a:r>
              <a:rPr lang="en-US" dirty="0" smtClean="0"/>
              <a:t>Important because of AS autonomy</a:t>
            </a:r>
          </a:p>
          <a:p>
            <a:pPr lvl="1"/>
            <a:r>
              <a:rPr lang="en-US" dirty="0" smtClean="0"/>
              <a:t>Fixable: make ASes </a:t>
            </a:r>
            <a:r>
              <a:rPr lang="ja-JP" altLang="en-US" dirty="0" smtClean="0"/>
              <a:t>“</a:t>
            </a:r>
            <a:r>
              <a:rPr lang="en-US" dirty="0" smtClean="0"/>
              <a:t>prove</a:t>
            </a:r>
            <a:r>
              <a:rPr lang="ja-JP" altLang="en-US" dirty="0" smtClean="0"/>
              <a:t>”</a:t>
            </a:r>
            <a:r>
              <a:rPr lang="en-US" dirty="0" smtClean="0"/>
              <a:t> they have a path</a:t>
            </a:r>
          </a:p>
          <a:p>
            <a:r>
              <a:rPr lang="en-US" dirty="0" smtClean="0"/>
              <a:t>AS may forward packets along a route different from what is advertised</a:t>
            </a:r>
          </a:p>
          <a:p>
            <a:pPr lvl="1"/>
            <a:r>
              <a:rPr lang="en-US" dirty="0" smtClean="0"/>
              <a:t>Tell customers about fictitious short path…</a:t>
            </a:r>
          </a:p>
          <a:p>
            <a:pPr lvl="1"/>
            <a:r>
              <a:rPr lang="en-US" dirty="0" smtClean="0"/>
              <a:t>Much harder to fix!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goals for BGP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message exchange between neighbors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onfidential BGP message exchange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denial of service</a:t>
            </a:r>
          </a:p>
          <a:p>
            <a:r>
              <a:rPr lang="en-US" dirty="0" smtClean="0"/>
              <a:t>Validity of the routing information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dirty="0" smtClean="0">
                <a:solidFill>
                  <a:srgbClr val="0000FF"/>
                </a:solidFill>
              </a:rPr>
              <a:t>rigin authentication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AS path authentication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AS path policy </a:t>
            </a:r>
          </a:p>
          <a:p>
            <a:r>
              <a:rPr lang="en-US" dirty="0" smtClean="0"/>
              <a:t>Correspondence of the </a:t>
            </a:r>
            <a:r>
              <a:rPr lang="en-US" dirty="0" smtClean="0">
                <a:solidFill>
                  <a:srgbClr val="0000FF"/>
                </a:solidFill>
              </a:rPr>
              <a:t>forwarding</a:t>
            </a:r>
            <a:r>
              <a:rPr lang="en-US" dirty="0" smtClean="0"/>
              <a:t> path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the traffic follow the advertised AS path?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OS originates the prefix</a:t>
            </a:r>
          </a:p>
          <a:p>
            <a:pPr lvl="1"/>
            <a:r>
              <a:rPr lang="en-US" dirty="0" smtClean="0"/>
              <a:t>BGP does not verify that the AS is authorized</a:t>
            </a:r>
          </a:p>
          <a:p>
            <a:pPr lvl="1"/>
            <a:r>
              <a:rPr lang="en-US" dirty="0" smtClean="0"/>
              <a:t>Registries of prefix ownership can be stale and inaccurate</a:t>
            </a:r>
          </a:p>
          <a:p>
            <a:r>
              <a:rPr lang="en-US" dirty="0"/>
              <a:t>Consequences for the affected ASs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Blackhole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discarded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Snooping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</a:t>
            </a:r>
            <a:r>
              <a:rPr lang="en-US" dirty="0" smtClean="0"/>
              <a:t>inspected; then </a:t>
            </a:r>
            <a:r>
              <a:rPr lang="en-US" dirty="0"/>
              <a:t>redirected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Impersonation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sent to bogus </a:t>
            </a:r>
            <a:r>
              <a:rPr lang="en-US" dirty="0" smtClean="0"/>
              <a:t>destinations</a:t>
            </a:r>
          </a:p>
          <a:p>
            <a:r>
              <a:rPr lang="en-US" dirty="0" smtClean="0"/>
              <a:t>There can also be sub-prefix hijacking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7: Too many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dirty="0" smtClean="0"/>
              <a:t>7 applications present a wide range </a:t>
            </a:r>
            <a:r>
              <a:rPr lang="en-US" dirty="0"/>
              <a:t>of diverse </a:t>
            </a:r>
            <a:r>
              <a:rPr lang="en-US" dirty="0" smtClean="0"/>
              <a:t>threats</a:t>
            </a:r>
          </a:p>
          <a:p>
            <a:pPr lvl="1"/>
            <a:r>
              <a:rPr lang="en-US" dirty="0" smtClean="0"/>
              <a:t>Server-side </a:t>
            </a:r>
            <a:r>
              <a:rPr lang="en-US" dirty="0"/>
              <a:t>vulnerabilities </a:t>
            </a:r>
            <a:r>
              <a:rPr lang="en-US" dirty="0" smtClean="0"/>
              <a:t>(e.g., buffer </a:t>
            </a:r>
            <a:r>
              <a:rPr lang="en-US" dirty="0"/>
              <a:t>overflow, SQL injection, </a:t>
            </a:r>
            <a:r>
              <a:rPr lang="en-US" dirty="0" smtClean="0"/>
              <a:t>XSS), </a:t>
            </a:r>
            <a:r>
              <a:rPr lang="en-US" dirty="0"/>
              <a:t>spam, </a:t>
            </a:r>
            <a:r>
              <a:rPr lang="en-US" dirty="0" smtClean="0"/>
              <a:t>phishing, account theft, …</a:t>
            </a:r>
          </a:p>
          <a:p>
            <a:pPr lvl="1"/>
            <a:r>
              <a:rPr lang="en-US" dirty="0" smtClean="0"/>
              <a:t>Leading to many cybercrimes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Hijacking is hard to detect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Legitimate origin AS doesn</a:t>
            </a:r>
            <a:r>
              <a:rPr lang="en-US" altLang="ja-JP" dirty="0" smtClean="0"/>
              <a:t>’</a:t>
            </a:r>
            <a:r>
              <a:rPr lang="en-US" dirty="0" smtClean="0"/>
              <a:t>t see the problem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icks its own route; may not even learn of the bogus</a:t>
            </a:r>
          </a:p>
          <a:p>
            <a:r>
              <a:rPr lang="en-US" dirty="0" smtClean="0"/>
              <a:t>May not cause loss of connectivity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if the bogus AS snoops and redirects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only cause performance degradation</a:t>
            </a:r>
          </a:p>
          <a:p>
            <a:r>
              <a:rPr lang="en-US" dirty="0" smtClean="0"/>
              <a:t>Loss of connectivity may be isolated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only for sources in parts of the Internet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diagnose prefix hijacking?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many </a:t>
            </a:r>
            <a:r>
              <a:rPr lang="en-US" dirty="0" smtClean="0">
                <a:solidFill>
                  <a:srgbClr val="0000FF"/>
                </a:solidFill>
              </a:rPr>
              <a:t>vantage points </a:t>
            </a:r>
            <a:r>
              <a:rPr lang="en-US" dirty="0" smtClean="0"/>
              <a:t>across the Internet</a:t>
            </a:r>
          </a:p>
          <a:p>
            <a:pPr lvl="1"/>
            <a:r>
              <a:rPr lang="en-US" dirty="0" smtClean="0"/>
              <a:t>Analyze </a:t>
            </a:r>
            <a:r>
              <a:rPr lang="en-US" dirty="0"/>
              <a:t>updates from </a:t>
            </a:r>
            <a:r>
              <a:rPr lang="en-US" dirty="0" smtClean="0"/>
              <a:t>many vantage </a:t>
            </a:r>
            <a:r>
              <a:rPr lang="en-US" dirty="0"/>
              <a:t>points</a:t>
            </a:r>
          </a:p>
          <a:p>
            <a:pPr lvl="1"/>
            <a:r>
              <a:rPr lang="en-US" dirty="0"/>
              <a:t>Launch traceroute from many vantage points</a:t>
            </a:r>
          </a:p>
          <a:p>
            <a:pPr lvl="1"/>
            <a:r>
              <a:rPr lang="en-US" dirty="0"/>
              <a:t>Requires access to BGP routers or hosts across the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 24, 2008 YouTube outage (100 minutes – 2 hours)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 smtClean="0"/>
              <a:t>YouTube (AS 36561)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block 208.65.152.0/22</a:t>
            </a:r>
          </a:p>
          <a:p>
            <a:r>
              <a:rPr lang="en-US" dirty="0" smtClean="0"/>
              <a:t>Pakistan Telecom (AS 17557)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eceives govt. order to </a:t>
            </a:r>
            <a:r>
              <a:rPr lang="en-US" dirty="0"/>
              <a:t>block YouTube access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tarts announcing 208.65.153.0/24 to its provider PCCW (AS 3491)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packets directed to YouTube get dropped</a:t>
            </a:r>
          </a:p>
          <a:p>
            <a:r>
              <a:rPr lang="en-US" dirty="0" smtClean="0"/>
              <a:t>Mistakes were made</a:t>
            </a:r>
          </a:p>
          <a:p>
            <a:pPr lvl="1"/>
            <a:r>
              <a:rPr lang="en-US" dirty="0" smtClean="0"/>
              <a:t>AS 17557: Announced to everyone, not just customers</a:t>
            </a:r>
          </a:p>
          <a:p>
            <a:pPr lvl="1"/>
            <a:r>
              <a:rPr lang="en-US" dirty="0" smtClean="0"/>
              <a:t>AS 3491: Not filtering routes announced by AS 17557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session security</a:t>
            </a:r>
          </a:p>
          <a:p>
            <a:r>
              <a:rPr lang="en-US" dirty="0" smtClean="0"/>
              <a:t>AS path validity</a:t>
            </a:r>
          </a:p>
          <a:p>
            <a:pPr lvl="1"/>
            <a:r>
              <a:rPr lang="en-US" dirty="0" smtClean="0"/>
              <a:t>Remove, add, or modify ASes in AS path</a:t>
            </a:r>
          </a:p>
          <a:p>
            <a:r>
              <a:rPr lang="en-US" dirty="0" smtClean="0"/>
              <a:t>Forwarding issues</a:t>
            </a:r>
          </a:p>
          <a:p>
            <a:pPr lvl="1"/>
            <a:r>
              <a:rPr lang="en-US" dirty="0" smtClean="0"/>
              <a:t>Routing does not mean nor control forwarding</a:t>
            </a:r>
          </a:p>
          <a:p>
            <a:r>
              <a:rPr lang="en-US" dirty="0" smtClean="0"/>
              <a:t>Today, BGP is </a:t>
            </a:r>
          </a:p>
          <a:p>
            <a:pPr lvl="1"/>
            <a:r>
              <a:rPr lang="en-US" dirty="0" smtClean="0"/>
              <a:t>Vulnerable</a:t>
            </a:r>
          </a:p>
          <a:p>
            <a:pPr lvl="1"/>
            <a:r>
              <a:rPr lang="en-US" dirty="0" smtClean="0"/>
              <a:t>Hard to fix (even though we have some solutions like S-BGP and </a:t>
            </a:r>
            <a:r>
              <a:rPr lang="en-US" dirty="0" err="1" smtClean="0"/>
              <a:t>BGPsec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2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link layer issues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Eavesdropping/sniffing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subnets using broadcast technologies (e.g., WiFi, pre-2000 Ethernet), it’s free</a:t>
            </a:r>
          </a:p>
          <a:p>
            <a:r>
              <a:rPr lang="en-US" dirty="0" smtClean="0"/>
              <a:t>For any technology, routers/switches transferring the data can look at/capture/export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Overload/jam signals (e.g., in wireless networks)</a:t>
            </a:r>
          </a:p>
          <a:p>
            <a:r>
              <a:rPr lang="en-US" dirty="0"/>
              <a:t>Introduce ill-formed frames/packets</a:t>
            </a:r>
          </a:p>
          <a:p>
            <a:r>
              <a:rPr lang="en-US" dirty="0" smtClean="0"/>
              <a:t>Just drop frames/packets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forged frames/packets</a:t>
            </a:r>
          </a:p>
          <a:p>
            <a:r>
              <a:rPr lang="en-US" dirty="0" smtClean="0"/>
              <a:t>More powerful when combined with eavesdropping</a:t>
            </a:r>
          </a:p>
          <a:p>
            <a:pPr lvl="1"/>
            <a:r>
              <a:rPr lang="en-US" dirty="0" smtClean="0"/>
              <a:t>We’ve seen its examples already in upper layers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can listen to DHCP requests that new host broadcast</a:t>
            </a:r>
          </a:p>
          <a:p>
            <a:r>
              <a:rPr lang="en-US" dirty="0" smtClean="0"/>
              <a:t>Can respond with forged offers before the actual DHCP server</a:t>
            </a:r>
          </a:p>
          <a:p>
            <a:pPr lvl="1"/>
            <a:r>
              <a:rPr lang="en-US" dirty="0" smtClean="0"/>
              <a:t>Essentially, taking over DNS, gateway, and other core information, and insert itself as a man-in-the-middle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Ensuring network security is a constant battle</a:t>
            </a:r>
          </a:p>
          <a:p>
            <a:pPr lvl="1"/>
            <a:r>
              <a:rPr lang="en-US" dirty="0" smtClean="0"/>
              <a:t>AND, a vast field on its own</a:t>
            </a:r>
          </a:p>
          <a:p>
            <a:pPr lvl="1"/>
            <a:r>
              <a:rPr lang="en-US" dirty="0" smtClean="0"/>
              <a:t>We just looked at a few random samples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Next lecture</a:t>
            </a:r>
            <a:r>
              <a:rPr lang="en-US" smtClean="0"/>
              <a:t>: Final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 for communication security: 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3A600"/>
                </a:solidFill>
              </a:rPr>
              <a:t>C</a:t>
            </a:r>
            <a:r>
              <a:rPr lang="en-US" dirty="0" smtClean="0"/>
              <a:t>onfidentiality</a:t>
            </a:r>
          </a:p>
          <a:p>
            <a:pPr lvl="1"/>
            <a:r>
              <a:rPr lang="en-US" dirty="0" smtClean="0"/>
              <a:t>No one </a:t>
            </a:r>
            <a:r>
              <a:rPr lang="en-US" dirty="0" smtClean="0">
                <a:solidFill>
                  <a:srgbClr val="0000FF"/>
                </a:solidFill>
              </a:rPr>
              <a:t>read</a:t>
            </a:r>
            <a:r>
              <a:rPr lang="en-US" dirty="0" smtClean="0"/>
              <a:t> our communication</a:t>
            </a:r>
          </a:p>
          <a:p>
            <a:pPr lvl="1"/>
            <a:r>
              <a:rPr lang="en-US" dirty="0" smtClean="0"/>
              <a:t>Cryptography</a:t>
            </a:r>
          </a:p>
          <a:p>
            <a:r>
              <a:rPr lang="en-US" dirty="0" smtClean="0"/>
              <a:t>Message </a:t>
            </a:r>
            <a:r>
              <a:rPr lang="en-US" dirty="0" smtClean="0">
                <a:solidFill>
                  <a:srgbClr val="D3A600"/>
                </a:solidFill>
              </a:rPr>
              <a:t>I</a:t>
            </a:r>
            <a:r>
              <a:rPr lang="en-US" dirty="0" smtClean="0"/>
              <a:t>ntegrity</a:t>
            </a:r>
          </a:p>
          <a:p>
            <a:pPr lvl="1"/>
            <a:r>
              <a:rPr lang="en-US" dirty="0" smtClean="0"/>
              <a:t>No one can </a:t>
            </a:r>
            <a:r>
              <a:rPr lang="en-US" dirty="0" smtClean="0">
                <a:solidFill>
                  <a:srgbClr val="0000FF"/>
                </a:solidFill>
              </a:rPr>
              <a:t>modify</a:t>
            </a:r>
            <a:r>
              <a:rPr lang="en-US" dirty="0" smtClean="0"/>
              <a:t> our communication w/o detection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>
                <a:solidFill>
                  <a:srgbClr val="D3A600"/>
                </a:solidFill>
              </a:rPr>
              <a:t>A</a:t>
            </a:r>
            <a:r>
              <a:rPr lang="en-US" dirty="0" smtClean="0"/>
              <a:t>vailability and </a:t>
            </a:r>
            <a:r>
              <a:rPr lang="en-US" dirty="0" smtClean="0">
                <a:solidFill>
                  <a:srgbClr val="D3A600"/>
                </a:solidFill>
              </a:rPr>
              <a:t>A</a:t>
            </a:r>
            <a:r>
              <a:rPr lang="en-US" dirty="0" smtClean="0"/>
              <a:t>uthentication</a:t>
            </a:r>
          </a:p>
          <a:p>
            <a:pPr lvl="1"/>
            <a:r>
              <a:rPr lang="en-US" dirty="0" smtClean="0"/>
              <a:t>Only we can </a:t>
            </a:r>
            <a:r>
              <a:rPr lang="en-US" dirty="0" smtClean="0">
                <a:solidFill>
                  <a:srgbClr val="0000FF"/>
                </a:solidFill>
              </a:rPr>
              <a:t>access </a:t>
            </a:r>
            <a:r>
              <a:rPr lang="en-US" dirty="0" smtClean="0"/>
              <a:t>our data and communicate on our behalf</a:t>
            </a:r>
          </a:p>
          <a:p>
            <a:pPr lvl="1"/>
            <a:r>
              <a:rPr lang="en-US" dirty="0" smtClean="0"/>
              <a:t>Redundancy, </a:t>
            </a:r>
            <a:r>
              <a:rPr lang="en-US" dirty="0" err="1" smtClean="0"/>
              <a:t>DoS</a:t>
            </a:r>
            <a:r>
              <a:rPr lang="en-US" dirty="0" smtClean="0"/>
              <a:t>/DDoS prevention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look at TCP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4: Manipulation of TCP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85800" y="1600200"/>
            <a:ext cx="2868574" cy="4419600"/>
          </a:xfrm>
        </p:spPr>
        <p:txBody>
          <a:bodyPr/>
          <a:lstStyle/>
          <a:p>
            <a:r>
              <a:rPr lang="en-US" sz="2000" dirty="0" smtClean="0"/>
              <a:t>Source and destination port/IP define a connection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Sequence number</a:t>
            </a:r>
            <a:r>
              <a:rPr lang="en-US" sz="2000" dirty="0" smtClean="0"/>
              <a:t> of a packet define its place in the stream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652799" y="1752600"/>
            <a:ext cx="4946650" cy="4114800"/>
            <a:chOff x="3265488" y="1828800"/>
            <a:chExt cx="4946650" cy="41148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35338" y="1828800"/>
              <a:ext cx="2362200" cy="53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716338" y="1874838"/>
              <a:ext cx="1497012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 dirty="0">
                  <a:solidFill>
                    <a:schemeClr val="accent2"/>
                  </a:solidFill>
                  <a:latin typeface="Arial" charset="0"/>
                </a:rPr>
                <a:t>Source port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697538" y="1828800"/>
              <a:ext cx="2514600" cy="53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849938" y="1874838"/>
              <a:ext cx="1963737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 dirty="0">
                  <a:solidFill>
                    <a:schemeClr val="accent2"/>
                  </a:solidFill>
                  <a:latin typeface="Arial" charset="0"/>
                </a:rPr>
                <a:t>Destination port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335338" y="2362200"/>
              <a:ext cx="48768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630738" y="2408238"/>
              <a:ext cx="2260600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00"/>
                  </a:solidFill>
                  <a:latin typeface="Arial" charset="0"/>
                </a:rPr>
                <a:t>Sequence number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335338" y="2819400"/>
              <a:ext cx="48768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630738" y="2865438"/>
              <a:ext cx="2117725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00"/>
                  </a:solidFill>
                  <a:latin typeface="Arial" charset="0"/>
                </a:rPr>
                <a:t>Acknowledgment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335338" y="3276600"/>
              <a:ext cx="2438400" cy="53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773738" y="3276600"/>
              <a:ext cx="2438400" cy="53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5838825" y="3349625"/>
              <a:ext cx="2301875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00"/>
                  </a:solidFill>
                  <a:latin typeface="Arial" charset="0"/>
                </a:rPr>
                <a:t>Advertised window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265488" y="3352800"/>
              <a:ext cx="1066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00"/>
                  </a:solidFill>
                  <a:latin typeface="Arial" charset="0"/>
                </a:rPr>
                <a:t>HdrLen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249738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706938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919663" y="3363913"/>
              <a:ext cx="804862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00"/>
                  </a:solidFill>
                  <a:latin typeface="Arial" charset="0"/>
                </a:rPr>
                <a:t>Flags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325938" y="3398838"/>
              <a:ext cx="325437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335338" y="3810000"/>
              <a:ext cx="2438400" cy="53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5773738" y="3810000"/>
              <a:ext cx="2438400" cy="53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700463" y="3897313"/>
              <a:ext cx="1384300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00"/>
                  </a:solidFill>
                  <a:latin typeface="Arial" charset="0"/>
                </a:rPr>
                <a:t>Checksum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062663" y="3897313"/>
              <a:ext cx="1793875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00"/>
                  </a:solidFill>
                  <a:latin typeface="Arial" charset="0"/>
                </a:rPr>
                <a:t>Urgent pointer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335338" y="4343400"/>
              <a:ext cx="48768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783138" y="4389438"/>
              <a:ext cx="2189162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00"/>
                  </a:solidFill>
                  <a:latin typeface="Arial" charset="0"/>
                </a:rPr>
                <a:t>Options (variable)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335338" y="4800600"/>
              <a:ext cx="4876800" cy="1143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9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3-Way handshaking</a:t>
            </a:r>
            <a:endParaRPr lang="en-US" dirty="0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 flipH="1">
            <a:off x="1981200" y="2139156"/>
            <a:ext cx="4763" cy="380444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D3A6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2300290"/>
            <a:ext cx="4876800" cy="722313"/>
            <a:chOff x="1248" y="2185"/>
            <a:chExt cx="3072" cy="455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92" y="2185"/>
              <a:ext cx="11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3116266"/>
            <a:ext cx="4875212" cy="617538"/>
            <a:chOff x="1248" y="2731"/>
            <a:chExt cx="3072" cy="389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21224390">
              <a:off x="1577" y="2731"/>
              <a:ext cx="23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3671891"/>
            <a:ext cx="4876800" cy="722313"/>
            <a:chOff x="1248" y="3241"/>
            <a:chExt cx="3072" cy="455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2024" y="3241"/>
              <a:ext cx="11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D3A6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1933188" y="4175129"/>
            <a:ext cx="4930775" cy="671513"/>
            <a:chOff x="1214" y="3273"/>
            <a:chExt cx="3106" cy="423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1923683" y="5097462"/>
            <a:ext cx="4938691" cy="617538"/>
            <a:chOff x="1208" y="2731"/>
            <a:chExt cx="3112" cy="389"/>
          </a:xfrm>
        </p:grpSpPr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rgbClr val="D3A6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9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abrupt </a:t>
            </a:r>
            <a:r>
              <a:rPr lang="en-US" dirty="0" smtClean="0"/>
              <a:t>termination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 smtClean="0"/>
              <a:t>A sends a RESET (RST) to B</a:t>
            </a:r>
          </a:p>
          <a:p>
            <a:pPr lvl="1"/>
            <a:r>
              <a:rPr lang="en-US" sz="2000" dirty="0" smtClean="0"/>
              <a:t>E.g., because application process on A crashed</a:t>
            </a:r>
          </a:p>
          <a:p>
            <a:r>
              <a:rPr lang="en-US" sz="2400" dirty="0" smtClean="0"/>
              <a:t>That’s it</a:t>
            </a:r>
          </a:p>
          <a:p>
            <a:pPr lvl="1"/>
            <a:r>
              <a:rPr lang="en-US" sz="2000" dirty="0" smtClean="0"/>
              <a:t>B does not ack the RST</a:t>
            </a:r>
          </a:p>
          <a:p>
            <a:pPr lvl="1"/>
            <a:r>
              <a:rPr lang="en-US" sz="2000" dirty="0" smtClean="0"/>
              <a:t>Thus, RST is not delivered reliably, and any data in flight is </a:t>
            </a:r>
            <a:r>
              <a:rPr lang="en-US" sz="2000" dirty="0" smtClean="0"/>
              <a:t>lost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An attacker </a:t>
            </a:r>
            <a:r>
              <a:rPr lang="en-US" sz="2400" dirty="0">
                <a:solidFill>
                  <a:srgbClr val="0000FF"/>
                </a:solidFill>
              </a:rPr>
              <a:t>who knows ports &amp; sequence numbers can disrupt any TCP connection 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1490452745</TotalTime>
  <Pages>7</Pages>
  <Words>2457</Words>
  <Application>Microsoft Macintosh PowerPoint</Application>
  <PresentationFormat>On-screen Show (4:3)</PresentationFormat>
  <Paragraphs>520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 Black</vt:lpstr>
      <vt:lpstr>Courier</vt:lpstr>
      <vt:lpstr>Courier New</vt:lpstr>
      <vt:lpstr>Gill Sans</vt:lpstr>
      <vt:lpstr>Monotype Sorts</vt:lpstr>
      <vt:lpstr>ＭＳ Ｐゴシック</vt:lpstr>
      <vt:lpstr>Times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Layers in the network stack</vt:lpstr>
      <vt:lpstr>Layer 7: Too many to cover</vt:lpstr>
      <vt:lpstr>General goals for communication security: CIA</vt:lpstr>
      <vt:lpstr>A quick look at TCP</vt:lpstr>
      <vt:lpstr>Layer 4: Manipulation of TCP</vt:lpstr>
      <vt:lpstr>TCP’s 3-Way handshaking</vt:lpstr>
      <vt:lpstr>TCP abrupt termination</vt:lpstr>
      <vt:lpstr>TCP RST injection</vt:lpstr>
      <vt:lpstr>Connection hijacking</vt:lpstr>
      <vt:lpstr>TCP data injection</vt:lpstr>
      <vt:lpstr>Connection hijacking</vt:lpstr>
      <vt:lpstr>Secure Sockets Layer (SSL)</vt:lpstr>
      <vt:lpstr>SSL/TLS and TCP/IP</vt:lpstr>
      <vt:lpstr>TCP security issues</vt:lpstr>
      <vt:lpstr>A quick security analysis of the IP header</vt:lpstr>
      <vt:lpstr>Focus on sender attacks</vt:lpstr>
      <vt:lpstr>IP packet structure</vt:lpstr>
      <vt:lpstr>IP address integrity</vt:lpstr>
      <vt:lpstr>Implications of IP address integrity</vt:lpstr>
      <vt:lpstr>More security implications</vt:lpstr>
      <vt:lpstr>Security implications of ToS</vt:lpstr>
      <vt:lpstr>Security implications of fragmentation</vt:lpstr>
      <vt:lpstr>More fragmentation attacks</vt:lpstr>
      <vt:lpstr>Security implications of TTL</vt:lpstr>
      <vt:lpstr>Other security implications</vt:lpstr>
      <vt:lpstr>5-minute break!</vt:lpstr>
      <vt:lpstr>Announcements</vt:lpstr>
      <vt:lpstr>Preventing (some) network layer threats</vt:lpstr>
      <vt:lpstr>Security at the network layer</vt:lpstr>
      <vt:lpstr>IPsec: Network layer security</vt:lpstr>
      <vt:lpstr>IPsec transport mode</vt:lpstr>
      <vt:lpstr>Virtual Private Network (VPN)</vt:lpstr>
      <vt:lpstr>End-to-end VPNs</vt:lpstr>
      <vt:lpstr>BGP security</vt:lpstr>
      <vt:lpstr>Recap: BGP security issues</vt:lpstr>
      <vt:lpstr>Security goals for BGP</vt:lpstr>
      <vt:lpstr>Prefix hijacking</vt:lpstr>
      <vt:lpstr>Hijacking is hard to detect</vt:lpstr>
      <vt:lpstr>How to diagnose prefix hijacking?</vt:lpstr>
      <vt:lpstr>Feb 24, 2008 YouTube outage (100 minutes – 2 hours)</vt:lpstr>
      <vt:lpstr>Many other issues</vt:lpstr>
      <vt:lpstr>Physical and link layer issues</vt:lpstr>
      <vt:lpstr>Eavesdropping/sniffing</vt:lpstr>
      <vt:lpstr>Denial of Service (DoS)</vt:lpstr>
      <vt:lpstr>Spoofing</vt:lpstr>
      <vt:lpstr>DHCP vulnerabilities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1237</cp:revision>
  <cp:lastPrinted>1999-09-08T17:25:07Z</cp:lastPrinted>
  <dcterms:created xsi:type="dcterms:W3CDTF">2014-01-14T18:15:50Z</dcterms:created>
  <dcterms:modified xsi:type="dcterms:W3CDTF">2017-04-09T17:34:56Z</dcterms:modified>
  <cp:category/>
</cp:coreProperties>
</file>