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1"/>
  </p:notesMasterIdLst>
  <p:handoutMasterIdLst>
    <p:handoutMasterId r:id="rId52"/>
  </p:handoutMasterIdLst>
  <p:sldIdLst>
    <p:sldId id="258" r:id="rId2"/>
    <p:sldId id="487" r:id="rId3"/>
    <p:sldId id="514" r:id="rId4"/>
    <p:sldId id="516" r:id="rId5"/>
    <p:sldId id="525" r:id="rId6"/>
    <p:sldId id="517" r:id="rId7"/>
    <p:sldId id="518" r:id="rId8"/>
    <p:sldId id="519" r:id="rId9"/>
    <p:sldId id="520" r:id="rId10"/>
    <p:sldId id="521" r:id="rId11"/>
    <p:sldId id="522" r:id="rId12"/>
    <p:sldId id="523" r:id="rId13"/>
    <p:sldId id="526" r:id="rId14"/>
    <p:sldId id="513" r:id="rId15"/>
    <p:sldId id="527" r:id="rId16"/>
    <p:sldId id="528" r:id="rId17"/>
    <p:sldId id="529" r:id="rId18"/>
    <p:sldId id="530" r:id="rId19"/>
    <p:sldId id="531" r:id="rId20"/>
    <p:sldId id="532" r:id="rId21"/>
    <p:sldId id="533" r:id="rId22"/>
    <p:sldId id="534" r:id="rId23"/>
    <p:sldId id="535" r:id="rId24"/>
    <p:sldId id="536" r:id="rId25"/>
    <p:sldId id="502" r:id="rId26"/>
    <p:sldId id="503" r:id="rId27"/>
    <p:sldId id="538" r:id="rId28"/>
    <p:sldId id="539" r:id="rId29"/>
    <p:sldId id="540" r:id="rId30"/>
    <p:sldId id="541" r:id="rId31"/>
    <p:sldId id="542" r:id="rId32"/>
    <p:sldId id="543" r:id="rId33"/>
    <p:sldId id="544" r:id="rId34"/>
    <p:sldId id="545" r:id="rId35"/>
    <p:sldId id="546" r:id="rId36"/>
    <p:sldId id="547" r:id="rId37"/>
    <p:sldId id="548" r:id="rId38"/>
    <p:sldId id="549" r:id="rId39"/>
    <p:sldId id="550" r:id="rId40"/>
    <p:sldId id="551" r:id="rId41"/>
    <p:sldId id="552" r:id="rId42"/>
    <p:sldId id="553" r:id="rId43"/>
    <p:sldId id="562" r:id="rId44"/>
    <p:sldId id="555" r:id="rId45"/>
    <p:sldId id="563" r:id="rId46"/>
    <p:sldId id="557" r:id="rId47"/>
    <p:sldId id="558" r:id="rId48"/>
    <p:sldId id="559" r:id="rId49"/>
    <p:sldId id="512" r:id="rId5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40"/>
    <p:restoredTop sz="87637"/>
  </p:normalViewPr>
  <p:slideViewPr>
    <p:cSldViewPr>
      <p:cViewPr varScale="1">
        <p:scale>
          <a:sx n="106" d="100"/>
          <a:sy n="106" d="100"/>
        </p:scale>
        <p:origin x="131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SCTP: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Stream Control Transmission Protocol</a:t>
            </a:r>
          </a:p>
          <a:p>
            <a:r>
              <a:rPr lang="en-US" dirty="0"/>
              <a:t>MPTCP:</a:t>
            </a:r>
            <a:r>
              <a:rPr lang="en-US" baseline="0" dirty="0"/>
              <a:t> Multipath TCP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SST: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Structured Stream Transport</a:t>
            </a:r>
          </a:p>
          <a:p>
            <a:r>
              <a:rPr lang="en-US" baseline="0" dirty="0"/>
              <a:t>RDP: Remote Desktop Protocol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DCCP: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Datagram Congestion Control Protocol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5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15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623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0C7672D-F7A8-8D43-80DB-7EE57F86E28F}" type="slidenum">
              <a:rPr lang="en-US" sz="1300" b="0">
                <a:latin typeface="Times New Roman" charset="0"/>
              </a:rPr>
              <a:pPr eaLnBrk="1" hangingPunct="1"/>
              <a:t>13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28569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379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96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59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762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September 26,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/>
              <a:t>UDP is a minimalist transport protocol</a:t>
            </a:r>
          </a:p>
          <a:p>
            <a:pPr marL="257175" lvl="1" indent="-257175">
              <a:buFont typeface="Monotype Sorts" charset="0"/>
              <a:buChar char="l"/>
            </a:pPr>
            <a:r>
              <a:rPr lang="en-US" sz="2800" dirty="0">
                <a:solidFill>
                  <a:srgbClr val="0000FF"/>
                </a:solidFill>
              </a:rPr>
              <a:t>TCP offers a reliable, in-order, byte stream abstraction</a:t>
            </a:r>
          </a:p>
          <a:p>
            <a:pPr lvl="1"/>
            <a:r>
              <a:rPr lang="en-US" dirty="0"/>
              <a:t>With congestion control, but w/o performance guarantees (delay, b/w, etc.)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1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and sockets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Socket</a:t>
            </a:r>
            <a:r>
              <a:rPr lang="en-US" dirty="0"/>
              <a:t>: software abstraction for an application process to exchange network messages with the (transport layer in the) operating system </a:t>
            </a:r>
          </a:p>
          <a:p>
            <a:r>
              <a:rPr lang="en-US" dirty="0"/>
              <a:t>Two important types of sockets</a:t>
            </a:r>
          </a:p>
          <a:p>
            <a:pPr lvl="1"/>
            <a:r>
              <a:rPr lang="en-US" dirty="0"/>
              <a:t>UDP socket: TYPE is SOCK_DGRAM </a:t>
            </a:r>
          </a:p>
          <a:p>
            <a:pPr lvl="1"/>
            <a:r>
              <a:rPr lang="en-US" dirty="0">
                <a:sym typeface="Wingdings"/>
              </a:rPr>
              <a:t>TCP socket: TYPE is SOCK_STREAM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Ports</a:t>
            </a:r>
            <a:endParaRPr lang="en-US" dirty="0"/>
          </a:p>
        </p:txBody>
      </p:sp>
      <p:sp>
        <p:nvSpPr>
          <p:cNvPr id="1108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16-bit numbers that help distinguishing apps</a:t>
            </a:r>
          </a:p>
          <a:p>
            <a:pPr lvl="1"/>
            <a:r>
              <a:rPr lang="en-US" dirty="0"/>
              <a:t>Packets carry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dst</a:t>
            </a:r>
            <a:r>
              <a:rPr lang="en-US" dirty="0"/>
              <a:t> port no in transport header</a:t>
            </a:r>
          </a:p>
          <a:p>
            <a:pPr lvl="1"/>
            <a:r>
              <a:rPr lang="en-US" dirty="0">
                <a:sym typeface="Wingdings"/>
              </a:rPr>
              <a:t>Well-known (0-1023) and ephemeral ports</a:t>
            </a:r>
            <a:endParaRPr lang="en-US" dirty="0"/>
          </a:p>
          <a:p>
            <a:r>
              <a:rPr lang="en-US" dirty="0"/>
              <a:t>OS stores mapping between sockets and ports</a:t>
            </a:r>
          </a:p>
          <a:p>
            <a:pPr lvl="1"/>
            <a:r>
              <a:rPr lang="en-US" dirty="0"/>
              <a:t>Port in packets and sockets in OS</a:t>
            </a:r>
          </a:p>
          <a:p>
            <a:pPr lvl="1"/>
            <a:r>
              <a:rPr lang="en-US" dirty="0"/>
              <a:t>For UDP ports (SOCK_DGRAM)</a:t>
            </a:r>
          </a:p>
          <a:p>
            <a:pPr lvl="2"/>
            <a:r>
              <a:rPr lang="en-US" dirty="0"/>
              <a:t>OS stores (local port, local IP address) </a:t>
            </a:r>
            <a:r>
              <a:rPr lang="en-US" dirty="0">
                <a:sym typeface="Wingdings"/>
              </a:rPr>
              <a:t> socket</a:t>
            </a:r>
          </a:p>
          <a:p>
            <a:pPr lvl="1"/>
            <a:r>
              <a:rPr lang="en-US" dirty="0"/>
              <a:t>For TCP ports (SOCK_STREAM)</a:t>
            </a:r>
          </a:p>
          <a:p>
            <a:pPr lvl="2"/>
            <a:r>
              <a:rPr lang="en-US" dirty="0"/>
              <a:t>OS stores </a:t>
            </a:r>
            <a:r>
              <a:rPr lang="en-US" dirty="0">
                <a:sym typeface="Wingdings"/>
              </a:rPr>
              <a:t>(local port, local IP, remote port, remote IP)  socket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7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9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899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UDP: User Datagram Protocol </a:t>
            </a:r>
          </a:p>
        </p:txBody>
      </p:sp>
      <p:sp>
        <p:nvSpPr>
          <p:cNvPr id="829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Lightweight communication between processes</a:t>
            </a:r>
          </a:p>
          <a:p>
            <a:pPr lvl="1"/>
            <a:r>
              <a:rPr lang="en-US" dirty="0"/>
              <a:t>Avoid overhead and delays of order &amp; reliability</a:t>
            </a:r>
          </a:p>
          <a:p>
            <a:r>
              <a:rPr lang="en-US" dirty="0"/>
              <a:t>UDP described in RFC 768 – (1980!)</a:t>
            </a:r>
          </a:p>
          <a:p>
            <a:pPr lvl="1"/>
            <a:r>
              <a:rPr lang="en-US" dirty="0"/>
              <a:t>Destination IP address and port to support demultiplexing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038600" y="3810000"/>
            <a:ext cx="3522663" cy="1828800"/>
            <a:chOff x="2286000" y="4953000"/>
            <a:chExt cx="3522663" cy="1828800"/>
          </a:xfrm>
        </p:grpSpPr>
        <p:sp>
          <p:nvSpPr>
            <p:cNvPr id="284676" name="Rectangle 4"/>
            <p:cNvSpPr>
              <a:spLocks noChangeArrowheads="1"/>
            </p:cNvSpPr>
            <p:nvPr/>
          </p:nvSpPr>
          <p:spPr bwMode="auto">
            <a:xfrm>
              <a:off x="2286000" y="49530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7" name="Rectangle 5"/>
            <p:cNvSpPr>
              <a:spLocks noChangeArrowheads="1"/>
            </p:cNvSpPr>
            <p:nvPr/>
          </p:nvSpPr>
          <p:spPr bwMode="auto">
            <a:xfrm>
              <a:off x="4046538" y="49530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8" name="Rectangle 6"/>
            <p:cNvSpPr>
              <a:spLocks noChangeArrowheads="1"/>
            </p:cNvSpPr>
            <p:nvPr/>
          </p:nvSpPr>
          <p:spPr bwMode="auto">
            <a:xfrm>
              <a:off x="2286000" y="5486400"/>
              <a:ext cx="1760538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79" name="Rectangle 7"/>
            <p:cNvSpPr>
              <a:spLocks noChangeArrowheads="1"/>
            </p:cNvSpPr>
            <p:nvPr/>
          </p:nvSpPr>
          <p:spPr bwMode="auto">
            <a:xfrm>
              <a:off x="4046538" y="5486400"/>
              <a:ext cx="1760537" cy="533400"/>
            </a:xfrm>
            <a:prstGeom prst="rect">
              <a:avLst/>
            </a:prstGeom>
            <a:solidFill>
              <a:srgbClr val="D3A600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0" name="Line 8"/>
            <p:cNvSpPr>
              <a:spLocks noChangeShapeType="1"/>
            </p:cNvSpPr>
            <p:nvPr/>
          </p:nvSpPr>
          <p:spPr bwMode="auto">
            <a:xfrm>
              <a:off x="2286000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1" name="Line 9"/>
            <p:cNvSpPr>
              <a:spLocks noChangeShapeType="1"/>
            </p:cNvSpPr>
            <p:nvPr/>
          </p:nvSpPr>
          <p:spPr bwMode="auto">
            <a:xfrm>
              <a:off x="5808663" y="6019800"/>
              <a:ext cx="0" cy="762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  <p:sp>
          <p:nvSpPr>
            <p:cNvPr id="284682" name="Text Box 10"/>
            <p:cNvSpPr txBox="1">
              <a:spLocks noChangeArrowheads="1"/>
            </p:cNvSpPr>
            <p:nvPr/>
          </p:nvSpPr>
          <p:spPr bwMode="auto">
            <a:xfrm>
              <a:off x="2570163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 SRC port</a:t>
              </a:r>
            </a:p>
          </p:txBody>
        </p:sp>
        <p:sp>
          <p:nvSpPr>
            <p:cNvPr id="284683" name="Text Box 11"/>
            <p:cNvSpPr txBox="1">
              <a:spLocks noChangeArrowheads="1"/>
            </p:cNvSpPr>
            <p:nvPr/>
          </p:nvSpPr>
          <p:spPr bwMode="auto">
            <a:xfrm>
              <a:off x="4275138" y="5070475"/>
              <a:ext cx="1295400" cy="366713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 DST port</a:t>
              </a:r>
            </a:p>
          </p:txBody>
        </p:sp>
        <p:sp>
          <p:nvSpPr>
            <p:cNvPr id="284684" name="Text Box 12"/>
            <p:cNvSpPr txBox="1">
              <a:spLocks noChangeArrowheads="1"/>
            </p:cNvSpPr>
            <p:nvPr/>
          </p:nvSpPr>
          <p:spPr bwMode="auto">
            <a:xfrm>
              <a:off x="2751932" y="5576888"/>
              <a:ext cx="943769" cy="36671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 dirty="0">
                  <a:latin typeface="Arial" charset="0"/>
                  <a:ea typeface="Arial" charset="0"/>
                  <a:cs typeface="Arial" charset="0"/>
                </a:rPr>
                <a:t>Length</a:t>
              </a:r>
            </a:p>
          </p:txBody>
        </p:sp>
        <p:sp>
          <p:nvSpPr>
            <p:cNvPr id="284685" name="Text Box 13"/>
            <p:cNvSpPr txBox="1">
              <a:spLocks noChangeArrowheads="1"/>
            </p:cNvSpPr>
            <p:nvPr/>
          </p:nvSpPr>
          <p:spPr bwMode="auto">
            <a:xfrm>
              <a:off x="4275138" y="5576888"/>
              <a:ext cx="1295400" cy="369332"/>
            </a:xfrm>
            <a:prstGeom prst="rect">
              <a:avLst/>
            </a:prstGeom>
            <a:solidFill>
              <a:srgbClr val="D3A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Checksum</a:t>
              </a:r>
            </a:p>
          </p:txBody>
        </p:sp>
        <p:sp>
          <p:nvSpPr>
            <p:cNvPr id="284686" name="Text Box 14"/>
            <p:cNvSpPr txBox="1">
              <a:spLocks noChangeArrowheads="1"/>
            </p:cNvSpPr>
            <p:nvPr/>
          </p:nvSpPr>
          <p:spPr bwMode="auto">
            <a:xfrm>
              <a:off x="3684588" y="6248400"/>
              <a:ext cx="838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>
                <a:buSzPct val="150000"/>
              </a:pPr>
              <a:r>
                <a:rPr lang="en-US" sz="1800" b="0">
                  <a:latin typeface="Arial" charset="0"/>
                  <a:ea typeface="Arial" charset="0"/>
                  <a:cs typeface="Arial" charset="0"/>
                </a:rPr>
                <a:t>DATA</a:t>
              </a:r>
            </a:p>
          </p:txBody>
        </p: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86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UDP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error checking on the packet contents</a:t>
            </a:r>
          </a:p>
          <a:p>
            <a:pPr lvl="1"/>
            <a:r>
              <a:rPr lang="en-US" dirty="0"/>
              <a:t>(checksum field = 0 means </a:t>
            </a:r>
            <a:r>
              <a:rPr lang="ja-JP" altLang="en-US" dirty="0"/>
              <a:t>“</a:t>
            </a:r>
            <a:r>
              <a:rPr lang="en-US" altLang="ja-JP" dirty="0"/>
              <a:t>don’t verify checksum</a:t>
            </a:r>
            <a:r>
              <a:rPr lang="ja-JP" altLang="en-US" dirty="0"/>
              <a:t>”</a:t>
            </a:r>
            <a:r>
              <a:rPr lang="en-US" altLang="ja-JP" dirty="0"/>
              <a:t>)</a:t>
            </a:r>
          </a:p>
          <a:p>
            <a:pPr lvl="1"/>
            <a:r>
              <a:rPr lang="en-US" dirty="0"/>
              <a:t>See text on how checksums are calculated</a:t>
            </a:r>
          </a:p>
          <a:p>
            <a:r>
              <a:rPr lang="en-US" dirty="0"/>
              <a:t>Source port is also optional</a:t>
            </a:r>
          </a:p>
          <a:p>
            <a:pPr lvl="1"/>
            <a:r>
              <a:rPr lang="en-US" dirty="0"/>
              <a:t>Useful to respond back to the sender in some cases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78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IP packets are addressed to a host but end-to-end communication is between application processes at  hosts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Need a way to decide which packets go to which applications (mux/</a:t>
            </a:r>
            <a:r>
              <a:rPr lang="en-US" dirty="0" err="1">
                <a:solidFill>
                  <a:schemeClr val="accent2">
                    <a:lumMod val="50000"/>
                    <a:lumOff val="50000"/>
                  </a:schemeClr>
                </a:solidFill>
              </a:rPr>
              <a:t>demux</a:t>
            </a:r>
            <a:r>
              <a:rPr lang="en-US" dirty="0">
                <a:solidFill>
                  <a:schemeClr val="accent2">
                    <a:lumMod val="50000"/>
                    <a:lumOff val="50000"/>
                  </a:schemeClr>
                </a:solidFill>
              </a:rPr>
              <a:t>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493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Send packets</a:t>
            </a:r>
          </a:p>
          <a:p>
            <a:pPr lvl="1"/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724400" y="2971800"/>
            <a:ext cx="3886200" cy="3048000"/>
          </a:xfr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Wait for packets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685800" y="1600200"/>
            <a:ext cx="7924800" cy="762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2571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2100">
                <a:solidFill>
                  <a:schemeClr val="accent2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557213" indent="-2143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ZapfDingbats" charset="0"/>
              <a:buChar char="u"/>
              <a:defRPr sz="1800">
                <a:solidFill>
                  <a:schemeClr val="accent2"/>
                </a:solidFill>
                <a:latin typeface="+mn-lt"/>
                <a:ea typeface="ＭＳ Ｐゴシック" charset="-128"/>
              </a:defRPr>
            </a:lvl2pPr>
            <a:lvl3pPr marL="8572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1500">
                <a:solidFill>
                  <a:schemeClr val="accent2"/>
                </a:solidFill>
                <a:latin typeface="+mn-lt"/>
                <a:ea typeface="ＭＳ Ｐゴシック" charset="-128"/>
              </a:defRPr>
            </a:lvl3pPr>
            <a:lvl4pPr marL="12001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n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4pPr>
            <a:lvl5pPr marL="15430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0"/>
              <a:buChar char="l"/>
              <a:defRPr sz="1350">
                <a:solidFill>
                  <a:schemeClr val="accent2"/>
                </a:solidFill>
                <a:latin typeface="+mn-lt"/>
                <a:ea typeface="ＭＳ Ｐゴシック" charset="-128"/>
              </a:defRPr>
            </a:lvl5pPr>
            <a:lvl6pPr marL="18859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6pPr>
            <a:lvl7pPr marL="22288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7pPr>
            <a:lvl8pPr marL="25717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8pPr>
            <a:lvl9pPr marL="2914650" indent="-1714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pitchFamily="96" charset="2"/>
              <a:buChar char="l"/>
              <a:defRPr sz="1350">
                <a:solidFill>
                  <a:schemeClr val="accent2"/>
                </a:solidFill>
                <a:latin typeface="+mn-lt"/>
              </a:defRPr>
            </a:lvl9pPr>
          </a:lstStyle>
          <a:p>
            <a:r>
              <a:rPr lang="en-US" sz="2800" b="0" kern="0" dirty="0"/>
              <a:t>In a perfect world, reliable transport is easy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39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transport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perfect world, reliable transport is easy</a:t>
            </a:r>
          </a:p>
          <a:p>
            <a:r>
              <a:rPr lang="en-US" dirty="0"/>
              <a:t>All the bad things best-effort can do</a:t>
            </a:r>
          </a:p>
          <a:p>
            <a:pPr lvl="1"/>
            <a:r>
              <a:rPr lang="en-US" dirty="0"/>
              <a:t>A packet is corrupted (bit errors)</a:t>
            </a:r>
          </a:p>
          <a:p>
            <a:pPr lvl="1"/>
            <a:r>
              <a:rPr lang="en-US" dirty="0"/>
              <a:t>A packet is lost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 packet is delayed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Packets are reordered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>
                <a:solidFill>
                  <a:srgbClr val="000090"/>
                </a:solidFill>
              </a:rPr>
              <a:t>)</a:t>
            </a:r>
            <a:endParaRPr lang="en-US" dirty="0"/>
          </a:p>
          <a:p>
            <a:pPr lvl="1"/>
            <a:r>
              <a:rPr lang="en-US" dirty="0"/>
              <a:t>A packet is duplicated (</a:t>
            </a:r>
            <a:r>
              <a:rPr lang="en-US" i="1" dirty="0">
                <a:solidFill>
                  <a:srgbClr val="000090"/>
                </a:solidFill>
              </a:rPr>
              <a:t>why?</a:t>
            </a:r>
            <a:r>
              <a:rPr lang="en-US" dirty="0"/>
              <a:t>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758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Reliable transport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Mechanisms for coping with bad events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Checksums</a:t>
            </a:r>
            <a:r>
              <a:rPr lang="en-US" dirty="0"/>
              <a:t>: to detect corruption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ACKs</a:t>
            </a:r>
            <a:r>
              <a:rPr lang="en-US" dirty="0"/>
              <a:t>: receiver tells sender that it received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NACK</a:t>
            </a:r>
            <a:r>
              <a:rPr lang="en-US" dirty="0"/>
              <a:t>: receiver tells sender it did not receive packet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Sequence numbers</a:t>
            </a:r>
            <a:r>
              <a:rPr lang="en-US" dirty="0"/>
              <a:t>: a way to identify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Retransmissions</a:t>
            </a:r>
            <a:r>
              <a:rPr lang="en-US" dirty="0"/>
              <a:t>: sender resends packets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Timeouts</a:t>
            </a:r>
            <a:r>
              <a:rPr lang="en-US" dirty="0"/>
              <a:t>: a way of deciding when to resend packets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Forward error correction</a:t>
            </a:r>
            <a:r>
              <a:rPr lang="en-US" i="1" dirty="0"/>
              <a:t>: a way to mask errors without retransmission</a:t>
            </a:r>
          </a:p>
          <a:p>
            <a:pPr lvl="1"/>
            <a:r>
              <a:rPr lang="en-US" i="1" dirty="0">
                <a:solidFill>
                  <a:srgbClr val="0000FF"/>
                </a:solidFill>
              </a:rPr>
              <a:t>Network encoding</a:t>
            </a:r>
            <a:r>
              <a:rPr lang="en-US" i="1" dirty="0"/>
              <a:t>: an efficient way to repair errors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34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47" name="Text Box 23"/>
          <p:cNvSpPr txBox="1">
            <a:spLocks noChangeArrowheads="1"/>
          </p:cNvSpPr>
          <p:nvPr/>
        </p:nvSpPr>
        <p:spPr bwMode="auto">
          <a:xfrm>
            <a:off x="1516329" y="3190875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45008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359056" y="38670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14800" y="2819400"/>
            <a:ext cx="6464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3924081" y="4019490"/>
            <a:ext cx="80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nack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B8322B-B665-DD48-A845-5C2DD92F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3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41" grpId="0" animBg="1"/>
      <p:bldP spid="1127447" grpId="0"/>
      <p:bldP spid="1127468" grpId="0" animBg="1"/>
      <p:bldP spid="1127474" grpId="0" animBg="1"/>
      <p:bldP spid="51" grpId="0"/>
      <p:bldP spid="2" grpId="0"/>
      <p:bldP spid="3" grpId="0"/>
      <p:bldP spid="4" grpId="0"/>
      <p:bldP spid="5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basics</a:t>
            </a:r>
          </a:p>
          <a:p>
            <a:r>
              <a:rPr lang="en-US" dirty="0"/>
              <a:t>UDP</a:t>
            </a:r>
          </a:p>
          <a:p>
            <a:r>
              <a:rPr lang="en-US" dirty="0"/>
              <a:t>Designing a reliable transport protocol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corruption 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539877" y="19812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543314" y="3276600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2" name="Rectangle 1"/>
          <p:cNvSpPr/>
          <p:nvPr/>
        </p:nvSpPr>
        <p:spPr>
          <a:xfrm>
            <a:off x="7393200" y="2590800"/>
            <a:ext cx="6078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Wingdings"/>
                <a:ea typeface="Wingdings"/>
                <a:cs typeface="Wingdings"/>
              </a:rPr>
              <a:t></a:t>
            </a:r>
            <a:endParaRPr lang="en-US" dirty="0">
              <a:solidFill>
                <a:srgbClr val="008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47800" y="3124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 rot="21205946">
            <a:off x="3669751" y="2819400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0163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5" name="Rounded Rectangle 4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What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if the ACK/NACK is corrupted?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7848600" y="3505200"/>
            <a:ext cx="1371600" cy="990600"/>
            <a:chOff x="7848600" y="3505200"/>
            <a:chExt cx="1371600" cy="990600"/>
          </a:xfrm>
        </p:grpSpPr>
        <p:sp>
          <p:nvSpPr>
            <p:cNvPr id="6" name="Cloud Callout 5"/>
            <p:cNvSpPr/>
            <p:nvPr/>
          </p:nvSpPr>
          <p:spPr bwMode="auto">
            <a:xfrm>
              <a:off x="7848600" y="3505200"/>
              <a:ext cx="1371600" cy="990600"/>
            </a:xfrm>
            <a:prstGeom prst="cloudCallout">
              <a:avLst>
                <a:gd name="adj1" fmla="val -81417"/>
                <a:gd name="adj2" fmla="val 4947"/>
              </a:avLst>
            </a:prstGeom>
            <a:solidFill>
              <a:schemeClr val="accent1"/>
            </a:solidFill>
            <a:ln w="9525" cap="flat" cmpd="sng" algn="ctr">
              <a:solidFill>
                <a:schemeClr val="bg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flipH="1">
              <a:off x="7848600" y="3615698"/>
              <a:ext cx="1252533" cy="575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lang="en-US" sz="1600" b="0" dirty="0">
                  <a:latin typeface="+mn-lt"/>
                </a:rPr>
                <a:t>Packet </a:t>
              </a:r>
              <a:br>
                <a:rPr lang="en-US" sz="1600" b="0" dirty="0">
                  <a:latin typeface="+mn-lt"/>
                </a:rPr>
              </a:br>
              <a:r>
                <a:rPr lang="en-US" sz="1600" b="0" dirty="0">
                  <a:latin typeface="+mn-lt"/>
                </a:rPr>
                <a:t>#1 or #2?</a:t>
              </a:r>
            </a:p>
          </p:txBody>
        </p:sp>
      </p:grp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1524000" y="44246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2</a:t>
            </a:r>
          </a:p>
        </p:txBody>
      </p:sp>
      <p:sp>
        <p:nvSpPr>
          <p:cNvPr id="26" name="Text Box 23"/>
          <p:cNvSpPr txBox="1">
            <a:spLocks noChangeArrowheads="1"/>
          </p:cNvSpPr>
          <p:nvPr/>
        </p:nvSpPr>
        <p:spPr bwMode="auto">
          <a:xfrm rot="460268">
            <a:off x="4669553" y="46863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469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685800" y="5943600"/>
            <a:ext cx="82296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Data and ACK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packets carry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sequence numbers</a:t>
            </a:r>
            <a:endParaRPr kumimoji="0" lang="en-US" sz="2800" b="0" i="0" u="sng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331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1127474" grpId="0" animBg="1"/>
      <p:bldP spid="51" grpId="0"/>
      <p:bldP spid="3" grpId="0"/>
      <p:bldP spid="4" grpId="0"/>
      <p:bldP spid="55" grpId="0"/>
      <p:bldP spid="5" grpId="0" animBg="1"/>
      <p:bldP spid="25" grpId="0"/>
      <p:bldP spid="26" grpId="0"/>
      <p:bldP spid="27" grpId="0"/>
      <p:bldP spid="28" grpId="0"/>
      <p:bldP spid="2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Dealing with packet loss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3398837" cy="31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5377856" y="236220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57200" y="5943600"/>
            <a:ext cx="8534400" cy="8382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sng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</a:t>
            </a:r>
            <a: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loss detection</a:t>
            </a:r>
            <a:br>
              <a:rPr kumimoji="0" lang="en-US" sz="24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</a:b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Set timer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when packet is sent; retransmit </a:t>
            </a:r>
            <a:r>
              <a:rPr lang="en-US" sz="24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on timeout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</p:spTree>
    <p:extLst>
      <p:ext uri="{BB962C8B-B14F-4D97-AF65-F5344CB8AC3E}">
        <p14:creationId xmlns:p14="http://schemas.microsoft.com/office/powerpoint/2010/main" val="212541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 (of ack)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4667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2876490"/>
            <a:ext cx="5657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FF0000"/>
                </a:solidFill>
                <a:latin typeface="Wingdings"/>
                <a:ea typeface="Wingdings"/>
                <a:cs typeface="Wingdings"/>
              </a:rPr>
              <a:t>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903300" y="43211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4715813" y="37741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5029200"/>
            <a:ext cx="5257800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993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4953000" y="2819400"/>
            <a:ext cx="2362200" cy="228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1752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77FD-35F4-6341-8E24-87BAF7D15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3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35" grpId="0" animBg="1"/>
      <p:bldP spid="36" grpId="0"/>
      <p:bldP spid="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packet loss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80060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3962400" y="6172200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Time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03837" cy="13811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15595" y="5865174"/>
            <a:ext cx="122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55801" y="5865174"/>
            <a:ext cx="1468048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dirty="0">
                <a:latin typeface="+mn-lt"/>
              </a:rPr>
              <a:t>Receiver</a:t>
            </a: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810000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44" name="Text Box 20"/>
          <p:cNvSpPr txBox="1">
            <a:spLocks noChangeArrowheads="1"/>
          </p:cNvSpPr>
          <p:nvPr/>
        </p:nvSpPr>
        <p:spPr bwMode="auto">
          <a:xfrm>
            <a:off x="1649412" y="1905000"/>
            <a:ext cx="331788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5488" y="4191000"/>
            <a:ext cx="265112" cy="118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  <a:p>
            <a:r>
              <a:rPr lang="en-US" sz="2400" b="1"/>
              <a:t>.</a:t>
            </a:r>
          </a:p>
        </p:txBody>
      </p:sp>
      <p:sp>
        <p:nvSpPr>
          <p:cNvPr id="51" name="Text Box 23"/>
          <p:cNvSpPr txBox="1">
            <a:spLocks noChangeArrowheads="1"/>
          </p:cNvSpPr>
          <p:nvPr/>
        </p:nvSpPr>
        <p:spPr bwMode="auto">
          <a:xfrm>
            <a:off x="1619514" y="3434009"/>
            <a:ext cx="361686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Tahoma" charset="0"/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 rot="21258713">
            <a:off x="3293700" y="4473532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  <p:sp>
        <p:nvSpPr>
          <p:cNvPr id="27" name="Text Box 23"/>
          <p:cNvSpPr txBox="1">
            <a:spLocks noChangeArrowheads="1"/>
          </p:cNvSpPr>
          <p:nvPr/>
        </p:nvSpPr>
        <p:spPr bwMode="auto">
          <a:xfrm rot="488362">
            <a:off x="2689475" y="3562183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8" name="Text Box 23"/>
          <p:cNvSpPr txBox="1">
            <a:spLocks noChangeArrowheads="1"/>
          </p:cNvSpPr>
          <p:nvPr/>
        </p:nvSpPr>
        <p:spPr bwMode="auto">
          <a:xfrm rot="500287">
            <a:off x="4747344" y="2189650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P(1)</a:t>
            </a:r>
          </a:p>
        </p:txBody>
      </p:sp>
      <p:sp>
        <p:nvSpPr>
          <p:cNvPr id="29" name="Rounded Rectangle 28"/>
          <p:cNvSpPr/>
          <p:nvPr/>
        </p:nvSpPr>
        <p:spPr bwMode="auto">
          <a:xfrm>
            <a:off x="419100" y="5943600"/>
            <a:ext cx="8305800" cy="685800"/>
          </a:xfrm>
          <a:prstGeom prst="roundRect">
            <a:avLst/>
          </a:prstGeom>
          <a:solidFill>
            <a:srgbClr val="D3A6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Timer-driven retransmission 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can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 lead to </a:t>
            </a:r>
            <a:r>
              <a:rPr kumimoji="0" lang="en-US" sz="2800" b="0" i="0" u="sng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</a:rPr>
              <a:t>duplicates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+mn-lt"/>
                <a:sym typeface="Wingdings"/>
              </a:rPr>
              <a:t> </a:t>
            </a:r>
            <a:r>
              <a:rPr lang="en-US" sz="28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</a:rPr>
              <a:t>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latin typeface="+mn-lt"/>
            </a:endParaRPr>
          </a:p>
        </p:txBody>
      </p:sp>
      <p:grpSp>
        <p:nvGrpSpPr>
          <p:cNvPr id="30" name="Group 61"/>
          <p:cNvGrpSpPr>
            <a:grpSpLocks/>
          </p:cNvGrpSpPr>
          <p:nvPr/>
        </p:nvGrpSpPr>
        <p:grpSpPr bwMode="auto">
          <a:xfrm>
            <a:off x="-60325" y="2286000"/>
            <a:ext cx="2009775" cy="1524000"/>
            <a:chOff x="-38" y="1968"/>
            <a:chExt cx="1266" cy="1200"/>
          </a:xfrm>
        </p:grpSpPr>
        <p:sp>
          <p:nvSpPr>
            <p:cNvPr id="31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Text Box 65"/>
            <p:cNvSpPr txBox="1">
              <a:spLocks noChangeArrowheads="1"/>
            </p:cNvSpPr>
            <p:nvPr/>
          </p:nvSpPr>
          <p:spPr bwMode="auto">
            <a:xfrm>
              <a:off x="-38" y="2160"/>
              <a:ext cx="745" cy="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solidFill>
                    <a:srgbClr val="FF0000"/>
                  </a:solidFill>
                  <a:latin typeface="Tahoma" charset="0"/>
                </a:rPr>
                <a:t>Timeout</a:t>
              </a:r>
            </a:p>
            <a:p>
              <a:pPr eaLnBrk="1" hangingPunct="1"/>
              <a:endParaRPr lang="en-US" sz="2000" b="0" dirty="0">
                <a:solidFill>
                  <a:srgbClr val="FF0000"/>
                </a:solidFill>
                <a:latin typeface="Tahoma" charset="0"/>
              </a:endParaRPr>
            </a:p>
          </p:txBody>
        </p:sp>
      </p:grpSp>
      <p:sp>
        <p:nvSpPr>
          <p:cNvPr id="35" name="Line 17"/>
          <p:cNvSpPr>
            <a:spLocks noChangeShapeType="1"/>
          </p:cNvSpPr>
          <p:nvPr/>
        </p:nvSpPr>
        <p:spPr bwMode="auto">
          <a:xfrm>
            <a:off x="2057401" y="4267200"/>
            <a:ext cx="52578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Text Box 23"/>
          <p:cNvSpPr txBox="1">
            <a:spLocks noChangeArrowheads="1"/>
          </p:cNvSpPr>
          <p:nvPr/>
        </p:nvSpPr>
        <p:spPr bwMode="auto">
          <a:xfrm rot="488362">
            <a:off x="4761850" y="4231359"/>
            <a:ext cx="595712" cy="359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0" dirty="0">
                <a:latin typeface="Tahoma" charset="0"/>
              </a:rPr>
              <a:t>P(2)</a:t>
            </a:r>
          </a:p>
        </p:txBody>
      </p:sp>
      <p:sp>
        <p:nvSpPr>
          <p:cNvPr id="37" name="Line 44"/>
          <p:cNvSpPr>
            <a:spLocks noChangeShapeType="1"/>
          </p:cNvSpPr>
          <p:nvPr/>
        </p:nvSpPr>
        <p:spPr bwMode="auto">
          <a:xfrm flipH="1">
            <a:off x="1981200" y="3657600"/>
            <a:ext cx="5334000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Oval Callout 1"/>
          <p:cNvSpPr/>
          <p:nvPr/>
        </p:nvSpPr>
        <p:spPr bwMode="auto">
          <a:xfrm>
            <a:off x="7620000" y="4114800"/>
            <a:ext cx="1295400" cy="612648"/>
          </a:xfrm>
          <a:prstGeom prst="wedgeEllipseCallout">
            <a:avLst>
              <a:gd name="adj1" fmla="val -66727"/>
              <a:gd name="adj2" fmla="val -19092"/>
            </a:avLst>
          </a:prstGeom>
          <a:solidFill>
            <a:schemeClr val="accent2">
              <a:lumMod val="10000"/>
              <a:lumOff val="90000"/>
            </a:schemeClr>
          </a:solidFill>
          <a:ln w="9525" cap="flat" cmpd="sng" algn="ctr">
            <a:solidFill>
              <a:schemeClr val="accent1">
                <a:lumMod val="9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duplicate!</a:t>
            </a:r>
          </a:p>
        </p:txBody>
      </p:sp>
      <p:sp>
        <p:nvSpPr>
          <p:cNvPr id="38" name="TextBox 37"/>
          <p:cNvSpPr txBox="1"/>
          <p:nvPr/>
        </p:nvSpPr>
        <p:spPr>
          <a:xfrm rot="21258713">
            <a:off x="5123154" y="3432158"/>
            <a:ext cx="1108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ack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95647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41" grpId="0" animBg="1"/>
      <p:bldP spid="1127468" grpId="0" animBg="1"/>
      <p:bldP spid="51" grpId="0"/>
      <p:bldP spid="55" grpId="0"/>
      <p:bldP spid="27" grpId="0"/>
      <p:bldP spid="29" grpId="0" animBg="1"/>
      <p:bldP spid="35" grpId="0" animBg="1"/>
      <p:bldP spid="36" grpId="0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(to detect bit errors) </a:t>
            </a:r>
          </a:p>
          <a:p>
            <a:r>
              <a:rPr lang="en-US" dirty="0"/>
              <a:t>Timers (to detect loss)</a:t>
            </a:r>
          </a:p>
          <a:p>
            <a:r>
              <a:rPr lang="en-US" dirty="0"/>
              <a:t>Acknowledgements (positive or negative)</a:t>
            </a:r>
          </a:p>
          <a:p>
            <a:r>
              <a:rPr lang="en-US" dirty="0"/>
              <a:t>Sequence numbers (to deal with duplicates)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007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1 is due on Friday!</a:t>
            </a:r>
          </a:p>
          <a:p>
            <a:endParaRPr lang="en-US" dirty="0"/>
          </a:p>
          <a:p>
            <a:r>
              <a:rPr lang="en-US" dirty="0"/>
              <a:t>Give anonymous feedback on the first month!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goo.gl</a:t>
            </a:r>
            <a:r>
              <a:rPr lang="en-US" dirty="0"/>
              <a:t>/forms/gNfN4jGhrNuKEKpr1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reliable transport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858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Solution: “Stop and Wait”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5029200"/>
            <a:ext cx="8077200" cy="9906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0000FF"/>
                </a:solidFill>
              </a:rPr>
              <a:t>correct</a:t>
            </a:r>
            <a:r>
              <a:rPr lang="en-US" dirty="0"/>
              <a:t> reliable transport protocol, but an </a:t>
            </a:r>
            <a:r>
              <a:rPr lang="en-US" dirty="0">
                <a:solidFill>
                  <a:srgbClr val="0000FF"/>
                </a:solidFill>
              </a:rPr>
              <a:t>extremely inefficient </a:t>
            </a:r>
            <a:r>
              <a:rPr lang="en-US" dirty="0"/>
              <a:t>one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81000" y="1828801"/>
            <a:ext cx="40386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@Sender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Send packet(I); (re)set timer; wait for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(ACK) 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I++; repeat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(NACK or TIMEOUT)</a:t>
            </a:r>
          </a:p>
          <a:p>
            <a:pPr lvl="2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648200" y="1828801"/>
            <a:ext cx="4114800" cy="25146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Font typeface="Wingdings" charset="0"/>
              <a:buNone/>
            </a:pPr>
            <a:r>
              <a:rPr lang="en-US" sz="2400" b="0" dirty="0">
                <a:solidFill>
                  <a:srgbClr val="0000FF"/>
                </a:solidFill>
              </a:rPr>
              <a:t>@Receiver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Wait for packet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If packet is OK, send 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Else, send NACK</a:t>
            </a:r>
          </a:p>
          <a:p>
            <a:pPr lvl="1"/>
            <a:r>
              <a:rPr lang="en-US" sz="1800" b="0" dirty="0">
                <a:solidFill>
                  <a:schemeClr val="accent2"/>
                </a:solidFill>
              </a:rPr>
              <a:t>Repeat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37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&amp; Wait is inefficient </a:t>
            </a:r>
          </a:p>
        </p:txBody>
      </p:sp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4D17A-C218-2B4F-99DB-2A56245705D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2303463" y="19050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6265863" y="19050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2303463" y="3505200"/>
            <a:ext cx="3962400" cy="1219200"/>
          </a:xfrm>
          <a:prstGeom prst="line">
            <a:avLst/>
          </a:prstGeom>
          <a:noFill/>
          <a:ln w="38100">
            <a:solidFill>
              <a:srgbClr val="D3A6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2303463" y="19812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3598863" y="3783013"/>
            <a:ext cx="710429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3903663" y="2030413"/>
            <a:ext cx="8096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2303463" y="4724400"/>
            <a:ext cx="3962400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D3A6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1981200" y="6324600"/>
            <a:ext cx="96520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 dirty="0">
                <a:latin typeface="Tahoma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5791200" y="6308725"/>
            <a:ext cx="1136650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1389063" y="47244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1846263" y="23177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1181100" y="3392488"/>
            <a:ext cx="636588" cy="3968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RTT</a:t>
            </a:r>
          </a:p>
        </p:txBody>
      </p:sp>
      <p:sp>
        <p:nvSpPr>
          <p:cNvPr id="1123345" name="Text Box 17"/>
          <p:cNvSpPr txBox="1">
            <a:spLocks noChangeArrowheads="1"/>
          </p:cNvSpPr>
          <p:nvPr/>
        </p:nvSpPr>
        <p:spPr bwMode="auto">
          <a:xfrm>
            <a:off x="4946649" y="4083336"/>
            <a:ext cx="3962401" cy="698412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squar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If (TRANS &lt;&lt; RTT) then</a:t>
            </a:r>
          </a:p>
          <a:p>
            <a:pPr algn="l" eaLnBrk="1" hangingPunct="1"/>
            <a:r>
              <a:rPr lang="en-US" sz="2000" b="0" dirty="0">
                <a:solidFill>
                  <a:srgbClr val="0000FF"/>
                </a:solidFill>
                <a:latin typeface="+mn-lt"/>
              </a:rPr>
              <a:t>	Throughput ~ DATA/RTT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1250950" y="23177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1181100" y="1981200"/>
            <a:ext cx="11080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2151063" y="19812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1042988" y="1963738"/>
            <a:ext cx="9525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000">
                <a:latin typeface="Tahoma" charset="0"/>
              </a:rPr>
              <a:t>TRANS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4386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3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33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Transport layer</a:t>
            </a:r>
          </a:p>
        </p:txBody>
      </p:sp>
      <p:sp>
        <p:nvSpPr>
          <p:cNvPr id="44" name="Content Placeholder 4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 at </a:t>
            </a:r>
            <a:r>
              <a:rPr lang="en-US" dirty="0">
                <a:solidFill>
                  <a:srgbClr val="0000FF"/>
                </a:solidFill>
              </a:rPr>
              <a:t>end hosts</a:t>
            </a:r>
            <a:r>
              <a:rPr lang="en-US" dirty="0"/>
              <a:t>, between the application and network layer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0668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334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0668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3255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0668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3319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0668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3112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6477000" y="3822700"/>
            <a:ext cx="1703388" cy="381000"/>
          </a:xfrm>
          <a:prstGeom prst="rect">
            <a:avLst/>
          </a:prstGeom>
          <a:solidFill>
            <a:srgbClr val="0000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6643688" y="3806825"/>
            <a:ext cx="136795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Transport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6477000" y="4203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6735763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6477000" y="4584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6742113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6477000" y="4965700"/>
            <a:ext cx="1703388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6721475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3706813" y="4203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3965575" y="4187825"/>
            <a:ext cx="1196113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Network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3706813" y="4584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3971925" y="4568825"/>
            <a:ext cx="1181685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Datalink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3706813" y="4965700"/>
            <a:ext cx="1703387" cy="38100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lIns="91425" tIns="45713" rIns="91425" bIns="45713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3951288" y="4949825"/>
            <a:ext cx="1224967" cy="40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16" tIns="45709" rIns="91416" bIns="45709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  <a:ea typeface="Arial" charset="0"/>
                <a:cs typeface="Arial" charset="0"/>
              </a:rPr>
              <a:t>Physical</a:t>
            </a:r>
          </a:p>
        </p:txBody>
      </p:sp>
      <p:cxnSp>
        <p:nvCxnSpPr>
          <p:cNvPr id="28" name="AutoShape 26"/>
          <p:cNvCxnSpPr>
            <a:cxnSpLocks noChangeShapeType="1"/>
          </p:cNvCxnSpPr>
          <p:nvPr/>
        </p:nvCxnSpPr>
        <p:spPr bwMode="auto">
          <a:xfrm>
            <a:off x="2782888" y="5156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27"/>
          <p:cNvCxnSpPr>
            <a:cxnSpLocks noChangeShapeType="1"/>
          </p:cNvCxnSpPr>
          <p:nvPr/>
        </p:nvCxnSpPr>
        <p:spPr bwMode="auto">
          <a:xfrm>
            <a:off x="2782888" y="4775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8"/>
          <p:cNvCxnSpPr>
            <a:cxnSpLocks noChangeShapeType="1"/>
          </p:cNvCxnSpPr>
          <p:nvPr/>
        </p:nvCxnSpPr>
        <p:spPr bwMode="auto">
          <a:xfrm>
            <a:off x="2782888" y="4394200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9"/>
          <p:cNvCxnSpPr>
            <a:cxnSpLocks noChangeShapeType="1"/>
          </p:cNvCxnSpPr>
          <p:nvPr/>
        </p:nvCxnSpPr>
        <p:spPr bwMode="auto">
          <a:xfrm>
            <a:off x="5422900" y="5156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30"/>
          <p:cNvCxnSpPr>
            <a:cxnSpLocks noChangeShapeType="1"/>
          </p:cNvCxnSpPr>
          <p:nvPr/>
        </p:nvCxnSpPr>
        <p:spPr bwMode="auto">
          <a:xfrm>
            <a:off x="5422900" y="4775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1"/>
          <p:cNvCxnSpPr>
            <a:cxnSpLocks noChangeShapeType="1"/>
          </p:cNvCxnSpPr>
          <p:nvPr/>
        </p:nvCxnSpPr>
        <p:spPr bwMode="auto">
          <a:xfrm>
            <a:off x="5422900" y="4394200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2"/>
          <p:cNvCxnSpPr>
            <a:cxnSpLocks noChangeShapeType="1"/>
          </p:cNvCxnSpPr>
          <p:nvPr/>
        </p:nvCxnSpPr>
        <p:spPr bwMode="auto">
          <a:xfrm>
            <a:off x="2782888" y="4013200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6" name="Rectangle 34"/>
          <p:cNvSpPr>
            <a:spLocks noChangeArrowheads="1"/>
          </p:cNvSpPr>
          <p:nvPr/>
        </p:nvSpPr>
        <p:spPr bwMode="auto">
          <a:xfrm>
            <a:off x="10668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7" name="Text Box 35"/>
          <p:cNvSpPr txBox="1">
            <a:spLocks noChangeArrowheads="1"/>
          </p:cNvSpPr>
          <p:nvPr/>
        </p:nvSpPr>
        <p:spPr bwMode="auto">
          <a:xfrm>
            <a:off x="1143000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sp>
        <p:nvSpPr>
          <p:cNvPr id="38" name="Rectangle 36"/>
          <p:cNvSpPr>
            <a:spLocks noChangeArrowheads="1"/>
          </p:cNvSpPr>
          <p:nvPr/>
        </p:nvSpPr>
        <p:spPr bwMode="auto">
          <a:xfrm>
            <a:off x="6477000" y="3441700"/>
            <a:ext cx="1703388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schemeClr val="bg1"/>
              </a:solidFill>
              <a:ea typeface="Arial" charset="0"/>
              <a:cs typeface="Arial" charset="0"/>
            </a:endParaRP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6510338" y="3441700"/>
            <a:ext cx="158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rPr>
              <a:t>Application</a:t>
            </a:r>
          </a:p>
        </p:txBody>
      </p:sp>
      <p:cxnSp>
        <p:nvCxnSpPr>
          <p:cNvPr id="40" name="AutoShape 38"/>
          <p:cNvCxnSpPr>
            <a:cxnSpLocks noChangeShapeType="1"/>
          </p:cNvCxnSpPr>
          <p:nvPr/>
        </p:nvCxnSpPr>
        <p:spPr bwMode="auto">
          <a:xfrm>
            <a:off x="2770188" y="3632200"/>
            <a:ext cx="3740150" cy="9525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817399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2" name="Text Box 40"/>
          <p:cNvSpPr txBox="1">
            <a:spLocks noChangeArrowheads="1"/>
          </p:cNvSpPr>
          <p:nvPr/>
        </p:nvSpPr>
        <p:spPr bwMode="auto">
          <a:xfrm>
            <a:off x="6229187" y="5499100"/>
            <a:ext cx="2200603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End system</a:t>
            </a:r>
          </a:p>
        </p:txBody>
      </p:sp>
      <p:sp>
        <p:nvSpPr>
          <p:cNvPr id="43" name="Text Box 41"/>
          <p:cNvSpPr txBox="1">
            <a:spLocks noChangeArrowheads="1"/>
          </p:cNvSpPr>
          <p:nvPr/>
        </p:nvSpPr>
        <p:spPr bwMode="auto">
          <a:xfrm>
            <a:off x="3887818" y="5499100"/>
            <a:ext cx="1339790" cy="52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29" tIns="44373" rIns="90329" bIns="44373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ctr"/>
            <a:r>
              <a:rPr lang="en-US" sz="280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Switch</a:t>
            </a:r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2667000" y="3457612"/>
            <a:ext cx="3866424" cy="1723988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D3A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74" tIns="44444" rIns="90474" bIns="44444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28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Orders of magnitude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Transmission time for 10Gbps link:</a:t>
            </a:r>
          </a:p>
          <a:p>
            <a:pPr lvl="1"/>
            <a:r>
              <a:rPr lang="en-US"/>
              <a:t>~ microsecond for 1500 byte packet</a:t>
            </a:r>
          </a:p>
          <a:p>
            <a:pPr lvl="1"/>
            <a:endParaRPr lang="en-US"/>
          </a:p>
          <a:p>
            <a:r>
              <a:rPr lang="en-US"/>
              <a:t>RTT:</a:t>
            </a:r>
          </a:p>
          <a:p>
            <a:pPr lvl="1"/>
            <a:r>
              <a:rPr lang="en-US"/>
              <a:t>1,000 kilometers ~ O(10) milliseconds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40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design decisions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packets can sender send?</a:t>
            </a:r>
          </a:p>
          <a:p>
            <a:pPr lvl="1"/>
            <a:r>
              <a:rPr lang="en-US" dirty="0"/>
              <a:t>Sliding window</a:t>
            </a:r>
          </a:p>
          <a:p>
            <a:r>
              <a:rPr lang="en-US" dirty="0"/>
              <a:t>How does receiver ack packets?</a:t>
            </a:r>
          </a:p>
          <a:p>
            <a:pPr lvl="1"/>
            <a:r>
              <a:rPr lang="en-US" dirty="0"/>
              <a:t>Cumulative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Which packets does sender resend?</a:t>
            </a:r>
          </a:p>
          <a:p>
            <a:pPr lvl="1"/>
            <a:r>
              <a:rPr lang="en-US" dirty="0"/>
              <a:t>Go-Back N (GBN)</a:t>
            </a:r>
          </a:p>
          <a:p>
            <a:pPr lvl="1"/>
            <a:r>
              <a:rPr lang="en-US" dirty="0"/>
              <a:t>Selective Repeat (SR)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5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8382000" cy="4419600"/>
          </a:xfrm>
        </p:spPr>
        <p:txBody>
          <a:bodyPr/>
          <a:lstStyle/>
          <a:p>
            <a:r>
              <a:rPr lang="en-US" dirty="0"/>
              <a:t>Window = set of adjacent sequence numbers</a:t>
            </a:r>
          </a:p>
          <a:p>
            <a:pPr lvl="1"/>
            <a:r>
              <a:rPr lang="en-US" dirty="0"/>
              <a:t>The size of the set is the window size; assume window size is </a:t>
            </a:r>
            <a:r>
              <a:rPr lang="en-US" dirty="0">
                <a:solidFill>
                  <a:srgbClr val="0000FF"/>
                </a:solidFill>
              </a:rPr>
              <a:t>n</a:t>
            </a:r>
          </a:p>
          <a:p>
            <a:r>
              <a:rPr lang="en-US" dirty="0"/>
              <a:t>General idea: send up to n packets at a time </a:t>
            </a:r>
          </a:p>
          <a:p>
            <a:pPr lvl="1"/>
            <a:r>
              <a:rPr lang="en-US" dirty="0"/>
              <a:t>Sender can send packets in its window</a:t>
            </a:r>
          </a:p>
          <a:p>
            <a:pPr lvl="1"/>
            <a:r>
              <a:rPr lang="en-US" dirty="0"/>
              <a:t>Receiver can accept packets in its window</a:t>
            </a:r>
          </a:p>
          <a:p>
            <a:pPr lvl="1"/>
            <a:r>
              <a:rPr lang="en-US" dirty="0"/>
              <a:t>Window of acceptable packets “slides” on successful reception/acknowledgement</a:t>
            </a:r>
          </a:p>
          <a:p>
            <a:pPr lvl="1"/>
            <a:r>
              <a:rPr lang="en-US" dirty="0"/>
              <a:t>Window contains all packets that might still be in transit</a:t>
            </a:r>
          </a:p>
          <a:p>
            <a:r>
              <a:rPr lang="en-US" dirty="0"/>
              <a:t>Sliding window often called “packets in flight”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2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4355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</a:t>
            </a:r>
            <a:r>
              <a:rPr lang="en-US" sz="2400" dirty="0">
                <a:solidFill>
                  <a:srgbClr val="0000FF"/>
                </a:solidFill>
              </a:rPr>
              <a:t>last </a:t>
            </a:r>
            <a:r>
              <a:rPr lang="en-US" sz="2400" dirty="0" err="1">
                <a:solidFill>
                  <a:srgbClr val="0000FF"/>
                </a:solidFill>
              </a:rPr>
              <a:t>ack’d</a:t>
            </a:r>
            <a:r>
              <a:rPr lang="en-US" sz="2400" dirty="0">
                <a:solidFill>
                  <a:srgbClr val="0000FF"/>
                </a:solidFill>
              </a:rPr>
              <a:t> packet of sender without gap</a:t>
            </a:r>
            <a:r>
              <a:rPr lang="en-US" sz="2400" dirty="0"/>
              <a:t>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2400" dirty="0"/>
          </a:p>
          <a:p>
            <a:r>
              <a:rPr lang="en-US" sz="2400" dirty="0"/>
              <a:t>Let B be the </a:t>
            </a:r>
            <a:r>
              <a:rPr lang="en-US" sz="2400" dirty="0">
                <a:solidFill>
                  <a:srgbClr val="0000FF"/>
                </a:solidFill>
              </a:rPr>
              <a:t>last received packet without gap</a:t>
            </a:r>
            <a:r>
              <a:rPr lang="en-US" sz="2400" dirty="0"/>
              <a:t>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83795" y="2495490"/>
            <a:ext cx="7994334" cy="1653064"/>
            <a:chOff x="783795" y="2495490"/>
            <a:chExt cx="7994334" cy="1653064"/>
          </a:xfrm>
        </p:grpSpPr>
        <p:sp>
          <p:nvSpPr>
            <p:cNvPr id="2" name="Rectangle 1"/>
            <p:cNvSpPr/>
            <p:nvPr/>
          </p:nvSpPr>
          <p:spPr bwMode="auto">
            <a:xfrm>
              <a:off x="914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" name="Rectangle 5"/>
            <p:cNvSpPr/>
            <p:nvPr/>
          </p:nvSpPr>
          <p:spPr bwMode="auto">
            <a:xfrm>
              <a:off x="1143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" name="Rectangle 6"/>
            <p:cNvSpPr/>
            <p:nvPr/>
          </p:nvSpPr>
          <p:spPr bwMode="auto">
            <a:xfrm>
              <a:off x="1371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16002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1828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20574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2860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25146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7432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4" name="Rectangle 13"/>
            <p:cNvSpPr/>
            <p:nvPr/>
          </p:nvSpPr>
          <p:spPr bwMode="auto">
            <a:xfrm>
              <a:off x="29718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3200400" y="34290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6" name="Rectangle 15"/>
            <p:cNvSpPr/>
            <p:nvPr/>
          </p:nvSpPr>
          <p:spPr bwMode="auto">
            <a:xfrm>
              <a:off x="34290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3657600" y="342900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38862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41148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43434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45720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2" name="Rectangle 21"/>
            <p:cNvSpPr/>
            <p:nvPr/>
          </p:nvSpPr>
          <p:spPr bwMode="auto">
            <a:xfrm>
              <a:off x="4800600" y="34290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" name="Left Brace 2"/>
            <p:cNvSpPr/>
            <p:nvPr/>
          </p:nvSpPr>
          <p:spPr bwMode="auto">
            <a:xfrm rot="5400000">
              <a:off x="2628900" y="2095500"/>
              <a:ext cx="381000" cy="1981200"/>
            </a:xfrm>
            <a:prstGeom prst="lef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67000" y="24954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6437335" y="2590800"/>
              <a:ext cx="152400" cy="381000"/>
            </a:xfrm>
            <a:prstGeom prst="rect">
              <a:avLst/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490221" y="2724090"/>
              <a:ext cx="3385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3" name="Straight Arrow Connector 22"/>
            <p:cNvCxnSpPr>
              <a:stCxn id="25" idx="2"/>
              <a:endCxn id="8" idx="0"/>
            </p:cNvCxnSpPr>
            <p:nvPr/>
          </p:nvCxnSpPr>
          <p:spPr bwMode="auto">
            <a:xfrm>
              <a:off x="1659511" y="3124200"/>
              <a:ext cx="16889" cy="304800"/>
            </a:xfrm>
            <a:prstGeom prst="straightConnector1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6" name="TextBox 25"/>
            <p:cNvSpPr txBox="1"/>
            <p:nvPr/>
          </p:nvSpPr>
          <p:spPr>
            <a:xfrm>
              <a:off x="6629400" y="2571690"/>
              <a:ext cx="1685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Already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437335" y="3067110"/>
              <a:ext cx="152400" cy="381000"/>
            </a:xfrm>
            <a:prstGeom prst="rect">
              <a:avLst/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642884" y="3048000"/>
              <a:ext cx="2135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Sent but not </a:t>
              </a:r>
              <a:r>
                <a:rPr lang="en-US" sz="1800" b="0" dirty="0" err="1">
                  <a:latin typeface="+mn-lt"/>
                </a:rPr>
                <a:t>ACK’d</a:t>
              </a:r>
              <a:endParaRPr lang="en-US" sz="1800" b="0" dirty="0">
                <a:latin typeface="+mn-lt"/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6453911" y="3581400"/>
              <a:ext cx="152400" cy="381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41105" y="3593068"/>
              <a:ext cx="17503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Cannot be sent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3795" y="3810000"/>
              <a:ext cx="264520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600" b="0" i="1" dirty="0">
                  <a:solidFill>
                    <a:srgbClr val="000090"/>
                  </a:solidFill>
                  <a:latin typeface="+mn-lt"/>
                </a:rPr>
                <a:t>sequence number </a:t>
              </a:r>
              <a:r>
                <a:rPr lang="en-US" sz="1600" b="0" i="1" dirty="0">
                  <a:solidFill>
                    <a:srgbClr val="000090"/>
                  </a:solidFill>
                  <a:latin typeface="+mn-lt"/>
                  <a:sym typeface="Wingdings"/>
                </a:rPr>
                <a:t></a:t>
              </a:r>
              <a:endParaRPr lang="en-US" sz="1600" b="0" i="1" dirty="0">
                <a:solidFill>
                  <a:srgbClr val="000090"/>
                </a:solidFill>
                <a:latin typeface="+mn-lt"/>
              </a:endParaRPr>
            </a:p>
          </p:txBody>
        </p:sp>
      </p:grpSp>
      <p:sp>
        <p:nvSpPr>
          <p:cNvPr id="58" name="Slide Number Placeholder 57">
            <a:extLst>
              <a:ext uri="{FF2B5EF4-FFF2-40B4-BE49-F238E27FC236}">
                <a16:creationId xmlns:a16="http://schemas.microsoft.com/office/drawing/2014/main" id="{DF0C911D-B0DE-544B-9D12-C9D8A53BE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087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4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/>
      <p:bldP spid="53" grpId="0"/>
      <p:bldP spid="55" grpId="0" animBg="1"/>
      <p:bldP spid="56" grpId="0"/>
      <p:bldP spid="59" grpId="0" animBg="1"/>
      <p:bldP spid="60" grpId="0"/>
      <p:bldP spid="61" grpId="0" animBg="1"/>
      <p:bldP spid="6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of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window size is n, then throughput is roughly</a:t>
            </a:r>
          </a:p>
          <a:p>
            <a:pPr lvl="1"/>
            <a:r>
              <a:rPr lang="en-US" dirty="0"/>
              <a:t>MIN(n*DATA/RTT, Link Bandwidth)</a:t>
            </a:r>
          </a:p>
          <a:p>
            <a:r>
              <a:rPr lang="en-US" dirty="0"/>
              <a:t>Compare to Stop and Wait: Data/RTT</a:t>
            </a:r>
          </a:p>
          <a:p>
            <a:endParaRPr lang="en-US" dirty="0"/>
          </a:p>
          <a:p>
            <a:r>
              <a:rPr lang="en-US" dirty="0"/>
              <a:t>What happens when n gets too large?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Acknowledgements w/ sliding window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that the receiver expects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337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B+1, B+2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3390900" y="42291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90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327228" y="4705290"/>
            <a:ext cx="1415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</a:t>
            </a:r>
            <a:r>
              <a:rPr lang="en-US" baseline="-25000" dirty="0" err="1"/>
              <a:t>new</a:t>
            </a:r>
            <a:r>
              <a:rPr lang="en-US" dirty="0"/>
              <a:t>= B+2</a:t>
            </a:r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24215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Receiver sends ACK(B+3) = ACK(B</a:t>
            </a:r>
            <a:r>
              <a:rPr lang="en-US" b="0" baseline="-25000" dirty="0">
                <a:solidFill>
                  <a:schemeClr val="accent2"/>
                </a:solidFill>
              </a:rPr>
              <a:t>new</a:t>
            </a:r>
            <a:r>
              <a:rPr lang="en-US" b="0" dirty="0">
                <a:solidFill>
                  <a:schemeClr val="accent2"/>
                </a:solidFill>
              </a:rPr>
              <a:t>+1)</a:t>
            </a:r>
          </a:p>
        </p:txBody>
      </p:sp>
      <p:sp>
        <p:nvSpPr>
          <p:cNvPr id="54" name="Slide Number Placeholder 53">
            <a:extLst>
              <a:ext uri="{FF2B5EF4-FFF2-40B4-BE49-F238E27FC236}">
                <a16:creationId xmlns:a16="http://schemas.microsoft.com/office/drawing/2014/main" id="{EF5EA3F4-68F3-A648-BA89-12357DE63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60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acknowledgements (cont’d)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At receiver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685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9144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1430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3716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6002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828800" y="32195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057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286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14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743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9718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2004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4290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6576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3886200" y="32195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1148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3434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572000" y="32195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3" name="Left Brace 22"/>
          <p:cNvSpPr/>
          <p:nvPr/>
        </p:nvSpPr>
        <p:spPr bwMode="auto">
          <a:xfrm rot="5400000">
            <a:off x="2857500" y="188601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895600" y="230511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718821" y="25146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26" name="Straight Arrow Connector 25"/>
          <p:cNvCxnSpPr/>
          <p:nvPr/>
        </p:nvCxnSpPr>
        <p:spPr bwMode="auto">
          <a:xfrm>
            <a:off x="1888111" y="291471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6208735" y="230511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384855" y="228600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203047" y="276231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400800" y="264937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6215870" y="329571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347871" y="330737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33" name="Content Placeholder 1"/>
          <p:cNvSpPr txBox="1">
            <a:spLocks/>
          </p:cNvSpPr>
          <p:nvPr/>
        </p:nvSpPr>
        <p:spPr bwMode="auto">
          <a:xfrm>
            <a:off x="457200" y="40814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>
                <a:solidFill>
                  <a:schemeClr val="accent2"/>
                </a:solidFill>
              </a:rPr>
              <a:t>After receiving B+4, B+5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762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9906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2192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4478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676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1905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133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362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590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28194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048000" y="5410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2766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5052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7338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3962400" y="5410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1910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4196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648200" y="5410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Left Brace 51"/>
          <p:cNvSpPr/>
          <p:nvPr/>
        </p:nvSpPr>
        <p:spPr bwMode="auto">
          <a:xfrm rot="5400000">
            <a:off x="2933700" y="41529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971800" y="4629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752600" y="4705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US" baseline="-250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>
            <a:off x="1964311" y="5105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Content Placeholder 1"/>
          <p:cNvSpPr txBox="1">
            <a:spLocks/>
          </p:cNvSpPr>
          <p:nvPr/>
        </p:nvSpPr>
        <p:spPr bwMode="auto">
          <a:xfrm>
            <a:off x="457200" y="6062663"/>
            <a:ext cx="8229600" cy="566737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Clr>
                <a:schemeClr val="tx1"/>
              </a:buClr>
            </a:pPr>
            <a:r>
              <a:rPr lang="en-US" b="0" dirty="0"/>
              <a:t>Receiver sends </a:t>
            </a:r>
            <a:r>
              <a:rPr lang="en-US" b="0" dirty="0">
                <a:solidFill>
                  <a:srgbClr val="0000FF"/>
                </a:solidFill>
              </a:rPr>
              <a:t>ACK(B+1)</a:t>
            </a:r>
          </a:p>
        </p:txBody>
      </p:sp>
      <p:sp>
        <p:nvSpPr>
          <p:cNvPr id="59" name="Slide Number Placeholder 5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/>
      <p:bldP spid="56" grpId="0"/>
      <p:bldP spid="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 w/ sliding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common options</a:t>
            </a:r>
          </a:p>
          <a:p>
            <a:pPr lvl="1"/>
            <a:r>
              <a:rPr lang="en-US" dirty="0"/>
              <a:t>Cumulative ACKs: ACK carries next in-order sequence number the receiver expects</a:t>
            </a:r>
          </a:p>
          <a:p>
            <a:pPr lvl="1"/>
            <a:r>
              <a:rPr lang="en-US" dirty="0"/>
              <a:t>Selective ACKs: ACK individually acknowledges correctly received packets</a:t>
            </a:r>
          </a:p>
          <a:p>
            <a:pPr lvl="1"/>
            <a:endParaRPr lang="en-US" dirty="0"/>
          </a:p>
          <a:p>
            <a:r>
              <a:rPr lang="en-US" dirty="0"/>
              <a:t>Selective ACKs offer more precise information but require more complicated book-keeping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7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protocols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Resending packets: two canonical approaches</a:t>
            </a:r>
          </a:p>
          <a:p>
            <a:pPr lvl="1"/>
            <a:r>
              <a:rPr lang="en-US" dirty="0"/>
              <a:t>Go-Back-N</a:t>
            </a:r>
          </a:p>
          <a:p>
            <a:pPr lvl="1"/>
            <a:r>
              <a:rPr lang="en-US" dirty="0"/>
              <a:t>Selective Repeat</a:t>
            </a:r>
          </a:p>
          <a:p>
            <a:r>
              <a:rPr lang="en-US" dirty="0"/>
              <a:t>Many variants that differ in implementation details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7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a transport layer? </a:t>
            </a:r>
            <a:endParaRPr lang="en-US" dirty="0"/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packets are addressed to a host but end-to-end communication is between application processes at  hosts</a:t>
            </a:r>
          </a:p>
          <a:p>
            <a:pPr lvl="1"/>
            <a:r>
              <a:rPr lang="en-US" dirty="0"/>
              <a:t>Need a way to decide which packets go to which applications (multiplexing/demultiplexing)</a:t>
            </a:r>
          </a:p>
          <a:p>
            <a:r>
              <a:rPr lang="en-US" dirty="0"/>
              <a:t>IP provides a weak service model (best-effort)</a:t>
            </a:r>
          </a:p>
          <a:p>
            <a:pPr lvl="1"/>
            <a:r>
              <a:rPr lang="en-US" dirty="0"/>
              <a:t>Packets can be corrupted, delayed, dropped, reordered, duplicated </a:t>
            </a:r>
          </a:p>
          <a:p>
            <a:pPr lvl="1"/>
            <a:r>
              <a:rPr lang="en-US" dirty="0"/>
              <a:t>No guidance on how much traffic to send and when</a:t>
            </a:r>
          </a:p>
          <a:p>
            <a:pPr lvl="1"/>
            <a:r>
              <a:rPr lang="en-US" dirty="0"/>
              <a:t>Dealing with this is tedious for application developers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60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5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Go-Back-N (GBN)</a:t>
            </a:r>
            <a:endParaRPr lang="en-US" dirty="0"/>
          </a:p>
        </p:txBody>
      </p:sp>
      <p:sp>
        <p:nvSpPr>
          <p:cNvPr id="1125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transmits up to n unacknowledged packets</a:t>
            </a:r>
          </a:p>
          <a:p>
            <a:r>
              <a:rPr lang="en-US" dirty="0"/>
              <a:t>Receiver only accepts packets in order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Discards</a:t>
            </a:r>
            <a:r>
              <a:rPr lang="en-US" dirty="0"/>
              <a:t> out-of-order packets (i.e., packets other than B+1)</a:t>
            </a:r>
          </a:p>
          <a:p>
            <a:r>
              <a:rPr lang="en-US" dirty="0"/>
              <a:t>Receiver uses cumulative acknowledgements</a:t>
            </a:r>
          </a:p>
          <a:p>
            <a:pPr lvl="1"/>
            <a:r>
              <a:rPr lang="en-US" dirty="0"/>
              <a:t>i.e., sequence# in ACK = next expected in-order sequence# </a:t>
            </a:r>
          </a:p>
          <a:p>
            <a:r>
              <a:rPr lang="en-US" dirty="0"/>
              <a:t>Sender sets timer for 1st outstanding ack (A+1)</a:t>
            </a:r>
          </a:p>
          <a:p>
            <a:r>
              <a:rPr lang="en-US" dirty="0"/>
              <a:t>If timeout, retransmit A+1, … , </a:t>
            </a:r>
            <a:r>
              <a:rPr lang="en-US" dirty="0" err="1"/>
              <a:t>A+n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97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53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53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4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with GBN</a:t>
            </a:r>
          </a:p>
        </p:txBody>
      </p:sp>
      <p:sp>
        <p:nvSpPr>
          <p:cNvPr id="11243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Let A be the last </a:t>
            </a:r>
            <a:r>
              <a:rPr lang="en-US" sz="2400" dirty="0" err="1"/>
              <a:t>ack’d</a:t>
            </a:r>
            <a:r>
              <a:rPr lang="en-US" sz="2400" dirty="0"/>
              <a:t> packet of sender without gap; then window of sender = {A+1, A+2, …, </a:t>
            </a:r>
            <a:r>
              <a:rPr lang="en-US" sz="2400" dirty="0" err="1"/>
              <a:t>A+n</a:t>
            </a:r>
            <a:r>
              <a:rPr lang="en-US" sz="2400" dirty="0"/>
              <a:t>}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Let B be the last received packet without gap by receiver, then window of receiver = {B+1,…, </a:t>
            </a:r>
            <a:r>
              <a:rPr lang="en-US" sz="2400" dirty="0" err="1"/>
              <a:t>B+n</a:t>
            </a:r>
            <a:r>
              <a:rPr lang="en-US" sz="2400" dirty="0"/>
              <a:t>}</a:t>
            </a:r>
            <a:br>
              <a:rPr lang="en-US" sz="2400" dirty="0"/>
            </a:br>
            <a:endParaRPr lang="en-US" sz="24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144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1430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3716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34290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828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286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514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432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9718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32004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34290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657600" y="342900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38862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1148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3434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5720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800600" y="34290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" name="Left Brace 2"/>
          <p:cNvSpPr/>
          <p:nvPr/>
        </p:nvSpPr>
        <p:spPr bwMode="auto">
          <a:xfrm rot="5400000">
            <a:off x="2628900" y="20955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67000" y="24954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6437335" y="2590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490221" y="27240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3" name="Straight Arrow Connector 22"/>
          <p:cNvCxnSpPr>
            <a:stCxn id="25" idx="2"/>
            <a:endCxn id="8" idx="0"/>
          </p:cNvCxnSpPr>
          <p:nvPr/>
        </p:nvCxnSpPr>
        <p:spPr bwMode="auto">
          <a:xfrm>
            <a:off x="1659511" y="31242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6629400" y="2571690"/>
            <a:ext cx="168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Already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29" name="Rectangle 28"/>
          <p:cNvSpPr/>
          <p:nvPr/>
        </p:nvSpPr>
        <p:spPr bwMode="auto">
          <a:xfrm>
            <a:off x="6437335" y="3067110"/>
            <a:ext cx="152400" cy="381000"/>
          </a:xfrm>
          <a:prstGeom prst="rect">
            <a:avLst/>
          </a:prstGeom>
          <a:solidFill>
            <a:srgbClr val="CC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642884" y="3048000"/>
            <a:ext cx="21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Sent but not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6453911" y="3581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641105" y="3593068"/>
            <a:ext cx="175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sent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14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1430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3716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16002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18288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057400" y="61722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2286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2514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743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2971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32004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34290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Rectangle 44"/>
          <p:cNvSpPr/>
          <p:nvPr/>
        </p:nvSpPr>
        <p:spPr bwMode="auto">
          <a:xfrm>
            <a:off x="36576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38862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4114800" y="61722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43434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45720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4800600" y="61722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1" name="Left Brace 50"/>
          <p:cNvSpPr/>
          <p:nvPr/>
        </p:nvSpPr>
        <p:spPr bwMode="auto">
          <a:xfrm rot="5400000">
            <a:off x="3086100" y="4838700"/>
            <a:ext cx="381000" cy="1981200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124200" y="525780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947421" y="5467290"/>
            <a:ext cx="338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54" name="Straight Arrow Connector 53"/>
          <p:cNvCxnSpPr/>
          <p:nvPr/>
        </p:nvCxnSpPr>
        <p:spPr bwMode="auto">
          <a:xfrm>
            <a:off x="2116711" y="5867400"/>
            <a:ext cx="16889" cy="3048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5" name="Rectangle 54"/>
          <p:cNvSpPr/>
          <p:nvPr/>
        </p:nvSpPr>
        <p:spPr bwMode="auto">
          <a:xfrm>
            <a:off x="6437335" y="5257800"/>
            <a:ext cx="152400" cy="381000"/>
          </a:xfrm>
          <a:prstGeom prst="rect">
            <a:avLst/>
          </a:prstGeom>
          <a:solidFill>
            <a:srgbClr val="008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613455" y="5238690"/>
            <a:ext cx="2301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Received and </a:t>
            </a:r>
            <a:r>
              <a:rPr lang="en-US" sz="1800" b="0" dirty="0" err="1">
                <a:latin typeface="+mn-lt"/>
              </a:rPr>
              <a:t>ACK’d</a:t>
            </a:r>
            <a:endParaRPr lang="en-US" sz="1800" b="0" dirty="0">
              <a:latin typeface="+mn-lt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6431647" y="5715000"/>
            <a:ext cx="152400" cy="381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629400" y="5602069"/>
            <a:ext cx="2109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800" b="0" dirty="0">
                <a:latin typeface="+mn-lt"/>
              </a:rPr>
              <a:t>Acceptable but not</a:t>
            </a:r>
            <a:br>
              <a:rPr lang="en-US" sz="1800" b="0" dirty="0">
                <a:latin typeface="+mn-lt"/>
              </a:rPr>
            </a:br>
            <a:r>
              <a:rPr lang="en-US" sz="1800" b="0" dirty="0">
                <a:latin typeface="+mn-lt"/>
              </a:rPr>
              <a:t>yet received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6444470" y="6248400"/>
            <a:ext cx="152400" cy="381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576471" y="6260068"/>
            <a:ext cx="218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dirty="0">
                <a:latin typeface="+mn-lt"/>
              </a:rPr>
              <a:t>Cannot be received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3795" y="3810000"/>
            <a:ext cx="2645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0" i="1" dirty="0">
                <a:solidFill>
                  <a:srgbClr val="000090"/>
                </a:solidFill>
                <a:latin typeface="+mn-lt"/>
              </a:rPr>
              <a:t>sequence number </a:t>
            </a:r>
            <a:r>
              <a:rPr lang="en-US" sz="1600" b="0" i="1" dirty="0">
                <a:solidFill>
                  <a:srgbClr val="000090"/>
                </a:solidFill>
                <a:latin typeface="+mn-lt"/>
                <a:sym typeface="Wingdings"/>
              </a:rPr>
              <a:t></a:t>
            </a:r>
            <a:endParaRPr lang="en-US" sz="1600" b="0" i="1" dirty="0">
              <a:solidFill>
                <a:srgbClr val="000090"/>
              </a:solidFill>
              <a:latin typeface="+mn-lt"/>
            </a:endParaRPr>
          </a:p>
        </p:txBody>
      </p:sp>
      <p:sp>
        <p:nvSpPr>
          <p:cNvPr id="57" name="Slide Number Placeholder 56">
            <a:extLst>
              <a:ext uri="{FF2B5EF4-FFF2-40B4-BE49-F238E27FC236}">
                <a16:creationId xmlns:a16="http://schemas.microsoft.com/office/drawing/2014/main" id="{F30C1955-B8BD-C545-9AA8-FF80D09CC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280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w/o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7" name="Group 73"/>
          <p:cNvGrpSpPr>
            <a:grpSpLocks/>
          </p:cNvGrpSpPr>
          <p:nvPr/>
        </p:nvGrpSpPr>
        <p:grpSpPr bwMode="auto">
          <a:xfrm>
            <a:off x="1997075" y="4419600"/>
            <a:ext cx="5367338" cy="1143000"/>
            <a:chOff x="1258" y="2784"/>
            <a:chExt cx="3381" cy="720"/>
          </a:xfrm>
        </p:grpSpPr>
        <p:sp>
          <p:nvSpPr>
            <p:cNvPr id="1127472" name="Line 48"/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3" name="Line 49"/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4" name="Line 50"/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  <p:sp>
          <p:nvSpPr>
            <p:cNvPr id="1127475" name="Line 51"/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+mn-lt"/>
              </a:endParaRPr>
            </a:p>
          </p:txBody>
        </p:sp>
      </p:grp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1127482" name="Text Box 58"/>
          <p:cNvSpPr txBox="1">
            <a:spLocks noChangeArrowheads="1"/>
          </p:cNvSpPr>
          <p:nvPr/>
        </p:nvSpPr>
        <p:spPr bwMode="auto">
          <a:xfrm>
            <a:off x="722346" y="41910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1127486" name="Text Box 62"/>
          <p:cNvSpPr txBox="1">
            <a:spLocks noChangeArrowheads="1"/>
          </p:cNvSpPr>
          <p:nvPr/>
        </p:nvSpPr>
        <p:spPr bwMode="auto">
          <a:xfrm>
            <a:off x="7693059" y="3657600"/>
            <a:ext cx="268254" cy="119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  <a:p>
            <a:r>
              <a:rPr lang="en-US" sz="2400" b="0">
                <a:latin typeface="+mn-lt"/>
              </a:rPr>
              <a:t>.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77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32" grpId="0" animBg="1"/>
      <p:bldP spid="1127433" grpId="0" animBg="1"/>
      <p:bldP spid="1127437" grpId="0" animBg="1"/>
      <p:bldP spid="1127438" grpId="0" animBg="1"/>
      <p:bldP spid="1127439" grpId="0" animBg="1"/>
      <p:bldP spid="1127441" grpId="0" animBg="1"/>
      <p:bldP spid="1127466" grpId="0" animBg="1"/>
      <p:bldP spid="1127468" grpId="0" animBg="1"/>
      <p:bldP spid="1127469" grpId="0" animBg="1"/>
      <p:bldP spid="1127470" grpId="0" animBg="1"/>
      <p:bldP spid="1127482" grpId="0"/>
      <p:bldP spid="11274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example with errors</a:t>
            </a:r>
          </a:p>
        </p:txBody>
      </p:sp>
      <p:sp>
        <p:nvSpPr>
          <p:cNvPr id="1127427" name="Line 3"/>
          <p:cNvSpPr>
            <a:spLocks noChangeShapeType="1"/>
          </p:cNvSpPr>
          <p:nvPr/>
        </p:nvSpPr>
        <p:spPr bwMode="auto">
          <a:xfrm>
            <a:off x="4433840" y="56388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28" name="Text Box 4"/>
          <p:cNvSpPr txBox="1">
            <a:spLocks noChangeArrowheads="1"/>
          </p:cNvSpPr>
          <p:nvPr/>
        </p:nvSpPr>
        <p:spPr bwMode="auto">
          <a:xfrm>
            <a:off x="4419600" y="6144574"/>
            <a:ext cx="857154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Time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5" name="Text Box 11"/>
          <p:cNvSpPr txBox="1">
            <a:spLocks noChangeArrowheads="1"/>
          </p:cNvSpPr>
          <p:nvPr/>
        </p:nvSpPr>
        <p:spPr bwMode="auto">
          <a:xfrm>
            <a:off x="1441068" y="5865174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Sender</a:t>
            </a:r>
          </a:p>
        </p:txBody>
      </p:sp>
      <p:sp>
        <p:nvSpPr>
          <p:cNvPr id="1127436" name="Text Box 12"/>
          <p:cNvSpPr txBox="1">
            <a:spLocks noChangeArrowheads="1"/>
          </p:cNvSpPr>
          <p:nvPr/>
        </p:nvSpPr>
        <p:spPr bwMode="auto">
          <a:xfrm>
            <a:off x="6788362" y="5865174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>
                <a:latin typeface="+mn-lt"/>
              </a:rPr>
              <a:t>Receiver</a:t>
            </a:r>
          </a:p>
        </p:txBody>
      </p: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grpSp>
        <p:nvGrpSpPr>
          <p:cNvPr id="47" name="Group 57"/>
          <p:cNvGrpSpPr>
            <a:grpSpLocks/>
          </p:cNvGrpSpPr>
          <p:nvPr/>
        </p:nvGrpSpPr>
        <p:grpSpPr bwMode="auto">
          <a:xfrm>
            <a:off x="1547812" y="1905000"/>
            <a:ext cx="5843588" cy="2057400"/>
            <a:chOff x="915" y="1024"/>
            <a:chExt cx="3681" cy="1296"/>
          </a:xfrm>
        </p:grpSpPr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215" y="1210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49" name="Line 9"/>
            <p:cNvSpPr>
              <a:spLocks noChangeShapeType="1"/>
            </p:cNvSpPr>
            <p:nvPr/>
          </p:nvSpPr>
          <p:spPr bwMode="auto">
            <a:xfrm flipH="1"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0" name="Line 10"/>
            <p:cNvSpPr>
              <a:spLocks noChangeShapeType="1"/>
            </p:cNvSpPr>
            <p:nvPr/>
          </p:nvSpPr>
          <p:spPr bwMode="auto">
            <a:xfrm>
              <a:off x="1215" y="1984"/>
              <a:ext cx="2295" cy="24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215" y="140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1215" y="1594"/>
              <a:ext cx="3381" cy="336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 flipH="1">
              <a:off x="1215" y="1786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 flipH="1">
              <a:off x="1215" y="1978"/>
              <a:ext cx="3381" cy="33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5" name="Text Box 20"/>
            <p:cNvSpPr txBox="1">
              <a:spLocks noChangeArrowheads="1"/>
            </p:cNvSpPr>
            <p:nvPr/>
          </p:nvSpPr>
          <p:spPr bwMode="auto">
            <a:xfrm>
              <a:off x="915" y="102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1</a:t>
              </a:r>
            </a:p>
          </p:txBody>
        </p: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919" y="1236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2</a:t>
              </a:r>
            </a:p>
          </p:txBody>
        </p:sp>
        <p:sp>
          <p:nvSpPr>
            <p:cNvPr id="57" name="Text Box 22"/>
            <p:cNvSpPr txBox="1">
              <a:spLocks noChangeArrowheads="1"/>
            </p:cNvSpPr>
            <p:nvPr/>
          </p:nvSpPr>
          <p:spPr bwMode="auto">
            <a:xfrm>
              <a:off x="919" y="146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3</a:t>
              </a:r>
            </a:p>
          </p:txBody>
        </p:sp>
        <p:sp>
          <p:nvSpPr>
            <p:cNvPr id="58" name="Text Box 23"/>
            <p:cNvSpPr txBox="1">
              <a:spLocks noChangeArrowheads="1"/>
            </p:cNvSpPr>
            <p:nvPr/>
          </p:nvSpPr>
          <p:spPr bwMode="auto">
            <a:xfrm>
              <a:off x="919" y="174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59" name="Text Box 24"/>
            <p:cNvSpPr txBox="1">
              <a:spLocks noChangeArrowheads="1"/>
            </p:cNvSpPr>
            <p:nvPr/>
          </p:nvSpPr>
          <p:spPr bwMode="auto">
            <a:xfrm>
              <a:off x="919" y="199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60" name="Line 40"/>
            <p:cNvSpPr>
              <a:spLocks noChangeShapeType="1"/>
            </p:cNvSpPr>
            <p:nvPr/>
          </p:nvSpPr>
          <p:spPr bwMode="auto">
            <a:xfrm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Line 41"/>
            <p:cNvSpPr>
              <a:spLocks noChangeShapeType="1"/>
            </p:cNvSpPr>
            <p:nvPr/>
          </p:nvSpPr>
          <p:spPr bwMode="auto">
            <a:xfrm flipH="1">
              <a:off x="3462" y="2128"/>
              <a:ext cx="96" cy="19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>
                <a:latin typeface="+mn-lt"/>
              </a:endParaRPr>
            </a:p>
          </p:txBody>
        </p: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-87313" y="3429000"/>
            <a:ext cx="2036763" cy="1374136"/>
            <a:chOff x="-55" y="1968"/>
            <a:chExt cx="1283" cy="1200"/>
          </a:xfrm>
        </p:grpSpPr>
        <p:sp>
          <p:nvSpPr>
            <p:cNvPr id="63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4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5" name="Line 64"/>
            <p:cNvSpPr>
              <a:spLocks noChangeShapeType="1"/>
            </p:cNvSpPr>
            <p:nvPr/>
          </p:nvSpPr>
          <p:spPr bwMode="auto">
            <a:xfrm>
              <a:off x="720" y="1968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6" name="Text Box 65"/>
            <p:cNvSpPr txBox="1">
              <a:spLocks noChangeArrowheads="1"/>
            </p:cNvSpPr>
            <p:nvPr/>
          </p:nvSpPr>
          <p:spPr bwMode="auto">
            <a:xfrm>
              <a:off x="-55" y="2160"/>
              <a:ext cx="762" cy="4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grpSp>
        <p:nvGrpSpPr>
          <p:cNvPr id="67" name="Group 58"/>
          <p:cNvGrpSpPr>
            <a:grpSpLocks/>
          </p:cNvGrpSpPr>
          <p:nvPr/>
        </p:nvGrpSpPr>
        <p:grpSpPr bwMode="auto">
          <a:xfrm>
            <a:off x="1554162" y="3733800"/>
            <a:ext cx="5837238" cy="828675"/>
            <a:chOff x="919" y="2176"/>
            <a:chExt cx="3677" cy="522"/>
          </a:xfrm>
        </p:grpSpPr>
        <p:sp>
          <p:nvSpPr>
            <p:cNvPr id="68" name="Line 17"/>
            <p:cNvSpPr>
              <a:spLocks noChangeShapeType="1"/>
            </p:cNvSpPr>
            <p:nvPr/>
          </p:nvSpPr>
          <p:spPr bwMode="auto">
            <a:xfrm>
              <a:off x="1215" y="21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9" name="Line 18"/>
            <p:cNvSpPr>
              <a:spLocks noChangeShapeType="1"/>
            </p:cNvSpPr>
            <p:nvPr/>
          </p:nvSpPr>
          <p:spPr bwMode="auto">
            <a:xfrm>
              <a:off x="1215" y="2362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0" name="Text Box 25"/>
            <p:cNvSpPr txBox="1">
              <a:spLocks noChangeArrowheads="1"/>
            </p:cNvSpPr>
            <p:nvPr/>
          </p:nvSpPr>
          <p:spPr bwMode="auto">
            <a:xfrm>
              <a:off x="919" y="218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1714499" y="4727575"/>
            <a:ext cx="5648326" cy="1031875"/>
            <a:chOff x="1633537" y="4810125"/>
            <a:chExt cx="5648326" cy="1031875"/>
          </a:xfrm>
        </p:grpSpPr>
        <p:sp>
          <p:nvSpPr>
            <p:cNvPr id="72" name="Text Box 67"/>
            <p:cNvSpPr txBox="1">
              <a:spLocks noChangeArrowheads="1"/>
            </p:cNvSpPr>
            <p:nvPr/>
          </p:nvSpPr>
          <p:spPr bwMode="auto">
            <a:xfrm>
              <a:off x="1633537" y="48101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4</a:t>
              </a:r>
            </a:p>
          </p:txBody>
        </p:sp>
        <p:sp>
          <p:nvSpPr>
            <p:cNvPr id="73" name="Text Box 68"/>
            <p:cNvSpPr txBox="1">
              <a:spLocks noChangeArrowheads="1"/>
            </p:cNvSpPr>
            <p:nvPr/>
          </p:nvSpPr>
          <p:spPr bwMode="auto">
            <a:xfrm>
              <a:off x="1633537" y="50387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5</a:t>
              </a:r>
            </a:p>
          </p:txBody>
        </p:sp>
        <p:sp>
          <p:nvSpPr>
            <p:cNvPr id="74" name="Text Box 69"/>
            <p:cNvSpPr txBox="1">
              <a:spLocks noChangeArrowheads="1"/>
            </p:cNvSpPr>
            <p:nvPr/>
          </p:nvSpPr>
          <p:spPr bwMode="auto">
            <a:xfrm>
              <a:off x="1633537" y="5267325"/>
              <a:ext cx="336550" cy="452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>
                  <a:latin typeface="+mn-lt"/>
                </a:rPr>
                <a:t>6</a:t>
              </a:r>
            </a:p>
          </p:txBody>
        </p:sp>
        <p:sp>
          <p:nvSpPr>
            <p:cNvPr id="75" name="Line 70"/>
            <p:cNvSpPr>
              <a:spLocks noChangeShapeType="1"/>
            </p:cNvSpPr>
            <p:nvPr/>
          </p:nvSpPr>
          <p:spPr bwMode="auto">
            <a:xfrm>
              <a:off x="1914525" y="5029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6" name="Line 71"/>
            <p:cNvSpPr>
              <a:spLocks noChangeShapeType="1"/>
            </p:cNvSpPr>
            <p:nvPr/>
          </p:nvSpPr>
          <p:spPr bwMode="auto">
            <a:xfrm>
              <a:off x="1914525" y="51562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77" name="Line 72"/>
            <p:cNvSpPr>
              <a:spLocks noChangeShapeType="1"/>
            </p:cNvSpPr>
            <p:nvPr/>
          </p:nvSpPr>
          <p:spPr bwMode="auto">
            <a:xfrm>
              <a:off x="1914525" y="5308600"/>
              <a:ext cx="5367338" cy="533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369325" y="4096393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7378774" y="4381500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Discard</a:t>
            </a:r>
          </a:p>
        </p:txBody>
      </p:sp>
    </p:spTree>
    <p:extLst>
      <p:ext uri="{BB962C8B-B14F-4D97-AF65-F5344CB8AC3E}">
        <p14:creationId xmlns:p14="http://schemas.microsoft.com/office/powerpoint/2010/main" val="146649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Selective Repeat (SR)</a:t>
            </a:r>
          </a:p>
        </p:txBody>
      </p:sp>
      <p:sp>
        <p:nvSpPr>
          <p:cNvPr id="1128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Sender: transmit up to n unacknowledged packets</a:t>
            </a:r>
          </a:p>
          <a:p>
            <a:r>
              <a:rPr lang="en-US" dirty="0"/>
              <a:t>Assume packet k is lost, k+1 is not</a:t>
            </a:r>
          </a:p>
          <a:p>
            <a:pPr lvl="1"/>
            <a:r>
              <a:rPr lang="en-US" dirty="0"/>
              <a:t>Receiver: indicates packet k+1 correctly received</a:t>
            </a:r>
          </a:p>
          <a:p>
            <a:pPr lvl="1"/>
            <a:r>
              <a:rPr lang="en-US" dirty="0"/>
              <a:t>Sender: retransmit only packet k on timeout</a:t>
            </a:r>
          </a:p>
          <a:p>
            <a:r>
              <a:rPr lang="en-US" dirty="0"/>
              <a:t>Efficient in retransmissions but complex book-keeping</a:t>
            </a:r>
          </a:p>
          <a:p>
            <a:pPr lvl="1"/>
            <a:r>
              <a:rPr lang="en-US" dirty="0"/>
              <a:t>Need a timer per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90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45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 example with errors</a:t>
            </a:r>
          </a:p>
        </p:txBody>
      </p:sp>
      <p:sp>
        <p:nvSpPr>
          <p:cNvPr id="1127429" name="Text Box 5"/>
          <p:cNvSpPr txBox="1">
            <a:spLocks noChangeArrowheads="1"/>
          </p:cNvSpPr>
          <p:nvPr/>
        </p:nvSpPr>
        <p:spPr bwMode="auto">
          <a:xfrm>
            <a:off x="2987675" y="1524000"/>
            <a:ext cx="3560763" cy="466725"/>
          </a:xfrm>
          <a:prstGeom prst="rect">
            <a:avLst/>
          </a:prstGeom>
          <a:solidFill>
            <a:schemeClr val="accent2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eaLnBrk="1" hangingPunct="1"/>
            <a:r>
              <a:rPr lang="en-US" sz="2400" b="0" dirty="0">
                <a:solidFill>
                  <a:srgbClr val="0000FF"/>
                </a:solidFill>
                <a:latin typeface="+mn-lt"/>
              </a:rPr>
              <a:t>Window size = 3 packets</a:t>
            </a:r>
          </a:p>
        </p:txBody>
      </p:sp>
      <p:sp>
        <p:nvSpPr>
          <p:cNvPr id="1127430" name="Line 6"/>
          <p:cNvSpPr>
            <a:spLocks noChangeShapeType="1"/>
          </p:cNvSpPr>
          <p:nvPr/>
        </p:nvSpPr>
        <p:spPr bwMode="auto">
          <a:xfrm flipH="1">
            <a:off x="1981200" y="2124075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1" name="Line 7"/>
          <p:cNvSpPr>
            <a:spLocks noChangeShapeType="1"/>
          </p:cNvSpPr>
          <p:nvPr/>
        </p:nvSpPr>
        <p:spPr bwMode="auto">
          <a:xfrm flipH="1">
            <a:off x="7362825" y="2124075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2" name="Line 8"/>
          <p:cNvSpPr>
            <a:spLocks noChangeShapeType="1"/>
          </p:cNvSpPr>
          <p:nvPr/>
        </p:nvSpPr>
        <p:spPr bwMode="auto">
          <a:xfrm>
            <a:off x="2011363" y="22764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3" name="Line 9"/>
          <p:cNvSpPr>
            <a:spLocks noChangeShapeType="1"/>
          </p:cNvSpPr>
          <p:nvPr/>
        </p:nvSpPr>
        <p:spPr bwMode="auto">
          <a:xfrm flipH="1"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7" name="Line 13"/>
          <p:cNvSpPr>
            <a:spLocks noChangeShapeType="1"/>
          </p:cNvSpPr>
          <p:nvPr/>
        </p:nvSpPr>
        <p:spPr bwMode="auto">
          <a:xfrm>
            <a:off x="2011363" y="25812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8" name="Line 14"/>
          <p:cNvSpPr>
            <a:spLocks noChangeShapeType="1"/>
          </p:cNvSpPr>
          <p:nvPr/>
        </p:nvSpPr>
        <p:spPr bwMode="auto">
          <a:xfrm>
            <a:off x="2011363" y="2886075"/>
            <a:ext cx="5367337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39" name="Line 15"/>
          <p:cNvSpPr>
            <a:spLocks noChangeShapeType="1"/>
          </p:cNvSpPr>
          <p:nvPr/>
        </p:nvSpPr>
        <p:spPr bwMode="auto">
          <a:xfrm flipH="1">
            <a:off x="2011363" y="3190875"/>
            <a:ext cx="5367337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41" name="Line 17"/>
          <p:cNvSpPr>
            <a:spLocks noChangeShapeType="1"/>
          </p:cNvSpPr>
          <p:nvPr/>
        </p:nvSpPr>
        <p:spPr bwMode="auto">
          <a:xfrm>
            <a:off x="2011363" y="3495675"/>
            <a:ext cx="3856037" cy="429574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6" name="Line 42"/>
          <p:cNvSpPr>
            <a:spLocks noChangeShapeType="1"/>
          </p:cNvSpPr>
          <p:nvPr/>
        </p:nvSpPr>
        <p:spPr bwMode="auto">
          <a:xfrm flipH="1">
            <a:off x="1997075" y="35052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88" name="Group 64"/>
          <p:cNvGrpSpPr>
            <a:grpSpLocks/>
          </p:cNvGrpSpPr>
          <p:nvPr/>
        </p:nvGrpSpPr>
        <p:grpSpPr bwMode="auto">
          <a:xfrm>
            <a:off x="681038" y="1946277"/>
            <a:ext cx="1190626" cy="487363"/>
            <a:chOff x="429" y="1226"/>
            <a:chExt cx="750" cy="307"/>
          </a:xfrm>
        </p:grpSpPr>
        <p:sp>
          <p:nvSpPr>
            <p:cNvPr id="1127444" name="Text Box 20"/>
            <p:cNvSpPr txBox="1">
              <a:spLocks noChangeArrowheads="1"/>
            </p:cNvSpPr>
            <p:nvPr/>
          </p:nvSpPr>
          <p:spPr bwMode="auto">
            <a:xfrm>
              <a:off x="967" y="124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1</a:t>
              </a:r>
            </a:p>
          </p:txBody>
        </p:sp>
        <p:sp>
          <p:nvSpPr>
            <p:cNvPr id="1127476" name="Text Box 52"/>
            <p:cNvSpPr txBox="1">
              <a:spLocks noChangeArrowheads="1"/>
            </p:cNvSpPr>
            <p:nvPr/>
          </p:nvSpPr>
          <p:spPr bwMode="auto">
            <a:xfrm>
              <a:off x="429" y="1226"/>
              <a:ext cx="352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{1}</a:t>
              </a:r>
            </a:p>
          </p:txBody>
        </p:sp>
      </p:grpSp>
      <p:grpSp>
        <p:nvGrpSpPr>
          <p:cNvPr id="1127489" name="Group 65"/>
          <p:cNvGrpSpPr>
            <a:grpSpLocks/>
          </p:cNvGrpSpPr>
          <p:nvPr/>
        </p:nvGrpSpPr>
        <p:grpSpPr bwMode="auto">
          <a:xfrm>
            <a:off x="338138" y="2289177"/>
            <a:ext cx="1539876" cy="481013"/>
            <a:chOff x="213" y="1442"/>
            <a:chExt cx="970" cy="303"/>
          </a:xfrm>
        </p:grpSpPr>
        <p:sp>
          <p:nvSpPr>
            <p:cNvPr id="1127445" name="Text Box 21"/>
            <p:cNvSpPr txBox="1">
              <a:spLocks noChangeArrowheads="1"/>
            </p:cNvSpPr>
            <p:nvPr/>
          </p:nvSpPr>
          <p:spPr bwMode="auto">
            <a:xfrm>
              <a:off x="971" y="146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2</a:t>
              </a:r>
            </a:p>
          </p:txBody>
        </p:sp>
        <p:sp>
          <p:nvSpPr>
            <p:cNvPr id="1127477" name="Text Box 53"/>
            <p:cNvSpPr txBox="1">
              <a:spLocks noChangeArrowheads="1"/>
            </p:cNvSpPr>
            <p:nvPr/>
          </p:nvSpPr>
          <p:spPr bwMode="auto">
            <a:xfrm>
              <a:off x="213" y="1442"/>
              <a:ext cx="58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2}</a:t>
              </a:r>
            </a:p>
          </p:txBody>
        </p:sp>
      </p:grpSp>
      <p:grpSp>
        <p:nvGrpSpPr>
          <p:cNvPr id="1127492" name="Group 68"/>
          <p:cNvGrpSpPr>
            <a:grpSpLocks/>
          </p:cNvGrpSpPr>
          <p:nvPr/>
        </p:nvGrpSpPr>
        <p:grpSpPr bwMode="auto">
          <a:xfrm>
            <a:off x="104775" y="2670178"/>
            <a:ext cx="1773238" cy="461963"/>
            <a:chOff x="66" y="1682"/>
            <a:chExt cx="1117" cy="291"/>
          </a:xfrm>
        </p:grpSpPr>
        <p:sp>
          <p:nvSpPr>
            <p:cNvPr id="1127446" name="Text Box 22"/>
            <p:cNvSpPr txBox="1">
              <a:spLocks noChangeArrowheads="1"/>
            </p:cNvSpPr>
            <p:nvPr/>
          </p:nvSpPr>
          <p:spPr bwMode="auto">
            <a:xfrm>
              <a:off x="971" y="1688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3</a:t>
              </a:r>
            </a:p>
          </p:txBody>
        </p:sp>
        <p:sp>
          <p:nvSpPr>
            <p:cNvPr id="1127478" name="Text Box 54"/>
            <p:cNvSpPr txBox="1">
              <a:spLocks noChangeArrowheads="1"/>
            </p:cNvSpPr>
            <p:nvPr/>
          </p:nvSpPr>
          <p:spPr bwMode="auto">
            <a:xfrm>
              <a:off x="66" y="1682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{1, 2, 3}</a:t>
              </a:r>
            </a:p>
          </p:txBody>
        </p:sp>
      </p:grpSp>
      <p:grpSp>
        <p:nvGrpSpPr>
          <p:cNvPr id="1127494" name="Group 70"/>
          <p:cNvGrpSpPr>
            <a:grpSpLocks/>
          </p:cNvGrpSpPr>
          <p:nvPr/>
        </p:nvGrpSpPr>
        <p:grpSpPr bwMode="auto">
          <a:xfrm>
            <a:off x="104775" y="3124203"/>
            <a:ext cx="1773238" cy="519113"/>
            <a:chOff x="66" y="1968"/>
            <a:chExt cx="1117" cy="327"/>
          </a:xfrm>
        </p:grpSpPr>
        <p:sp>
          <p:nvSpPr>
            <p:cNvPr id="1127447" name="Text Box 23"/>
            <p:cNvSpPr txBox="1">
              <a:spLocks noChangeArrowheads="1"/>
            </p:cNvSpPr>
            <p:nvPr/>
          </p:nvSpPr>
          <p:spPr bwMode="auto">
            <a:xfrm>
              <a:off x="971" y="2010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4</a:t>
              </a:r>
            </a:p>
          </p:txBody>
        </p:sp>
        <p:sp>
          <p:nvSpPr>
            <p:cNvPr id="1127479" name="Text Box 55"/>
            <p:cNvSpPr txBox="1">
              <a:spLocks noChangeArrowheads="1"/>
            </p:cNvSpPr>
            <p:nvPr/>
          </p:nvSpPr>
          <p:spPr bwMode="auto">
            <a:xfrm>
              <a:off x="66" y="196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{2, 3, 4}</a:t>
              </a:r>
            </a:p>
          </p:txBody>
        </p:sp>
      </p:grpSp>
      <p:grpSp>
        <p:nvGrpSpPr>
          <p:cNvPr id="1127495" name="Group 71"/>
          <p:cNvGrpSpPr>
            <a:grpSpLocks/>
          </p:cNvGrpSpPr>
          <p:nvPr/>
        </p:nvGrpSpPr>
        <p:grpSpPr bwMode="auto">
          <a:xfrm>
            <a:off x="104775" y="3505204"/>
            <a:ext cx="1773238" cy="474663"/>
            <a:chOff x="66" y="2208"/>
            <a:chExt cx="1117" cy="299"/>
          </a:xfrm>
        </p:grpSpPr>
        <p:sp>
          <p:nvSpPr>
            <p:cNvPr id="1127448" name="Text Box 24"/>
            <p:cNvSpPr txBox="1">
              <a:spLocks noChangeArrowheads="1"/>
            </p:cNvSpPr>
            <p:nvPr/>
          </p:nvSpPr>
          <p:spPr bwMode="auto">
            <a:xfrm>
              <a:off x="971" y="2222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5</a:t>
              </a:r>
            </a:p>
          </p:txBody>
        </p:sp>
        <p:sp>
          <p:nvSpPr>
            <p:cNvPr id="1127480" name="Text Box 56"/>
            <p:cNvSpPr txBox="1">
              <a:spLocks noChangeArrowheads="1"/>
            </p:cNvSpPr>
            <p:nvPr/>
          </p:nvSpPr>
          <p:spPr bwMode="auto">
            <a:xfrm>
              <a:off x="66" y="2208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{3, 4, 5}</a:t>
              </a:r>
            </a:p>
          </p:txBody>
        </p:sp>
      </p:grpSp>
      <p:sp>
        <p:nvSpPr>
          <p:cNvPr id="1127483" name="Text Box 59"/>
          <p:cNvSpPr txBox="1">
            <a:spLocks noChangeArrowheads="1"/>
          </p:cNvSpPr>
          <p:nvPr/>
        </p:nvSpPr>
        <p:spPr bwMode="auto">
          <a:xfrm>
            <a:off x="6350" y="1524000"/>
            <a:ext cx="208597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Sender Window</a:t>
            </a:r>
          </a:p>
        </p:txBody>
      </p:sp>
      <p:sp>
        <p:nvSpPr>
          <p:cNvPr id="1127484" name="Text Box 60"/>
          <p:cNvSpPr txBox="1">
            <a:spLocks noChangeArrowheads="1"/>
          </p:cNvSpPr>
          <p:nvPr/>
        </p:nvSpPr>
        <p:spPr bwMode="auto">
          <a:xfrm>
            <a:off x="6705600" y="1600200"/>
            <a:ext cx="2282825" cy="393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b="0" dirty="0">
                <a:latin typeface="+mn-lt"/>
              </a:rPr>
              <a:t>Receiver Window</a:t>
            </a:r>
          </a:p>
        </p:txBody>
      </p:sp>
      <p:sp>
        <p:nvSpPr>
          <p:cNvPr id="1127468" name="Line 44"/>
          <p:cNvSpPr>
            <a:spLocks noChangeShapeType="1"/>
          </p:cNvSpPr>
          <p:nvPr/>
        </p:nvSpPr>
        <p:spPr bwMode="auto">
          <a:xfrm flipH="1">
            <a:off x="1983456" y="5600882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69" name="Line 45"/>
          <p:cNvSpPr>
            <a:spLocks noChangeShapeType="1"/>
          </p:cNvSpPr>
          <p:nvPr/>
        </p:nvSpPr>
        <p:spPr bwMode="auto">
          <a:xfrm>
            <a:off x="1997075" y="38100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0" name="Line 46"/>
          <p:cNvSpPr>
            <a:spLocks noChangeShapeType="1"/>
          </p:cNvSpPr>
          <p:nvPr/>
        </p:nvSpPr>
        <p:spPr bwMode="auto">
          <a:xfrm>
            <a:off x="1997075" y="4114800"/>
            <a:ext cx="5367338" cy="5334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2" name="Line 48"/>
          <p:cNvSpPr>
            <a:spLocks noChangeShapeType="1"/>
          </p:cNvSpPr>
          <p:nvPr/>
        </p:nvSpPr>
        <p:spPr bwMode="auto">
          <a:xfrm flipH="1">
            <a:off x="1997075" y="44196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3" name="Line 49"/>
          <p:cNvSpPr>
            <a:spLocks noChangeShapeType="1"/>
          </p:cNvSpPr>
          <p:nvPr/>
        </p:nvSpPr>
        <p:spPr bwMode="auto">
          <a:xfrm flipH="1">
            <a:off x="1997075" y="4724400"/>
            <a:ext cx="5367338" cy="533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1127474" name="Line 50"/>
          <p:cNvSpPr>
            <a:spLocks noChangeShapeType="1"/>
          </p:cNvSpPr>
          <p:nvPr/>
        </p:nvSpPr>
        <p:spPr bwMode="auto">
          <a:xfrm>
            <a:off x="1997075" y="5029200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grpSp>
        <p:nvGrpSpPr>
          <p:cNvPr id="1127496" name="Group 72"/>
          <p:cNvGrpSpPr>
            <a:grpSpLocks/>
          </p:cNvGrpSpPr>
          <p:nvPr/>
        </p:nvGrpSpPr>
        <p:grpSpPr bwMode="auto">
          <a:xfrm>
            <a:off x="104775" y="3889379"/>
            <a:ext cx="1766888" cy="458788"/>
            <a:chOff x="66" y="2450"/>
            <a:chExt cx="1113" cy="289"/>
          </a:xfrm>
        </p:grpSpPr>
        <p:sp>
          <p:nvSpPr>
            <p:cNvPr id="1127471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21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+mn-lt"/>
                </a:rPr>
                <a:t>6</a:t>
              </a:r>
            </a:p>
          </p:txBody>
        </p:sp>
        <p:sp>
          <p:nvSpPr>
            <p:cNvPr id="1127481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>
                  <a:latin typeface="+mn-lt"/>
                </a:rPr>
                <a:t>{4, 5, 6}</a:t>
              </a:r>
            </a:p>
          </p:txBody>
        </p:sp>
      </p:grpSp>
      <p:sp>
        <p:nvSpPr>
          <p:cNvPr id="47" name="Line 33"/>
          <p:cNvSpPr>
            <a:spLocks noChangeShapeType="1"/>
          </p:cNvSpPr>
          <p:nvPr/>
        </p:nvSpPr>
        <p:spPr bwMode="auto">
          <a:xfrm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8" name="Line 34"/>
          <p:cNvSpPr>
            <a:spLocks noChangeShapeType="1"/>
          </p:cNvSpPr>
          <p:nvPr/>
        </p:nvSpPr>
        <p:spPr bwMode="auto">
          <a:xfrm flipH="1">
            <a:off x="5867400" y="3810000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b="0">
              <a:latin typeface="+mn-lt"/>
            </a:endParaRPr>
          </a:p>
        </p:txBody>
      </p:sp>
      <p:sp>
        <p:nvSpPr>
          <p:cNvPr id="49" name="Text Box 32"/>
          <p:cNvSpPr txBox="1">
            <a:spLocks noChangeArrowheads="1"/>
          </p:cNvSpPr>
          <p:nvPr/>
        </p:nvSpPr>
        <p:spPr bwMode="auto">
          <a:xfrm rot="21254809">
            <a:off x="4173983" y="438531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ACK=5</a:t>
            </a:r>
          </a:p>
        </p:txBody>
      </p:sp>
      <p:sp>
        <p:nvSpPr>
          <p:cNvPr id="50" name="Text Box 32"/>
          <p:cNvSpPr txBox="1">
            <a:spLocks noChangeArrowheads="1"/>
          </p:cNvSpPr>
          <p:nvPr/>
        </p:nvSpPr>
        <p:spPr bwMode="auto">
          <a:xfrm rot="21254809">
            <a:off x="4173983" y="4694149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ACK=6</a:t>
            </a:r>
          </a:p>
        </p:txBody>
      </p:sp>
      <p:grpSp>
        <p:nvGrpSpPr>
          <p:cNvPr id="51" name="Group 72"/>
          <p:cNvGrpSpPr>
            <a:grpSpLocks/>
          </p:cNvGrpSpPr>
          <p:nvPr/>
        </p:nvGrpSpPr>
        <p:grpSpPr bwMode="auto">
          <a:xfrm>
            <a:off x="101984" y="4693126"/>
            <a:ext cx="1595438" cy="458788"/>
            <a:chOff x="66" y="2450"/>
            <a:chExt cx="1005" cy="289"/>
          </a:xfrm>
        </p:grpSpPr>
        <p:sp>
          <p:nvSpPr>
            <p:cNvPr id="52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3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4" name="Group 72"/>
          <p:cNvGrpSpPr>
            <a:grpSpLocks/>
          </p:cNvGrpSpPr>
          <p:nvPr/>
        </p:nvGrpSpPr>
        <p:grpSpPr bwMode="auto">
          <a:xfrm>
            <a:off x="98531" y="5061427"/>
            <a:ext cx="1595438" cy="458788"/>
            <a:chOff x="66" y="2450"/>
            <a:chExt cx="1005" cy="289"/>
          </a:xfrm>
        </p:grpSpPr>
        <p:sp>
          <p:nvSpPr>
            <p:cNvPr id="55" name="Text Box 47"/>
            <p:cNvSpPr txBox="1">
              <a:spLocks noChangeArrowheads="1"/>
            </p:cNvSpPr>
            <p:nvPr/>
          </p:nvSpPr>
          <p:spPr bwMode="auto">
            <a:xfrm>
              <a:off x="967" y="2454"/>
              <a:ext cx="104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b="0" dirty="0">
                <a:latin typeface="+mn-lt"/>
              </a:endParaRPr>
            </a:p>
          </p:txBody>
        </p:sp>
        <p:sp>
          <p:nvSpPr>
            <p:cNvPr id="56" name="Text Box 57"/>
            <p:cNvSpPr txBox="1">
              <a:spLocks noChangeArrowheads="1"/>
            </p:cNvSpPr>
            <p:nvPr/>
          </p:nvSpPr>
          <p:spPr bwMode="auto">
            <a:xfrm>
              <a:off x="66" y="2450"/>
              <a:ext cx="805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2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r>
                <a:rPr lang="en-US" sz="2400" b="0" dirty="0">
                  <a:latin typeface="+mn-lt"/>
                </a:rPr>
                <a:t>{4, 5, 6}</a:t>
              </a:r>
            </a:p>
          </p:txBody>
        </p:sp>
      </p:grpSp>
      <p:grpSp>
        <p:nvGrpSpPr>
          <p:cNvPr id="57" name="Group 61"/>
          <p:cNvGrpSpPr>
            <a:grpSpLocks/>
          </p:cNvGrpSpPr>
          <p:nvPr/>
        </p:nvGrpSpPr>
        <p:grpSpPr bwMode="auto">
          <a:xfrm>
            <a:off x="180975" y="3581400"/>
            <a:ext cx="1800225" cy="1172051"/>
            <a:chOff x="94" y="1968"/>
            <a:chExt cx="1134" cy="1200"/>
          </a:xfrm>
        </p:grpSpPr>
        <p:sp>
          <p:nvSpPr>
            <p:cNvPr id="58" name="Line 62"/>
            <p:cNvSpPr>
              <a:spLocks noChangeShapeType="1"/>
            </p:cNvSpPr>
            <p:nvPr/>
          </p:nvSpPr>
          <p:spPr bwMode="auto">
            <a:xfrm flipH="1">
              <a:off x="399" y="19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59" name="Line 63"/>
            <p:cNvSpPr>
              <a:spLocks noChangeShapeType="1"/>
            </p:cNvSpPr>
            <p:nvPr/>
          </p:nvSpPr>
          <p:spPr bwMode="auto">
            <a:xfrm flipH="1">
              <a:off x="399" y="3168"/>
              <a:ext cx="829" cy="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0" name="Line 64"/>
            <p:cNvSpPr>
              <a:spLocks noChangeShapeType="1"/>
            </p:cNvSpPr>
            <p:nvPr/>
          </p:nvSpPr>
          <p:spPr bwMode="auto">
            <a:xfrm>
              <a:off x="940" y="1968"/>
              <a:ext cx="0" cy="1200"/>
            </a:xfrm>
            <a:prstGeom prst="line">
              <a:avLst/>
            </a:prstGeom>
            <a:noFill/>
            <a:ln w="38100" cmpd="sng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61" name="Text Box 65"/>
            <p:cNvSpPr txBox="1">
              <a:spLocks noChangeArrowheads="1"/>
            </p:cNvSpPr>
            <p:nvPr/>
          </p:nvSpPr>
          <p:spPr bwMode="auto">
            <a:xfrm>
              <a:off x="94" y="2241"/>
              <a:ext cx="798" cy="5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 lIns="82058" tIns="41029" rIns="82058" bIns="41029">
              <a:spAutoFit/>
            </a:bodyPr>
            <a:lstStyle>
              <a:lvl1pPr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4095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820738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230313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1641475" defTabSz="820738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0986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5558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0130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470275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Timeout</a:t>
              </a:r>
            </a:p>
            <a:p>
              <a:pPr eaLnBrk="1" hangingPunct="1"/>
              <a:r>
                <a:rPr lang="en-US" sz="2000" dirty="0">
                  <a:solidFill>
                    <a:srgbClr val="FF0000"/>
                  </a:solidFill>
                  <a:latin typeface="+mn-lt"/>
                </a:rPr>
                <a:t>Packet 4</a:t>
              </a:r>
            </a:p>
          </p:txBody>
        </p:sp>
      </p:grpSp>
      <p:sp>
        <p:nvSpPr>
          <p:cNvPr id="62" name="Text Box 21"/>
          <p:cNvSpPr txBox="1">
            <a:spLocks noChangeArrowheads="1"/>
          </p:cNvSpPr>
          <p:nvPr/>
        </p:nvSpPr>
        <p:spPr bwMode="auto">
          <a:xfrm>
            <a:off x="1532322" y="4776125"/>
            <a:ext cx="336550" cy="452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+mn-lt"/>
              </a:rPr>
              <a:t>4</a:t>
            </a:r>
          </a:p>
        </p:txBody>
      </p:sp>
      <p:sp>
        <p:nvSpPr>
          <p:cNvPr id="63" name="Text Box 32"/>
          <p:cNvSpPr txBox="1">
            <a:spLocks noChangeArrowheads="1"/>
          </p:cNvSpPr>
          <p:nvPr/>
        </p:nvSpPr>
        <p:spPr bwMode="auto">
          <a:xfrm rot="21254809">
            <a:off x="4160364" y="5566601"/>
            <a:ext cx="9352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800" b="0" dirty="0">
                <a:solidFill>
                  <a:srgbClr val="FF0000"/>
                </a:solidFill>
                <a:latin typeface="+mn-lt"/>
              </a:rPr>
              <a:t>ACK=4</a:t>
            </a:r>
          </a:p>
        </p:txBody>
      </p:sp>
      <p:sp>
        <p:nvSpPr>
          <p:cNvPr id="64" name="Text Box 26"/>
          <p:cNvSpPr txBox="1">
            <a:spLocks noChangeArrowheads="1"/>
          </p:cNvSpPr>
          <p:nvPr/>
        </p:nvSpPr>
        <p:spPr bwMode="auto">
          <a:xfrm>
            <a:off x="1524000" y="5948609"/>
            <a:ext cx="336889" cy="4521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2058" tIns="41029" rIns="82058" bIns="41029">
            <a:spAutoFit/>
          </a:bodyPr>
          <a:lstStyle>
            <a:lvl1pPr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4095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820738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230313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1641475" defTabSz="820738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0986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5558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0130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470275" defTabSz="82073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+mn-lt"/>
              </a:rPr>
              <a:t>7</a:t>
            </a:r>
          </a:p>
        </p:txBody>
      </p:sp>
      <p:sp>
        <p:nvSpPr>
          <p:cNvPr id="65" name="Line 45"/>
          <p:cNvSpPr>
            <a:spLocks noChangeShapeType="1"/>
          </p:cNvSpPr>
          <p:nvPr/>
        </p:nvSpPr>
        <p:spPr bwMode="auto">
          <a:xfrm>
            <a:off x="2057400" y="6248400"/>
            <a:ext cx="30480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+mn-lt"/>
            </a:endParaRPr>
          </a:p>
        </p:txBody>
      </p:sp>
      <p:sp>
        <p:nvSpPr>
          <p:cNvPr id="66" name="Text Box 46"/>
          <p:cNvSpPr txBox="1">
            <a:spLocks noChangeArrowheads="1"/>
          </p:cNvSpPr>
          <p:nvPr/>
        </p:nvSpPr>
        <p:spPr bwMode="auto">
          <a:xfrm>
            <a:off x="98064" y="5907247"/>
            <a:ext cx="1243881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400" b="0" dirty="0">
                <a:latin typeface="+mn-lt"/>
              </a:rPr>
              <a:t>{7, 8, 9}</a:t>
            </a:r>
          </a:p>
        </p:txBody>
      </p:sp>
      <p:sp>
        <p:nvSpPr>
          <p:cNvPr id="67" name="Text Box 10"/>
          <p:cNvSpPr txBox="1">
            <a:spLocks noChangeArrowheads="1"/>
          </p:cNvSpPr>
          <p:nvPr/>
        </p:nvSpPr>
        <p:spPr bwMode="auto">
          <a:xfrm>
            <a:off x="1233105" y="6400800"/>
            <a:ext cx="1177103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Sender</a:t>
            </a:r>
          </a:p>
        </p:txBody>
      </p:sp>
      <p:sp>
        <p:nvSpPr>
          <p:cNvPr id="68" name="Text Box 11"/>
          <p:cNvSpPr txBox="1">
            <a:spLocks noChangeArrowheads="1"/>
          </p:cNvSpPr>
          <p:nvPr/>
        </p:nvSpPr>
        <p:spPr bwMode="auto">
          <a:xfrm>
            <a:off x="6585162" y="6400800"/>
            <a:ext cx="1402926" cy="461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1429" tIns="45714" rIns="91429" bIns="45714" anchor="ctr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US" sz="2400" b="0" dirty="0">
                <a:latin typeface="+mn-lt"/>
              </a:rPr>
              <a:t>Receiver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7369325" y="4233446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366000" y="4552063"/>
            <a:ext cx="10278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Buffered</a:t>
            </a:r>
          </a:p>
        </p:txBody>
      </p:sp>
    </p:spTree>
    <p:extLst>
      <p:ext uri="{BB962C8B-B14F-4D97-AF65-F5344CB8AC3E}">
        <p14:creationId xmlns:p14="http://schemas.microsoft.com/office/powerpoint/2010/main" val="88354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468" grpId="0" animBg="1"/>
      <p:bldP spid="1127469" grpId="0" animBg="1"/>
      <p:bldP spid="1127470" grpId="0" animBg="1"/>
      <p:bldP spid="1127472" grpId="0" animBg="1"/>
      <p:bldP spid="1127472" grpId="1" animBg="1"/>
      <p:bldP spid="1127473" grpId="0" animBg="1"/>
      <p:bldP spid="1127473" grpId="1" animBg="1"/>
      <p:bldP spid="1127474" grpId="0" animBg="1"/>
      <p:bldP spid="49" grpId="0"/>
      <p:bldP spid="50" grpId="0"/>
      <p:bldP spid="62" grpId="0"/>
      <p:bldP spid="63" grpId="0"/>
      <p:bldP spid="64" grpId="0"/>
      <p:bldP spid="65" grpId="0" animBg="1"/>
      <p:bldP spid="66" grpId="0"/>
      <p:bldP spid="69" grpId="0"/>
      <p:bldP spid="7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GBN vs. Selective 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would GBN be better?</a:t>
            </a:r>
          </a:p>
          <a:p>
            <a:pPr lvl="1"/>
            <a:r>
              <a:rPr lang="en-US" dirty="0"/>
              <a:t>When error rate is low; wastes bandwidth otherwise</a:t>
            </a:r>
          </a:p>
          <a:p>
            <a:endParaRPr lang="en-US" dirty="0"/>
          </a:p>
          <a:p>
            <a:r>
              <a:rPr lang="en-US" dirty="0"/>
              <a:t>When would SR be better?</a:t>
            </a:r>
          </a:p>
          <a:p>
            <a:pPr lvl="1"/>
            <a:r>
              <a:rPr lang="en-US" dirty="0"/>
              <a:t>When error rate is high; otherwise, too complex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9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Observations</a:t>
            </a:r>
          </a:p>
        </p:txBody>
      </p:sp>
      <p:sp>
        <p:nvSpPr>
          <p:cNvPr id="1130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With sliding windows, it is possible to fully utilize a link, provided the window size is large enough. </a:t>
            </a:r>
          </a:p>
          <a:p>
            <a:r>
              <a:rPr lang="en-US"/>
              <a:t>Sender has to buffer all unacknowledged packets, because they may require retransmission</a:t>
            </a:r>
          </a:p>
          <a:p>
            <a:r>
              <a:rPr lang="en-US"/>
              <a:t>Receiver may be able to accept out-of-order packets, but only up to its buffer limits</a:t>
            </a:r>
          </a:p>
          <a:p>
            <a:r>
              <a:rPr lang="en-US"/>
              <a:t>Implementation complexity depends on protocol details (GBN vs. SR)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0911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a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Checksums (for error detection) </a:t>
            </a:r>
          </a:p>
          <a:p>
            <a:r>
              <a:rPr lang="en-US" dirty="0"/>
              <a:t>Timers (for loss detection) </a:t>
            </a:r>
          </a:p>
          <a:p>
            <a:r>
              <a:rPr lang="en-US" dirty="0"/>
              <a:t>Acknowledgments </a:t>
            </a:r>
          </a:p>
          <a:p>
            <a:pPr lvl="1"/>
            <a:r>
              <a:rPr lang="en-US" dirty="0"/>
              <a:t>Cumulative </a:t>
            </a:r>
          </a:p>
          <a:p>
            <a:pPr lvl="1"/>
            <a:r>
              <a:rPr lang="en-US" dirty="0"/>
              <a:t>Selective</a:t>
            </a:r>
          </a:p>
          <a:p>
            <a:r>
              <a:rPr lang="en-US" dirty="0"/>
              <a:t>Sequence numbers (duplicates, windows)</a:t>
            </a:r>
          </a:p>
          <a:p>
            <a:r>
              <a:rPr lang="en-US" dirty="0"/>
              <a:t>Sliding windows (for efficiency) </a:t>
            </a:r>
          </a:p>
          <a:p>
            <a:r>
              <a:rPr lang="en-US" dirty="0"/>
              <a:t>Reliability protocols use the above to decide when and what to retransmit or acknowledge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04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 allows applications to communicate with each other</a:t>
            </a:r>
          </a:p>
          <a:p>
            <a:r>
              <a:rPr lang="en-US" dirty="0"/>
              <a:t>Provides unreliable and reliable mechanisms</a:t>
            </a:r>
          </a:p>
          <a:p>
            <a:r>
              <a:rPr lang="en-US" dirty="0"/>
              <a:t>Possible to build reliable transport over unreliable medium</a:t>
            </a:r>
          </a:p>
          <a:p>
            <a:endParaRPr lang="en-US" dirty="0"/>
          </a:p>
          <a:p>
            <a:r>
              <a:rPr lang="en-US" dirty="0"/>
              <a:t>Next lecture</a:t>
            </a:r>
          </a:p>
          <a:p>
            <a:pPr lvl="1"/>
            <a:r>
              <a:rPr lang="en-US" dirty="0"/>
              <a:t>TCP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Multiplexing &amp; demultiplexing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Multiplexing (Mux)</a:t>
            </a:r>
          </a:p>
          <a:p>
            <a:pPr lvl="1"/>
            <a:r>
              <a:rPr lang="en-US" dirty="0"/>
              <a:t>Gather and combining data chunks at the source host from different applications and delivering to the network layer</a:t>
            </a:r>
          </a:p>
          <a:p>
            <a:r>
              <a:rPr lang="en-US" dirty="0">
                <a:solidFill>
                  <a:srgbClr val="0000FF"/>
                </a:solidFill>
              </a:rPr>
              <a:t>Demultiplexing (Demux)</a:t>
            </a:r>
          </a:p>
          <a:p>
            <a:pPr lvl="1"/>
            <a:r>
              <a:rPr lang="en-US" dirty="0"/>
              <a:t>Delivering correct data to corresponding sockets from multiplexed a stream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33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Communication between processes</a:t>
            </a:r>
          </a:p>
          <a:p>
            <a:pPr lvl="1"/>
            <a:r>
              <a:rPr lang="en-US" dirty="0"/>
              <a:t>Mux and </a:t>
            </a:r>
            <a:r>
              <a:rPr lang="en-US" dirty="0" err="1"/>
              <a:t>demux</a:t>
            </a:r>
            <a:r>
              <a:rPr lang="en-US" dirty="0"/>
              <a:t> from/to application processes</a:t>
            </a:r>
          </a:p>
          <a:p>
            <a:pPr lvl="1"/>
            <a:r>
              <a:rPr lang="en-US" dirty="0"/>
              <a:t>Implemented using </a:t>
            </a:r>
            <a:r>
              <a:rPr lang="en-US" i="1" dirty="0">
                <a:solidFill>
                  <a:srgbClr val="0000FF"/>
                </a:solidFill>
              </a:rPr>
              <a:t>ports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154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387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>
                <a:solidFill>
                  <a:srgbClr val="0000FF"/>
                </a:solidFill>
              </a:rPr>
              <a:t>Provide common end-to-end services for app layer [optional]</a:t>
            </a:r>
          </a:p>
          <a:p>
            <a:pPr lvl="1"/>
            <a:r>
              <a:rPr lang="en-US" dirty="0"/>
              <a:t>Reliable, in-order data delivery</a:t>
            </a:r>
          </a:p>
          <a:p>
            <a:pPr lvl="1"/>
            <a:r>
              <a:rPr lang="en-US" dirty="0"/>
              <a:t>Well-paced data delivery</a:t>
            </a:r>
          </a:p>
          <a:p>
            <a:pPr lvl="2"/>
            <a:r>
              <a:rPr lang="en-US" dirty="0"/>
              <a:t>Too fast may overwhelm the network</a:t>
            </a:r>
          </a:p>
          <a:p>
            <a:pPr lvl="2"/>
            <a:r>
              <a:rPr lang="en-US" dirty="0"/>
              <a:t>Too slow is not efficient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57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>
                <a:solidFill>
                  <a:srgbClr val="0000FF"/>
                </a:solidFill>
              </a:rPr>
              <a:t>TCP and UDP are the common transport protocols</a:t>
            </a:r>
          </a:p>
          <a:p>
            <a:pPr lvl="1"/>
            <a:r>
              <a:rPr lang="en-US" dirty="0"/>
              <a:t>Also SCTP, MPTCP, SST, RDP, DCCP, … 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36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the transport layer</a:t>
            </a:r>
          </a:p>
        </p:txBody>
      </p:sp>
      <p:sp>
        <p:nvSpPr>
          <p:cNvPr id="1103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Communication between processes</a:t>
            </a:r>
          </a:p>
          <a:p>
            <a:r>
              <a:rPr lang="en-US" dirty="0"/>
              <a:t>Provide common end-to-end services for app layer [optional]</a:t>
            </a:r>
          </a:p>
          <a:p>
            <a:r>
              <a:rPr lang="en-US" dirty="0"/>
              <a:t>TCP and UDP are the common transport protocols</a:t>
            </a:r>
          </a:p>
          <a:p>
            <a:r>
              <a:rPr lang="en-US" dirty="0">
                <a:solidFill>
                  <a:srgbClr val="0000FF"/>
                </a:solidFill>
              </a:rPr>
              <a:t>UDP is a minimalist transport protocol</a:t>
            </a:r>
          </a:p>
          <a:p>
            <a:pPr lvl="1"/>
            <a:r>
              <a:rPr lang="en-US" dirty="0"/>
              <a:t>Only provides mux/</a:t>
            </a:r>
            <a:r>
              <a:rPr lang="en-US" dirty="0" err="1"/>
              <a:t>demux</a:t>
            </a:r>
            <a:r>
              <a:rPr lang="en-US" dirty="0"/>
              <a:t> capabilities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September 26,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011612"/>
      </p:ext>
    </p:extLst>
  </p:cSld>
  <p:clrMapOvr>
    <a:masterClrMapping/>
  </p:clrMapOvr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1490452902</TotalTime>
  <Pages>7</Pages>
  <Words>2527</Words>
  <Application>Microsoft Macintosh PowerPoint</Application>
  <PresentationFormat>On-screen Show (4:3)</PresentationFormat>
  <Paragraphs>599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ＭＳ Ｐゴシック</vt:lpstr>
      <vt:lpstr>Arial</vt:lpstr>
      <vt:lpstr>Arial Black</vt:lpstr>
      <vt:lpstr>Courier New</vt:lpstr>
      <vt:lpstr>Gill Sans</vt:lpstr>
      <vt:lpstr>Monotype Sorts</vt:lpstr>
      <vt:lpstr>Tahoma</vt:lpstr>
      <vt:lpstr>Times New Roman</vt:lpstr>
      <vt:lpstr>Wingdings</vt:lpstr>
      <vt:lpstr>dbllineb</vt:lpstr>
      <vt:lpstr>EECS 489 Computer Networks  Fall 2018</vt:lpstr>
      <vt:lpstr>Agenda</vt:lpstr>
      <vt:lpstr>Transport layer</vt:lpstr>
      <vt:lpstr>Why a transport layer? </vt:lpstr>
      <vt:lpstr>Multiplexing &amp; demultiplexing</vt:lpstr>
      <vt:lpstr>Role of the transport layer</vt:lpstr>
      <vt:lpstr>Role of the transport layer</vt:lpstr>
      <vt:lpstr>Role of the transport layer</vt:lpstr>
      <vt:lpstr>Role of the transport layer</vt:lpstr>
      <vt:lpstr>Role of the transport layer</vt:lpstr>
      <vt:lpstr>Applications and sockets</vt:lpstr>
      <vt:lpstr>Ports</vt:lpstr>
      <vt:lpstr>UDP: User Datagram Protocol </vt:lpstr>
      <vt:lpstr>UDP (cont’d)</vt:lpstr>
      <vt:lpstr>Why a transport layer? </vt:lpstr>
      <vt:lpstr>Reliable transport</vt:lpstr>
      <vt:lpstr>Reliable transport</vt:lpstr>
      <vt:lpstr>Reliable transport</vt:lpstr>
      <vt:lpstr>Dealing with packet corruption</vt:lpstr>
      <vt:lpstr>Dealing with packet corruption </vt:lpstr>
      <vt:lpstr>Dealing with packet loss</vt:lpstr>
      <vt:lpstr>Dealing with packet loss (of ack)</vt:lpstr>
      <vt:lpstr>Dealing with packet loss</vt:lpstr>
      <vt:lpstr>Components of a solution</vt:lpstr>
      <vt:lpstr>5-minute break!</vt:lpstr>
      <vt:lpstr>Announcements</vt:lpstr>
      <vt:lpstr>Designing a reliable transport</vt:lpstr>
      <vt:lpstr>A Solution: “Stop and Wait”</vt:lpstr>
      <vt:lpstr>Stop &amp; Wait is inefficient </vt:lpstr>
      <vt:lpstr>Orders of magnitude</vt:lpstr>
      <vt:lpstr>Three design decisions</vt:lpstr>
      <vt:lpstr>Sliding window</vt:lpstr>
      <vt:lpstr>Sliding window</vt:lpstr>
      <vt:lpstr>Throughput of sliding window</vt:lpstr>
      <vt:lpstr>Acknowledgements w/ sliding window</vt:lpstr>
      <vt:lpstr>Cumulative acknowledgements</vt:lpstr>
      <vt:lpstr>Cumulative acknowledgements (cont’d)</vt:lpstr>
      <vt:lpstr>Acknowledgements w/ sliding window</vt:lpstr>
      <vt:lpstr>Sliding window protocols</vt:lpstr>
      <vt:lpstr>Go-Back-N (GBN)</vt:lpstr>
      <vt:lpstr>Sliding window with GBN</vt:lpstr>
      <vt:lpstr>GBN example w/o errors</vt:lpstr>
      <vt:lpstr>GBN example with errors</vt:lpstr>
      <vt:lpstr>Selective Repeat (SR)</vt:lpstr>
      <vt:lpstr>SR example with errors</vt:lpstr>
      <vt:lpstr>GBN vs. Selective Repeat</vt:lpstr>
      <vt:lpstr>Observations</vt:lpstr>
      <vt:lpstr>Components of a solution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1303</cp:revision>
  <cp:lastPrinted>1999-09-08T17:25:07Z</cp:lastPrinted>
  <dcterms:created xsi:type="dcterms:W3CDTF">2014-01-14T18:15:50Z</dcterms:created>
  <dcterms:modified xsi:type="dcterms:W3CDTF">2018-09-22T17:26:34Z</dcterms:modified>
  <cp:category/>
</cp:coreProperties>
</file>