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8" r:id="rId2"/>
    <p:sldId id="487" r:id="rId3"/>
    <p:sldId id="513" r:id="rId4"/>
    <p:sldId id="515" r:id="rId5"/>
    <p:sldId id="527" r:id="rId6"/>
    <p:sldId id="528" r:id="rId7"/>
    <p:sldId id="529" r:id="rId8"/>
    <p:sldId id="526" r:id="rId9"/>
    <p:sldId id="531" r:id="rId10"/>
    <p:sldId id="530" r:id="rId11"/>
    <p:sldId id="532" r:id="rId12"/>
    <p:sldId id="533" r:id="rId13"/>
    <p:sldId id="534" r:id="rId14"/>
    <p:sldId id="593" r:id="rId15"/>
    <p:sldId id="536" r:id="rId16"/>
    <p:sldId id="537" r:id="rId17"/>
    <p:sldId id="552" r:id="rId18"/>
    <p:sldId id="514" r:id="rId19"/>
    <p:sldId id="553" r:id="rId20"/>
    <p:sldId id="517" r:id="rId21"/>
    <p:sldId id="571" r:id="rId22"/>
    <p:sldId id="572" r:id="rId23"/>
    <p:sldId id="573" r:id="rId24"/>
    <p:sldId id="524" r:id="rId25"/>
    <p:sldId id="525" r:id="rId26"/>
    <p:sldId id="545" r:id="rId27"/>
    <p:sldId id="502" r:id="rId28"/>
    <p:sldId id="594" r:id="rId29"/>
    <p:sldId id="574" r:id="rId30"/>
    <p:sldId id="575" r:id="rId31"/>
    <p:sldId id="576" r:id="rId32"/>
    <p:sldId id="577" r:id="rId33"/>
    <p:sldId id="578" r:id="rId34"/>
    <p:sldId id="579" r:id="rId35"/>
    <p:sldId id="580" r:id="rId36"/>
    <p:sldId id="581" r:id="rId37"/>
    <p:sldId id="582" r:id="rId38"/>
    <p:sldId id="583" r:id="rId39"/>
    <p:sldId id="584" r:id="rId40"/>
    <p:sldId id="585" r:id="rId41"/>
    <p:sldId id="586" r:id="rId42"/>
    <p:sldId id="587" r:id="rId43"/>
    <p:sldId id="588" r:id="rId44"/>
    <p:sldId id="589" r:id="rId45"/>
    <p:sldId id="590" r:id="rId46"/>
    <p:sldId id="591" r:id="rId47"/>
    <p:sldId id="592" r:id="rId48"/>
    <p:sldId id="512" r:id="rId4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/>
    <p:restoredTop sz="94648"/>
  </p:normalViewPr>
  <p:slideViewPr>
    <p:cSldViewPr>
      <p:cViewPr varScale="1">
        <p:scale>
          <a:sx n="112" d="100"/>
          <a:sy n="112" d="100"/>
        </p:scale>
        <p:origin x="13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9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01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43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8F53F2-D707-B442-9ED8-EC380A4FAAA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0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6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0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17254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866296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January 29,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5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7.jpeg"/><Relationship Id="rId4" Type="http://schemas.microsoft.com/office/2007/relationships/hdphoto" Target="../media/hdphoto1.wdp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7.jpe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Absorb network delay variations</a:t>
            </a:r>
          </a:p>
          <a:p>
            <a:r>
              <a:rPr lang="en-US" dirty="0"/>
              <a:t>Handle user interactions</a:t>
            </a:r>
          </a:p>
          <a:p>
            <a:pPr lvl="1"/>
            <a:r>
              <a:rPr lang="en-US" dirty="0"/>
              <a:t>Jump forward, fast-forward, rewind, pause</a:t>
            </a:r>
          </a:p>
          <a:p>
            <a:r>
              <a:rPr lang="en-US" dirty="0"/>
              <a:t>Handle packet loss, retransmission etc.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0BF67-339D-EE3B-09C3-F6B8A734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4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 i="0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b="0" i="0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1470025" y="1593850"/>
            <a:ext cx="18101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       </a:t>
            </a:r>
            <a:r>
              <a:rPr lang="en-US" i="0" dirty="0">
                <a:solidFill>
                  <a:srgbClr val="0000FF"/>
                </a:solidFill>
                <a:latin typeface="Arial"/>
                <a:cs typeface="Arial"/>
              </a:rPr>
              <a:t>constant bit </a:t>
            </a:r>
          </a:p>
          <a:p>
            <a:pPr>
              <a:defRPr/>
            </a:pPr>
            <a:r>
              <a:rPr lang="en-US" i="0" dirty="0">
                <a:solidFill>
                  <a:srgbClr val="0000FF"/>
                </a:solidFill>
                <a:latin typeface="Arial"/>
                <a:cs typeface="Arial"/>
              </a:rPr>
              <a:t>      rate </a:t>
            </a: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video</a:t>
            </a:r>
          </a:p>
          <a:p>
            <a:pPr>
              <a:defRPr/>
            </a:pPr>
            <a:r>
              <a:rPr lang="en-US" b="0" i="0" dirty="0">
                <a:solidFill>
                  <a:srgbClr val="D3A6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b="0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D3A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D3A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b="0" i="0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b="0" i="0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86" y="1724"/>
              <a:ext cx="56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b="0" i="0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i="0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764" y="1196"/>
              <a:ext cx="7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b="0" i="0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b="0" i="0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2974975" y="1806575"/>
            <a:ext cx="4816476" cy="3241675"/>
            <a:chOff x="1874" y="1138"/>
            <a:chExt cx="3034" cy="204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839" y="1248"/>
              <a:ext cx="106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b="0" i="0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812"/>
              <a:ext cx="1059" cy="368"/>
              <a:chOff x="1874" y="2812"/>
              <a:chExt cx="1059" cy="368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812"/>
                <a:ext cx="1059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b="0" i="0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b="0" i="0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D3A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i="0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b="0" i="0" dirty="0">
                  <a:solidFill>
                    <a:srgbClr val="D3A6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b="0" i="0" dirty="0">
                  <a:solidFill>
                    <a:srgbClr val="D3A600"/>
                  </a:solidFill>
                  <a:latin typeface="Arial"/>
                  <a:cs typeface="Arial"/>
                </a:rPr>
                <a:t>video</a:t>
              </a:r>
              <a:endParaRPr lang="en-US" b="0" i="0" dirty="0">
                <a:solidFill>
                  <a:srgbClr val="D3A600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streaming: Revisited</a:t>
            </a:r>
          </a:p>
        </p:txBody>
      </p:sp>
      <p:sp>
        <p:nvSpPr>
          <p:cNvPr id="224464" name="Rectangle 208"/>
          <p:cNvSpPr>
            <a:spLocks noGrp="1" noChangeArrowheads="1"/>
          </p:cNvSpPr>
          <p:nvPr>
            <p:ph type="body" idx="4294967295"/>
          </p:nvPr>
        </p:nvSpPr>
        <p:spPr>
          <a:xfrm>
            <a:off x="373091" y="5207000"/>
            <a:ext cx="8770909" cy="8890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</a:rPr>
              <a:t>Client-side buffering and playout delay:</a:t>
            </a:r>
            <a:r>
              <a:rPr lang="en-US" i="1" dirty="0">
                <a:solidFill>
                  <a:srgbClr val="CC0000"/>
                </a:solidFill>
              </a:rPr>
              <a:t> </a:t>
            </a:r>
            <a:r>
              <a:rPr lang="en-US" dirty="0"/>
              <a:t>compensate for network-added delay, delay jitter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76901-1CCF-D7E6-9170-1E20A41A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HTTP streaming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bitrate for all clients</a:t>
            </a:r>
          </a:p>
          <a:p>
            <a:pPr lvl="1"/>
            <a:r>
              <a:rPr lang="en-US" dirty="0"/>
              <a:t>Clients can have very different network conditions</a:t>
            </a:r>
          </a:p>
          <a:p>
            <a:pPr lvl="1"/>
            <a:r>
              <a:rPr lang="en-US" dirty="0"/>
              <a:t>Clients network conditions can change over time</a:t>
            </a:r>
          </a:p>
          <a:p>
            <a:r>
              <a:rPr lang="en-US" dirty="0">
                <a:solidFill>
                  <a:srgbClr val="0000FF"/>
                </a:solidFill>
              </a:rPr>
              <a:t>Cannot dynamically adapt to conditions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A7FAC-23A2-FD36-753D-A2458542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7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: Dynamic Adaptive Streaming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multiple resolutions of the same video</a:t>
            </a:r>
          </a:p>
          <a:p>
            <a:pPr lvl="1"/>
            <a:r>
              <a:rPr lang="en-US" dirty="0"/>
              <a:t>Stored in a manifest file in the HTTP server</a:t>
            </a:r>
          </a:p>
          <a:p>
            <a:r>
              <a:rPr lang="en-US" dirty="0"/>
              <a:t>Client asks for the manifest file first to learn about the options</a:t>
            </a:r>
          </a:p>
          <a:p>
            <a:r>
              <a:rPr lang="en-US" dirty="0"/>
              <a:t>Asks for chunks at a time and measures available bandwidth while they are downloaded</a:t>
            </a:r>
          </a:p>
          <a:p>
            <a:pPr lvl="1"/>
            <a:r>
              <a:rPr lang="en-US" dirty="0"/>
              <a:t>Low bandwidth ⇒ switch to lower bitrate</a:t>
            </a:r>
          </a:p>
          <a:p>
            <a:pPr lvl="1"/>
            <a:r>
              <a:rPr lang="en-US" dirty="0"/>
              <a:t>High bandwidth ⇒ switch to higher bitrate</a:t>
            </a:r>
          </a:p>
          <a:p>
            <a:r>
              <a:rPr lang="en-US" dirty="0">
                <a:solidFill>
                  <a:srgbClr val="0000FF"/>
                </a:solidFill>
              </a:rPr>
              <a:t>Adaptive bit rate (ABR)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190D3-D755-8130-82B4-8A2455F5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Systems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B5B20E-DD1B-B5E9-CC9C-748D531D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serving Web services?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D3A600"/>
                </a:solidFill>
              </a:rPr>
              <a:t>Server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0868623">
            <a:off x="3824166" y="3914944"/>
            <a:ext cx="1194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GET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1BF45-74D6-0AB3-4E3D-7097F192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5060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serving Web services?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061" y="3878918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chemeClr val="accent2"/>
                </a:solidFill>
              </a:rPr>
              <a:t>User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6200" y="2981980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D3A600"/>
                </a:solidFill>
              </a:rPr>
              <a:t>Server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358537" y="3487783"/>
            <a:ext cx="6413863" cy="1086453"/>
          </a:xfrm>
          <a:custGeom>
            <a:avLst/>
            <a:gdLst>
              <a:gd name="connsiteX0" fmla="*/ 0 w 6413863"/>
              <a:gd name="connsiteY0" fmla="*/ 679268 h 1086453"/>
              <a:gd name="connsiteX1" fmla="*/ 1776549 w 6413863"/>
              <a:gd name="connsiteY1" fmla="*/ 1058091 h 1086453"/>
              <a:gd name="connsiteX2" fmla="*/ 6413863 w 6413863"/>
              <a:gd name="connsiteY2" fmla="*/ 0 h 1086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3863" h="1086453">
                <a:moveTo>
                  <a:pt x="0" y="679268"/>
                </a:moveTo>
                <a:cubicBezTo>
                  <a:pt x="353786" y="925285"/>
                  <a:pt x="707572" y="1171302"/>
                  <a:pt x="1776549" y="1058091"/>
                </a:cubicBezTo>
                <a:cubicBezTo>
                  <a:pt x="2845526" y="944880"/>
                  <a:pt x="6413863" y="0"/>
                  <a:pt x="6413863" y="0"/>
                </a:cubicBezTo>
              </a:path>
            </a:pathLst>
          </a:custGeom>
          <a:noFill/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20868623">
            <a:off x="3546046" y="3914944"/>
            <a:ext cx="1750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5" name="Folded Corner 4"/>
          <p:cNvSpPr/>
          <p:nvPr/>
        </p:nvSpPr>
        <p:spPr bwMode="auto">
          <a:xfrm>
            <a:off x="154061" y="2490788"/>
            <a:ext cx="1104827" cy="1206500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000" b="0" dirty="0"/>
              <a:t>&lt;html&gt;</a:t>
            </a:r>
          </a:p>
          <a:p>
            <a:pPr eaLnBrk="0" hangingPunct="0"/>
            <a:r>
              <a:rPr lang="en-US" sz="1000" b="0" dirty="0"/>
              <a:t>&lt;body&gt;</a:t>
            </a:r>
          </a:p>
          <a:p>
            <a:pPr eaLnBrk="0" hangingPunct="0"/>
            <a:r>
              <a:rPr lang="en-US" sz="1000" b="0" dirty="0"/>
              <a:t>... …</a:t>
            </a:r>
          </a:p>
          <a:p>
            <a:pPr eaLnBrk="0" hangingPunct="0"/>
            <a:r>
              <a:rPr lang="en-US" sz="1000" b="0" dirty="0"/>
              <a:t>&lt;/body&gt;</a:t>
            </a:r>
          </a:p>
          <a:p>
            <a:pPr eaLnBrk="0" hangingPunct="0"/>
            <a:r>
              <a:rPr lang="en-US" sz="1000" b="0" dirty="0"/>
              <a:t>&lt;/html&gt;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7FBD9-60F5-387F-1397-067368A9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142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pic>
        <p:nvPicPr>
          <p:cNvPr id="8" name="Content Placeholder 7" descr="DLS_008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71" y="1600200"/>
            <a:ext cx="6631057" cy="441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9F822-0F90-395F-F80E-6A5407E78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 dirty="0">
              <a:latin typeface="Times New Roman" charset="0"/>
            </a:endParaRPr>
          </a:p>
        </p:txBody>
      </p:sp>
      <p:pic>
        <p:nvPicPr>
          <p:cNvPr id="12" name="Content Placeholder 11" descr="CBF_009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71" y="1600200"/>
            <a:ext cx="6631057" cy="441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26878" y="5773579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Source: Google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644B5-B492-640A-5D10-7B2EC006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9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datacenters run the world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pic>
        <p:nvPicPr>
          <p:cNvPr id="7" name="Content Placeholder 6" descr="PRY_20.jpeg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71" y="1600200"/>
            <a:ext cx="6631057" cy="441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4659" y="5773579"/>
            <a:ext cx="1292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D3A600"/>
                </a:solidFill>
              </a:rPr>
              <a:t>Source</a:t>
            </a:r>
            <a:r>
              <a:rPr lang="en-US" sz="1000">
                <a:solidFill>
                  <a:srgbClr val="D3A600"/>
                </a:solidFill>
              </a:rPr>
              <a:t>: Facebook</a:t>
            </a:r>
            <a:endParaRPr lang="en-US" sz="1000" dirty="0">
              <a:solidFill>
                <a:srgbClr val="D3A6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3A24B7-7083-268D-D26F-6453D090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0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  <a:p>
            <a:r>
              <a:rPr lang="en-US" dirty="0"/>
              <a:t>Datacenter applications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3B42B-8594-3AAF-CC2F-2633977E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is a datacenter (DC)?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1M servers/site [Microsoft/Amazon/Google] </a:t>
            </a:r>
          </a:p>
          <a:p>
            <a:r>
              <a:rPr lang="en-US" dirty="0"/>
              <a:t>&gt; $1B to build one site [Facebook]</a:t>
            </a:r>
          </a:p>
          <a:p>
            <a:r>
              <a:rPr lang="en-US" dirty="0"/>
              <a:t>&gt;$20M/month/site operational costs [MS</a:t>
            </a:r>
            <a:r>
              <a:rPr lang="fr-FR" dirty="0"/>
              <a:t>’</a:t>
            </a:r>
            <a:r>
              <a:rPr lang="en-US" dirty="0"/>
              <a:t>09]</a:t>
            </a:r>
          </a:p>
          <a:p>
            <a:r>
              <a:rPr lang="en-US" dirty="0"/>
              <a:t>Data center hardware spending grew to </a:t>
            </a:r>
            <a:r>
              <a:rPr lang="en-US" dirty="0">
                <a:solidFill>
                  <a:srgbClr val="0000FF"/>
                </a:solidFill>
              </a:rPr>
              <a:t>$185 billion</a:t>
            </a:r>
            <a:r>
              <a:rPr lang="en-US" dirty="0"/>
              <a:t> in 2021. [Synergy Research Group report]</a:t>
            </a:r>
          </a:p>
          <a:p>
            <a:endParaRPr lang="en-US" dirty="0"/>
          </a:p>
          <a:p>
            <a:r>
              <a:rPr lang="en-US" dirty="0"/>
              <a:t>But only O(100) sites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28FDA3-5975-5C61-A35C-3EE78BDE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6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  <a:p>
            <a:pPr lvl="1"/>
            <a:r>
              <a:rPr lang="en-US" dirty="0"/>
              <a:t>Need scalable designs</a:t>
            </a:r>
          </a:p>
          <a:p>
            <a:pPr lvl="1"/>
            <a:r>
              <a:rPr lang="en-US" dirty="0"/>
              <a:t>Low-cost designs: e.g., use commodity technology</a:t>
            </a:r>
          </a:p>
          <a:p>
            <a:pPr lvl="1"/>
            <a:r>
              <a:rPr lang="en-US" dirty="0"/>
              <a:t>High utilization (efficiency): e.g., &gt;60% avg. utilization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Contrast</a:t>
            </a:r>
            <a:r>
              <a:rPr lang="en-US" dirty="0"/>
              <a:t>: avg. utilization on Internet links often ~30%</a:t>
            </a:r>
          </a:p>
          <a:p>
            <a:pPr lvl="1"/>
            <a:r>
              <a:rPr lang="en-US" dirty="0"/>
              <a:t> Tolerate frequent failure</a:t>
            </a:r>
          </a:p>
          <a:p>
            <a:pPr lvl="2"/>
            <a:r>
              <a:rPr lang="en-US" dirty="0"/>
              <a:t>Large number of (low cost) components </a:t>
            </a:r>
          </a:p>
          <a:p>
            <a:pPr lvl="1"/>
            <a:r>
              <a:rPr lang="en-US" dirty="0"/>
              <a:t> Automate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C906D-DE76-D3AB-47A6-D4431C0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model: clouds / </a:t>
            </a:r>
            <a:r>
              <a:rPr lang="en-US" dirty="0">
                <a:solidFill>
                  <a:srgbClr val="0000FF"/>
                </a:solidFill>
              </a:rPr>
              <a:t>multi-tenancy</a:t>
            </a:r>
          </a:p>
          <a:p>
            <a:pPr lvl="1"/>
            <a:r>
              <a:rPr lang="en-US" dirty="0"/>
              <a:t>Performance guarantees</a:t>
            </a:r>
          </a:p>
          <a:p>
            <a:pPr lvl="1"/>
            <a:r>
              <a:rPr lang="en-US" dirty="0"/>
              <a:t>Isolation guarantees</a:t>
            </a:r>
          </a:p>
          <a:p>
            <a:pPr lvl="1"/>
            <a:r>
              <a:rPr lang="en-US" dirty="0"/>
              <a:t>Portability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33057-A8C1-FDFD-281E-0F10FC03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8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4E92B-F350-37DE-8181-6D590B68F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2-10-20 at 7.03.56 PM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414994" y="1704985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ea typeface="Arial" charset="0"/>
                <a:cs typeface="Arial" charset="0"/>
              </a:rPr>
              <a:t>e</a:t>
            </a:r>
            <a:r>
              <a:rPr lang="en-US" sz="1600" dirty="0" err="1">
                <a:solidFill>
                  <a:prstClr val="black"/>
                </a:solidFill>
                <a:ea typeface="Arial" charset="0"/>
                <a:cs typeface="Arial" charset="0"/>
              </a:rPr>
              <a:t>ecs</a:t>
            </a:r>
            <a:r>
              <a:rPr lang="en-US" sz="1600" dirty="0">
                <a:solidFill>
                  <a:prstClr val="black"/>
                </a:solidFill>
                <a:ea typeface="Arial" charset="0"/>
                <a:cs typeface="Arial" charset="0"/>
              </a:rPr>
              <a:t> 489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8883" y="1665109"/>
            <a:ext cx="609600" cy="3911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976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9452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05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472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4516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53523" y="2934939"/>
            <a:ext cx="1431453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10476" y="2934939"/>
            <a:ext cx="574500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06543" y="3382051"/>
            <a:ext cx="129539" cy="3350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287188" y="2934939"/>
            <a:ext cx="1411399" cy="782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4690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1942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9194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8222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6792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34044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1296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2453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3510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0319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8044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01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40737" y="4313289"/>
            <a:ext cx="612786" cy="8871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24" idx="0"/>
          </p:cNvCxnSpPr>
          <p:nvPr/>
        </p:nvCxnSpPr>
        <p:spPr>
          <a:xfrm flipH="1">
            <a:off x="2927989" y="4313289"/>
            <a:ext cx="225534" cy="8830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53523" y="4313289"/>
            <a:ext cx="161718" cy="8962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24269" y="4313289"/>
            <a:ext cx="186207" cy="9007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10476" y="4313289"/>
            <a:ext cx="165890" cy="8962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694091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06543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02839" y="4313289"/>
            <a:ext cx="595748" cy="8917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490091" y="4313289"/>
            <a:ext cx="208496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698587" y="4313289"/>
            <a:ext cx="178756" cy="90074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698587" y="4313289"/>
            <a:ext cx="539913" cy="8965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698587" y="4313289"/>
            <a:ext cx="930970" cy="8875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533D2-C07F-FEE2-C32C-5585D53C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1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6 C 0.02188 0.06921 0.04462 0.13865 -0.00052 0.16365 C -0.04548 0.18865 -0.15833 0.16898 -0.271 0.14953 " pathEditMode="relative" rAng="0" ptsTypes="AAA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0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Partition-Aggregate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769" y="2487827"/>
            <a:ext cx="702212" cy="8942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5245" y="3717140"/>
            <a:ext cx="468142" cy="5961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2198" y="3717140"/>
            <a:ext cx="468142" cy="5961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265" y="3717140"/>
            <a:ext cx="468142" cy="5961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0309" y="3717140"/>
            <a:ext cx="468142" cy="596149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10" idx="1"/>
            <a:endCxn id="11" idx="0"/>
          </p:cNvCxnSpPr>
          <p:nvPr/>
        </p:nvCxnSpPr>
        <p:spPr>
          <a:xfrm flipH="1">
            <a:off x="3169316" y="2934939"/>
            <a:ext cx="1431453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1"/>
            <a:endCxn id="12" idx="0"/>
          </p:cNvCxnSpPr>
          <p:nvPr/>
        </p:nvCxnSpPr>
        <p:spPr>
          <a:xfrm flipH="1">
            <a:off x="4026269" y="2934939"/>
            <a:ext cx="574500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3" idx="0"/>
          </p:cNvCxnSpPr>
          <p:nvPr/>
        </p:nvCxnSpPr>
        <p:spPr>
          <a:xfrm flipH="1">
            <a:off x="4822336" y="3382051"/>
            <a:ext cx="129539" cy="335089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3"/>
            <a:endCxn id="14" idx="0"/>
          </p:cNvCxnSpPr>
          <p:nvPr/>
        </p:nvCxnSpPr>
        <p:spPr>
          <a:xfrm>
            <a:off x="5302981" y="2934939"/>
            <a:ext cx="1411399" cy="782201"/>
          </a:xfrm>
          <a:prstGeom prst="straightConnector1">
            <a:avLst/>
          </a:prstGeom>
          <a:ln>
            <a:solidFill>
              <a:srgbClr val="008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0483" y="5200473"/>
            <a:ext cx="312094" cy="3974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7735" y="5196292"/>
            <a:ext cx="312094" cy="3974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4987" y="5209511"/>
            <a:ext cx="312094" cy="3974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4015" y="5214029"/>
            <a:ext cx="312094" cy="3974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2585" y="5204992"/>
            <a:ext cx="312094" cy="3974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9837" y="5200811"/>
            <a:ext cx="312094" cy="3974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089" y="5214030"/>
            <a:ext cx="312094" cy="39743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8246" y="5209849"/>
            <a:ext cx="312094" cy="39743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303" y="5200811"/>
            <a:ext cx="312094" cy="39743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6112" y="5209509"/>
            <a:ext cx="312094" cy="39743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3837" y="5222728"/>
            <a:ext cx="312094" cy="3974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4994" y="5218547"/>
            <a:ext cx="312094" cy="397433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11" idx="2"/>
            <a:endCxn id="23" idx="0"/>
          </p:cNvCxnSpPr>
          <p:nvPr/>
        </p:nvCxnSpPr>
        <p:spPr>
          <a:xfrm flipH="1">
            <a:off x="2556530" y="4313289"/>
            <a:ext cx="612786" cy="887184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</p:cNvCxnSpPr>
          <p:nvPr/>
        </p:nvCxnSpPr>
        <p:spPr>
          <a:xfrm flipH="1">
            <a:off x="2857296" y="4313289"/>
            <a:ext cx="312020" cy="958249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25" idx="0"/>
          </p:cNvCxnSpPr>
          <p:nvPr/>
        </p:nvCxnSpPr>
        <p:spPr>
          <a:xfrm>
            <a:off x="3169316" y="4313289"/>
            <a:ext cx="161718" cy="896222"/>
          </a:xfrm>
          <a:prstGeom prst="straightConnector1">
            <a:avLst/>
          </a:prstGeom>
          <a:ln>
            <a:solidFill>
              <a:srgbClr val="3366FF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2"/>
            <a:endCxn id="26" idx="0"/>
          </p:cNvCxnSpPr>
          <p:nvPr/>
        </p:nvCxnSpPr>
        <p:spPr>
          <a:xfrm flipH="1">
            <a:off x="3840062" y="4313289"/>
            <a:ext cx="186207" cy="90074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2"/>
            <a:endCxn id="32" idx="0"/>
          </p:cNvCxnSpPr>
          <p:nvPr/>
        </p:nvCxnSpPr>
        <p:spPr>
          <a:xfrm>
            <a:off x="4026269" y="4313289"/>
            <a:ext cx="165890" cy="89622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3" idx="0"/>
          </p:cNvCxnSpPr>
          <p:nvPr/>
        </p:nvCxnSpPr>
        <p:spPr>
          <a:xfrm flipH="1">
            <a:off x="4709884" y="4313289"/>
            <a:ext cx="112452" cy="909439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3" idx="2"/>
            <a:endCxn id="34" idx="0"/>
          </p:cNvCxnSpPr>
          <p:nvPr/>
        </p:nvCxnSpPr>
        <p:spPr>
          <a:xfrm>
            <a:off x="4822336" y="4313289"/>
            <a:ext cx="248705" cy="905258"/>
          </a:xfrm>
          <a:prstGeom prst="straightConnector1">
            <a:avLst/>
          </a:prstGeom>
          <a:ln>
            <a:solidFill>
              <a:schemeClr val="tx1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2"/>
            <a:endCxn id="27" idx="0"/>
          </p:cNvCxnSpPr>
          <p:nvPr/>
        </p:nvCxnSpPr>
        <p:spPr>
          <a:xfrm flipH="1">
            <a:off x="6118632" y="4313289"/>
            <a:ext cx="595748" cy="891703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4" idx="2"/>
            <a:endCxn id="28" idx="0"/>
          </p:cNvCxnSpPr>
          <p:nvPr/>
        </p:nvCxnSpPr>
        <p:spPr>
          <a:xfrm flipH="1">
            <a:off x="6505884" y="4313289"/>
            <a:ext cx="208496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5" cstate="screen">
            <a:alphaModFix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6987" y="2752472"/>
            <a:ext cx="609600" cy="391160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pic>
        <p:nvPicPr>
          <p:cNvPr id="63" name="Picture 62" descr="Screen Shot 2012-10-20 at 7.03.56 PM.png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750" y="1623987"/>
            <a:ext cx="6419850" cy="466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4" name="TextBox 63"/>
          <p:cNvSpPr txBox="1"/>
          <p:nvPr/>
        </p:nvSpPr>
        <p:spPr>
          <a:xfrm>
            <a:off x="1414994" y="1704985"/>
            <a:ext cx="10390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lang="en-US" sz="1600" dirty="0" err="1">
                <a:solidFill>
                  <a:prstClr val="black"/>
                </a:solidFill>
                <a:latin typeface="Arial"/>
                <a:cs typeface="Arial"/>
              </a:rPr>
              <a:t>ecs</a:t>
            </a:r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 489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80506" y="2670900"/>
            <a:ext cx="14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Top-level Aggregator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88620" y="3745384"/>
            <a:ext cx="1397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Mid-level Aggregators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00042" y="5215498"/>
            <a:ext cx="1174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dirty="0">
                <a:solidFill>
                  <a:prstClr val="black"/>
                </a:solidFill>
                <a:ea typeface="Arial" charset="0"/>
                <a:cs typeface="Arial" charset="0"/>
              </a:rPr>
              <a:t>Workers</a:t>
            </a:r>
          </a:p>
        </p:txBody>
      </p:sp>
      <p:cxnSp>
        <p:nvCxnSpPr>
          <p:cNvPr id="57" name="Straight Arrow Connector 56"/>
          <p:cNvCxnSpPr>
            <a:stCxn id="14" idx="2"/>
            <a:endCxn id="29" idx="0"/>
          </p:cNvCxnSpPr>
          <p:nvPr/>
        </p:nvCxnSpPr>
        <p:spPr>
          <a:xfrm>
            <a:off x="6714380" y="4313289"/>
            <a:ext cx="178756" cy="900741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2"/>
            <a:endCxn id="30" idx="0"/>
          </p:cNvCxnSpPr>
          <p:nvPr/>
        </p:nvCxnSpPr>
        <p:spPr>
          <a:xfrm>
            <a:off x="6714380" y="4313289"/>
            <a:ext cx="539913" cy="896560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31" idx="0"/>
          </p:cNvCxnSpPr>
          <p:nvPr/>
        </p:nvCxnSpPr>
        <p:spPr>
          <a:xfrm>
            <a:off x="6714380" y="4313289"/>
            <a:ext cx="930970" cy="887522"/>
          </a:xfrm>
          <a:prstGeom prst="straightConnector1">
            <a:avLst/>
          </a:prstGeom>
          <a:ln>
            <a:solidFill>
              <a:srgbClr val="FF0000"/>
            </a:solidFill>
            <a:headEnd type="stealth" w="lg" len="lg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3EA4F7-7A84-2A4A-AD6C-DCB7FC7F1C3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7987" y="2096883"/>
            <a:ext cx="6858000" cy="50292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ED60B-97DE-0E86-62B4-1843B94D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11111E-6 L 0.00087 -0.158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response time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Less than 200 milliseconds</a:t>
            </a:r>
            <a:r>
              <a:rPr lang="en-US" dirty="0"/>
              <a:t> between receiving user query in the browser and displaying the results</a:t>
            </a:r>
          </a:p>
          <a:p>
            <a:pPr lvl="1"/>
            <a:r>
              <a:rPr lang="en-US" dirty="0"/>
              <a:t>RTT = O(10) to 100 milliseconds</a:t>
            </a:r>
          </a:p>
          <a:p>
            <a:pPr lvl="1"/>
            <a:r>
              <a:rPr lang="en-US" dirty="0"/>
              <a:t>What remains?</a:t>
            </a:r>
          </a:p>
          <a:p>
            <a:pPr lvl="1"/>
            <a:endParaRPr lang="en-US" dirty="0"/>
          </a:p>
          <a:p>
            <a:r>
              <a:rPr lang="en-US" dirty="0"/>
              <a:t>Next time, when the page is not loading fast enough, think about the poor servers working for you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73B86-8AEB-AD14-62C7-CA8C917E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34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3DAD60-7F96-FF45-A602-76795A4D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66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7E7B6-8498-3D4E-6C6B-D3364E99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66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Map-Reduce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Oval 6"/>
          <p:cNvSpPr/>
          <p:nvPr/>
        </p:nvSpPr>
        <p:spPr>
          <a:xfrm rot="5400000">
            <a:off x="4281164" y="2543824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4281164" y="3827923"/>
            <a:ext cx="370442" cy="370471"/>
          </a:xfrm>
          <a:prstGeom prst="ellipse">
            <a:avLst/>
          </a:prstGeom>
          <a:noFill/>
          <a:ln>
            <a:solidFill>
              <a:schemeClr val="tx1"/>
            </a:solidFill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8" name="Straight Arrow Connector 57"/>
            <p:cNvCxnSpPr/>
            <p:nvPr/>
          </p:nvCxnSpPr>
          <p:spPr>
            <a:xfrm flipV="1">
              <a:off x="8426111" y="4014729"/>
              <a:ext cx="136430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8930959" y="4114376"/>
              <a:ext cx="900732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9435808" y="4155651"/>
              <a:ext cx="495522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10072241" y="4014729"/>
              <a:ext cx="367068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9942533" y="4114376"/>
              <a:ext cx="88436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rot="5400000">
            <a:off x="2282389" y="2496878"/>
            <a:ext cx="2646259" cy="1721735"/>
            <a:chOff x="8426111" y="4014729"/>
            <a:chExt cx="2013198" cy="1309847"/>
          </a:xfrm>
        </p:grpSpPr>
        <p:cxnSp>
          <p:nvCxnSpPr>
            <p:cNvPr id="53" name="Straight Arrow Connector 52"/>
            <p:cNvCxnSpPr>
              <a:endCxn id="33" idx="2"/>
            </p:cNvCxnSpPr>
            <p:nvPr/>
          </p:nvCxnSpPr>
          <p:spPr>
            <a:xfrm flipV="1">
              <a:off x="8426111" y="4014729"/>
              <a:ext cx="387402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33" idx="3"/>
            </p:cNvCxnSpPr>
            <p:nvPr/>
          </p:nvCxnSpPr>
          <p:spPr>
            <a:xfrm flipH="1" flipV="1">
              <a:off x="8854785" y="4114376"/>
              <a:ext cx="76174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endCxn id="33" idx="4"/>
            </p:cNvCxnSpPr>
            <p:nvPr/>
          </p:nvCxnSpPr>
          <p:spPr>
            <a:xfrm flipH="1" flipV="1">
              <a:off x="8954424" y="4155651"/>
              <a:ext cx="481384" cy="1168925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33" idx="5"/>
            </p:cNvCxnSpPr>
            <p:nvPr/>
          </p:nvCxnSpPr>
          <p:spPr>
            <a:xfrm flipH="1" flipV="1">
              <a:off x="9054063" y="4114376"/>
              <a:ext cx="888470" cy="121020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33" idx="6"/>
            </p:cNvCxnSpPr>
            <p:nvPr/>
          </p:nvCxnSpPr>
          <p:spPr>
            <a:xfrm flipH="1" flipV="1">
              <a:off x="9095335" y="4014729"/>
              <a:ext cx="1343974" cy="1309847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 w="med" len="med"/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74179" y="1849397"/>
            <a:ext cx="370471" cy="3016700"/>
            <a:chOff x="2374179" y="2077997"/>
            <a:chExt cx="370471" cy="3016700"/>
          </a:xfrm>
        </p:grpSpPr>
        <p:sp>
          <p:nvSpPr>
            <p:cNvPr id="43" name="Oval 42"/>
            <p:cNvSpPr/>
            <p:nvPr/>
          </p:nvSpPr>
          <p:spPr>
            <a:xfrm rot="5400000">
              <a:off x="2374194" y="20779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rot="5400000">
              <a:off x="2374194" y="2741582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rot="5400000">
              <a:off x="2374194" y="3405183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5400000">
              <a:off x="2374194" y="407125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5400000">
              <a:off x="2374194" y="4724240"/>
              <a:ext cx="370442" cy="370471"/>
            </a:xfrm>
            <a:prstGeom prst="ellips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89803" y="2049718"/>
            <a:ext cx="484377" cy="2631159"/>
            <a:chOff x="1889803" y="2278318"/>
            <a:chExt cx="484377" cy="2631159"/>
          </a:xfrm>
        </p:grpSpPr>
        <p:cxnSp>
          <p:nvCxnSpPr>
            <p:cNvPr id="48" name="Straight Arrow Connector 47"/>
            <p:cNvCxnSpPr/>
            <p:nvPr/>
          </p:nvCxnSpPr>
          <p:spPr>
            <a:xfrm rot="5400000" flipV="1">
              <a:off x="2126497" y="2041624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5400000" flipV="1">
              <a:off x="2134056" y="2686694"/>
              <a:ext cx="0" cy="48024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 flipV="1">
              <a:off x="2135020" y="4017326"/>
              <a:ext cx="4933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 flipV="1">
              <a:off x="2131912" y="4667209"/>
              <a:ext cx="11148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V="1">
              <a:off x="2137486" y="3353725"/>
              <a:ext cx="0" cy="473387"/>
            </a:xfrm>
            <a:prstGeom prst="straightConnector1">
              <a:avLst/>
            </a:prstGeom>
            <a:ln w="19050" cmpd="sng">
              <a:solidFill>
                <a:schemeClr val="accent2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509754" y="1828800"/>
            <a:ext cx="370442" cy="3046746"/>
            <a:chOff x="1509754" y="2057400"/>
            <a:chExt cx="370442" cy="3046746"/>
          </a:xfrm>
        </p:grpSpPr>
        <p:sp>
          <p:nvSpPr>
            <p:cNvPr id="38" name="Can 37"/>
            <p:cNvSpPr/>
            <p:nvPr/>
          </p:nvSpPr>
          <p:spPr>
            <a:xfrm>
              <a:off x="1509754" y="20574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Can 38"/>
            <p:cNvSpPr/>
            <p:nvPr/>
          </p:nvSpPr>
          <p:spPr>
            <a:xfrm>
              <a:off x="1509754" y="2721000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Can 39"/>
            <p:cNvSpPr/>
            <p:nvPr/>
          </p:nvSpPr>
          <p:spPr>
            <a:xfrm>
              <a:off x="1509754" y="338460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an 40"/>
            <p:cNvSpPr/>
            <p:nvPr/>
          </p:nvSpPr>
          <p:spPr>
            <a:xfrm>
              <a:off x="1509754" y="4692511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Can 41"/>
            <p:cNvSpPr/>
            <p:nvPr/>
          </p:nvSpPr>
          <p:spPr>
            <a:xfrm>
              <a:off x="1509754" y="4045736"/>
              <a:ext cx="370442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690487" y="4969738"/>
            <a:ext cx="1584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Reduce Stage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63956" y="4969738"/>
            <a:ext cx="1272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"/>
                <a:cs typeface="Gill Sans"/>
              </a:rPr>
              <a:t>Map Stage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646842" y="2534506"/>
            <a:ext cx="907900" cy="1687129"/>
            <a:chOff x="4646842" y="2763106"/>
            <a:chExt cx="907900" cy="1687129"/>
          </a:xfrm>
        </p:grpSpPr>
        <p:cxnSp>
          <p:nvCxnSpPr>
            <p:cNvPr id="35" name="Straight Arrow Connector 34"/>
            <p:cNvCxnSpPr/>
            <p:nvPr/>
          </p:nvCxnSpPr>
          <p:spPr>
            <a:xfrm rot="5400000" flipV="1">
              <a:off x="4902993" y="3991623"/>
              <a:ext cx="6071" cy="518374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n 35"/>
            <p:cNvSpPr/>
            <p:nvPr/>
          </p:nvSpPr>
          <p:spPr>
            <a:xfrm>
              <a:off x="5187323" y="2763106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900594" y="2692888"/>
              <a:ext cx="10870" cy="518373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n 64"/>
            <p:cNvSpPr/>
            <p:nvPr/>
          </p:nvSpPr>
          <p:spPr>
            <a:xfrm>
              <a:off x="5181600" y="4038600"/>
              <a:ext cx="367419" cy="411635"/>
            </a:xfrm>
            <a:prstGeom prst="can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651621" y="1898798"/>
            <a:ext cx="3120780" cy="3090174"/>
            <a:chOff x="4651621" y="2127398"/>
            <a:chExt cx="3120780" cy="3090174"/>
          </a:xfrm>
        </p:grpSpPr>
        <p:sp>
          <p:nvSpPr>
            <p:cNvPr id="67" name="Rectangle 66"/>
            <p:cNvSpPr/>
            <p:nvPr/>
          </p:nvSpPr>
          <p:spPr>
            <a:xfrm rot="5400000">
              <a:off x="4673467" y="2118638"/>
              <a:ext cx="3090174" cy="3107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 rot="5400000">
              <a:off x="4496545" y="3112735"/>
              <a:ext cx="1284099" cy="973948"/>
              <a:chOff x="8954424" y="3132855"/>
              <a:chExt cx="976906" cy="740952"/>
            </a:xfrm>
            <a:noFill/>
          </p:grpSpPr>
          <p:sp>
            <p:nvSpPr>
              <p:cNvPr id="83" name="Oval 82"/>
              <p:cNvSpPr/>
              <p:nvPr/>
            </p:nvSpPr>
            <p:spPr>
              <a:xfrm>
                <a:off x="9372156" y="313285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flipV="1">
                <a:off x="8954424" y="3373424"/>
                <a:ext cx="45900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H="1" flipV="1">
                <a:off x="9612706" y="3373424"/>
                <a:ext cx="318624" cy="500383"/>
              </a:xfrm>
              <a:prstGeom prst="straightConnector1">
                <a:avLst/>
              </a:prstGeom>
              <a:grpFill/>
              <a:ln w="19050" cmpd="sng">
                <a:solidFill>
                  <a:srgbClr val="09245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 rot="5400000">
              <a:off x="4900269" y="3197094"/>
              <a:ext cx="2304975" cy="962884"/>
              <a:chOff x="8626067" y="2441595"/>
              <a:chExt cx="1753559" cy="732535"/>
            </a:xfrm>
            <a:noFill/>
          </p:grpSpPr>
          <p:sp>
            <p:nvSpPr>
              <p:cNvPr id="77" name="Oval 76"/>
              <p:cNvSpPr/>
              <p:nvPr/>
            </p:nvSpPr>
            <p:spPr>
              <a:xfrm>
                <a:off x="8626067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0097804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9383029" y="2441595"/>
                <a:ext cx="281822" cy="281844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Arrow Connector 79"/>
              <p:cNvCxnSpPr/>
              <p:nvPr/>
            </p:nvCxnSpPr>
            <p:spPr>
              <a:xfrm flipH="1" flipV="1">
                <a:off x="8766978" y="2723439"/>
                <a:ext cx="646450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/>
              <p:cNvCxnSpPr/>
              <p:nvPr/>
            </p:nvCxnSpPr>
            <p:spPr>
              <a:xfrm flipV="1">
                <a:off x="9513067" y="2723439"/>
                <a:ext cx="10873" cy="409416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9612706" y="2723439"/>
                <a:ext cx="626009" cy="450691"/>
              </a:xfrm>
              <a:prstGeom prst="straightConnector1">
                <a:avLst/>
              </a:prstGeom>
              <a:grpFill/>
              <a:ln w="19050" cmpd="sng">
                <a:solidFill>
                  <a:srgbClr val="D9001F"/>
                </a:solidFill>
                <a:headEnd type="none" w="med" len="med"/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/>
            <p:cNvGrpSpPr/>
            <p:nvPr/>
          </p:nvGrpSpPr>
          <p:grpSpPr>
            <a:xfrm rot="5400000">
              <a:off x="5812246" y="3218965"/>
              <a:ext cx="2353315" cy="909411"/>
              <a:chOff x="8603979" y="1749741"/>
              <a:chExt cx="1790335" cy="691854"/>
            </a:xfrm>
            <a:noFill/>
          </p:grpSpPr>
          <p:sp>
            <p:nvSpPr>
              <p:cNvPr id="71" name="Can 70"/>
              <p:cNvSpPr/>
              <p:nvPr/>
            </p:nvSpPr>
            <p:spPr>
              <a:xfrm rot="16200000">
                <a:off x="9386615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Arrow Connector 71"/>
              <p:cNvCxnSpPr/>
              <p:nvPr/>
            </p:nvCxnSpPr>
            <p:spPr>
              <a:xfrm flipV="1">
                <a:off x="9523940" y="2047232"/>
                <a:ext cx="3585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an 72"/>
              <p:cNvSpPr/>
              <p:nvPr/>
            </p:nvSpPr>
            <p:spPr>
              <a:xfrm rot="16200000">
                <a:off x="8619648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 flipH="1" flipV="1">
                <a:off x="8760559" y="2047232"/>
                <a:ext cx="6419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an 74"/>
              <p:cNvSpPr/>
              <p:nvPr/>
            </p:nvSpPr>
            <p:spPr>
              <a:xfrm rot="16200000">
                <a:off x="10096823" y="1734072"/>
                <a:ext cx="281822" cy="313160"/>
              </a:xfrm>
              <a:prstGeom prst="can">
                <a:avLst/>
              </a:prstGeom>
              <a:grpFill/>
              <a:ln>
                <a:solidFill>
                  <a:schemeClr val="tx1"/>
                </a:solidFill>
                <a:headEnd type="none" w="med" len="me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Arrow Connector 75"/>
              <p:cNvCxnSpPr/>
              <p:nvPr/>
            </p:nvCxnSpPr>
            <p:spPr>
              <a:xfrm flipH="1" flipV="1">
                <a:off x="10237734" y="2047232"/>
                <a:ext cx="981" cy="394363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617488" y="5486400"/>
            <a:ext cx="790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most popular software that follows this paradigm is </a:t>
            </a:r>
            <a:r>
              <a:rPr lang="en-US" sz="1800" dirty="0">
                <a:solidFill>
                  <a:srgbClr val="0000FF"/>
                </a:solidFill>
              </a:rPr>
              <a:t>Apache Spark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2F46569-72BE-C8C9-5A74-307C28FE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3" grpId="0"/>
      <p:bldP spid="63" grpId="1"/>
      <p:bldP spid="64" grpId="0"/>
      <p:bldP spid="64" grpId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video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Dominates the global Internet traffic landscape</a:t>
            </a:r>
          </a:p>
          <a:p>
            <a:pPr lvl="1"/>
            <a:r>
              <a:rPr lang="en-US" dirty="0"/>
              <a:t>About 65%, i.e., every 2 of 3 bytes in 2023!</a:t>
            </a:r>
          </a:p>
          <a:p>
            <a:pPr lvl="1"/>
            <a:endParaRPr lang="en-US" dirty="0"/>
          </a:p>
          <a:p>
            <a:r>
              <a:rPr lang="en-US" dirty="0"/>
              <a:t>Major sources</a:t>
            </a:r>
          </a:p>
          <a:p>
            <a:pPr lvl="1"/>
            <a:r>
              <a:rPr lang="en-US" dirty="0"/>
              <a:t>Netflix</a:t>
            </a:r>
          </a:p>
          <a:p>
            <a:pPr lvl="1"/>
            <a:r>
              <a:rPr lang="en-US" dirty="0"/>
              <a:t>YouTube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F6534-5B46-FD27-79AA-32A04AEC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69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4537" y="5714559"/>
            <a:ext cx="1101477" cy="1808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Server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905000" y="2854045"/>
            <a:ext cx="1227999" cy="3141759"/>
            <a:chOff x="1905000" y="2854045"/>
            <a:chExt cx="1227999" cy="3141759"/>
          </a:xfrm>
        </p:grpSpPr>
        <p:sp>
          <p:nvSpPr>
            <p:cNvPr id="11" name="Rectangle 10"/>
            <p:cNvSpPr/>
            <p:nvPr/>
          </p:nvSpPr>
          <p:spPr>
            <a:xfrm>
              <a:off x="1964537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64537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64537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64537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64537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64537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64537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64537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64537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964537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ToR Switch</a:t>
              </a:r>
              <a:endPara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51887" y="2854045"/>
            <a:ext cx="1227999" cy="3141759"/>
            <a:chOff x="3251887" y="2854045"/>
            <a:chExt cx="1227999" cy="3141759"/>
          </a:xfrm>
        </p:grpSpPr>
        <p:sp>
          <p:nvSpPr>
            <p:cNvPr id="23" name="Rectangle 22"/>
            <p:cNvSpPr/>
            <p:nvPr/>
          </p:nvSpPr>
          <p:spPr>
            <a:xfrm>
              <a:off x="3311424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11424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11424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11424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311424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11424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11424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311424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311424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11424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311424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51887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598774" y="2854045"/>
            <a:ext cx="1227999" cy="3141759"/>
            <a:chOff x="4598774" y="2854045"/>
            <a:chExt cx="1227999" cy="3141759"/>
          </a:xfrm>
        </p:grpSpPr>
        <p:sp>
          <p:nvSpPr>
            <p:cNvPr id="36" name="Rectangle 35"/>
            <p:cNvSpPr/>
            <p:nvPr/>
          </p:nvSpPr>
          <p:spPr>
            <a:xfrm>
              <a:off x="4658311" y="571455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58311" y="544956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58311" y="5178231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58311" y="4906902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658311" y="463310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658311" y="435534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658311" y="409034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658311" y="381901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658311" y="354768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658311" y="327389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658311" y="2989518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98774" y="2854045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945661" y="2843613"/>
            <a:ext cx="1227999" cy="3141759"/>
            <a:chOff x="5945661" y="2843613"/>
            <a:chExt cx="1227999" cy="3141759"/>
          </a:xfrm>
        </p:grpSpPr>
        <p:sp>
          <p:nvSpPr>
            <p:cNvPr id="49" name="Rectangle 48"/>
            <p:cNvSpPr/>
            <p:nvPr/>
          </p:nvSpPr>
          <p:spPr>
            <a:xfrm>
              <a:off x="6005198" y="570412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005198" y="5439128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005198" y="5167799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05198" y="4896470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05198" y="462267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05198" y="4344914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05198" y="4079915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005198" y="3808586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005198" y="3537257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05198" y="3263463"/>
              <a:ext cx="1101477" cy="18088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005198" y="2979086"/>
              <a:ext cx="1101477" cy="18088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5661" y="2843613"/>
              <a:ext cx="1227999" cy="31417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2812778" y="1853666"/>
            <a:ext cx="3334215" cy="66798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Aggregation</a:t>
            </a:r>
          </a:p>
        </p:txBody>
      </p:sp>
      <p:cxnSp>
        <p:nvCxnSpPr>
          <p:cNvPr id="62" name="Elbow Connector 61"/>
          <p:cNvCxnSpPr>
            <a:stCxn id="53" idx="0"/>
          </p:cNvCxnSpPr>
          <p:nvPr/>
        </p:nvCxnSpPr>
        <p:spPr>
          <a:xfrm rot="5400000" flipH="1" flipV="1">
            <a:off x="3263649" y="1773281"/>
            <a:ext cx="467865" cy="1964610"/>
          </a:xfrm>
          <a:prstGeom prst="bentConnector3">
            <a:avLst>
              <a:gd name="adj1" fmla="val 6668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5400000" flipH="1" flipV="1">
            <a:off x="3937092" y="2446725"/>
            <a:ext cx="467865" cy="6177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 rot="16200000" flipV="1">
            <a:off x="4610536" y="2391004"/>
            <a:ext cx="467865" cy="7291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16200000" flipV="1">
            <a:off x="5289196" y="1712344"/>
            <a:ext cx="457433" cy="2076051"/>
          </a:xfrm>
          <a:prstGeom prst="bentConnector3">
            <a:avLst>
              <a:gd name="adj1" fmla="val 67064"/>
            </a:avLst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flipV="1">
            <a:off x="4479885" y="1568956"/>
            <a:ext cx="1057510" cy="284711"/>
          </a:xfrm>
          <a:prstGeom prst="bentConnector3">
            <a:avLst>
              <a:gd name="adj1" fmla="val 11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4EE7E-2C6C-F065-521D-12964136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networks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  <p:sp>
        <p:nvSpPr>
          <p:cNvPr id="106" name="Slide Number Placeholder 105">
            <a:extLst>
              <a:ext uri="{FF2B5EF4-FFF2-40B4-BE49-F238E27FC236}">
                <a16:creationId xmlns:a16="http://schemas.microsoft.com/office/drawing/2014/main" id="{24426070-F290-D4CE-A0A4-CA5174D8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0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" grpId="0" animBg="1"/>
      <p:bldP spid="107" grpId="0" animBg="1"/>
      <p:bldP spid="137" grpId="0" animBg="1"/>
      <p:bldP spid="29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Datacenter traffic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  <p:sp>
        <p:nvSpPr>
          <p:cNvPr id="2" name="Up-Down Arrow 1"/>
          <p:cNvSpPr/>
          <p:nvPr/>
        </p:nvSpPr>
        <p:spPr bwMode="auto">
          <a:xfrm>
            <a:off x="762000" y="2286000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-476143" y="3149505"/>
            <a:ext cx="20553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North-South Traffic</a:t>
            </a:r>
          </a:p>
        </p:txBody>
      </p:sp>
      <p:sp>
        <p:nvSpPr>
          <p:cNvPr id="160" name="Up-Down Arrow 159"/>
          <p:cNvSpPr/>
          <p:nvPr/>
        </p:nvSpPr>
        <p:spPr bwMode="auto">
          <a:xfrm rot="5400000">
            <a:off x="4273531" y="4733691"/>
            <a:ext cx="484632" cy="2130552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581400" y="5249823"/>
            <a:ext cx="1848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East-West Traffic</a:t>
            </a:r>
            <a:endParaRPr lang="en-US" dirty="0"/>
          </a:p>
        </p:txBody>
      </p:sp>
      <p:sp>
        <p:nvSpPr>
          <p:cNvPr id="167" name="Rectangle 166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68" name="Straight Connector 167"/>
          <p:cNvCxnSpPr/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82" idx="0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1" name="Straight Connector 170"/>
          <p:cNvCxnSpPr/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7" name="Straight Connector 176"/>
          <p:cNvCxnSpPr/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Rectangle 182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87EB1-69C1-B6F3-81D5-B9F4F666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7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0" grpId="0" animBg="1"/>
      <p:bldP spid="16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East-West traffic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</a:t>
            </a:r>
            <a:r>
              <a:rPr lang="en-US" dirty="0">
                <a:solidFill>
                  <a:srgbClr val="0000FF"/>
                </a:solidFill>
              </a:rPr>
              <a:t>between servers</a:t>
            </a:r>
            <a:r>
              <a:rPr lang="en-US" dirty="0"/>
              <a:t> in the datacenter</a:t>
            </a:r>
          </a:p>
          <a:p>
            <a:r>
              <a:rPr lang="en-US" dirty="0"/>
              <a:t>Communication within “big data” computations </a:t>
            </a:r>
          </a:p>
          <a:p>
            <a:r>
              <a:rPr lang="en-US" dirty="0"/>
              <a:t>Traffic may shift on small timescales (&lt; minutes)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00AE38-5050-33A7-8533-8D498E2E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42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traffic characteristics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characteristics</a:t>
            </a:r>
          </a:p>
          <a:p>
            <a:pPr lvl="1"/>
            <a:r>
              <a:rPr lang="en-US" dirty="0"/>
              <a:t>Most flows are small</a:t>
            </a:r>
          </a:p>
          <a:p>
            <a:pPr lvl="1"/>
            <a:r>
              <a:rPr lang="en-US" dirty="0"/>
              <a:t>Most bytes come from large flows</a:t>
            </a:r>
          </a:p>
          <a:p>
            <a:endParaRPr lang="en-US" dirty="0"/>
          </a:p>
          <a:p>
            <a:r>
              <a:rPr lang="en-US" dirty="0"/>
              <a:t>Applications want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High bandwidth</a:t>
            </a:r>
            <a:r>
              <a:rPr lang="en-US" dirty="0"/>
              <a:t> (large flows)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Low latency</a:t>
            </a:r>
            <a:r>
              <a:rPr lang="en-US" dirty="0"/>
              <a:t> (small flows)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AEA4F-B1A8-4D74-9BD4-28091520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</a:t>
            </a:r>
          </a:p>
          <a:p>
            <a:r>
              <a:rPr lang="en-US" dirty="0"/>
              <a:t>Conceptually: Datacenter network as one giant switch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ACECA-D158-D5F8-B671-6D0A38F1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3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>
            <a:off x="1676400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8BED4-BFDB-F76A-E8DD-4AC6EC3C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66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>
            <a:off x="1676400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ED8FA0-98F4-2155-ADF7-5EDFE8D8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network as one giant 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130" name="Group 129"/>
          <p:cNvGrpSpPr>
            <a:grpSpLocks noChangeAspect="1"/>
          </p:cNvGrpSpPr>
          <p:nvPr/>
        </p:nvGrpSpPr>
        <p:grpSpPr>
          <a:xfrm rot="5400000">
            <a:off x="1665688" y="3048000"/>
            <a:ext cx="4114800" cy="2002623"/>
            <a:chOff x="1828800" y="2464184"/>
            <a:chExt cx="5331795" cy="2594920"/>
          </a:xfrm>
        </p:grpSpPr>
        <p:sp>
          <p:nvSpPr>
            <p:cNvPr id="8" name="Rectangle 7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/>
            <p:cNvCxnSpPr>
              <a:endCxn id="108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0"/>
              <a:endCxn id="108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1" name="Straight Connector 60"/>
            <p:cNvCxnSpPr>
              <a:stCxn id="47" idx="0"/>
              <a:endCxn id="109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0"/>
              <a:endCxn id="109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89" name="Straight Connector 88"/>
            <p:cNvCxnSpPr>
              <a:stCxn id="95" idx="0"/>
              <a:endCxn id="111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107" idx="0"/>
              <a:endCxn id="111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7" name="Straight Connector 116"/>
            <p:cNvCxnSpPr>
              <a:stCxn id="71" idx="0"/>
              <a:endCxn id="110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83" idx="0"/>
              <a:endCxn id="110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108" idx="0"/>
              <a:endCxn id="113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0" idx="0"/>
              <a:endCxn id="113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111" idx="0"/>
              <a:endCxn id="113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4" name="Straight Connector 123"/>
            <p:cNvCxnSpPr>
              <a:stCxn id="108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10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111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09" idx="0"/>
              <a:endCxn id="113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09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>
            <a:grpSpLocks noChangeAspect="1"/>
          </p:cNvGrpSpPr>
          <p:nvPr/>
        </p:nvGrpSpPr>
        <p:grpSpPr>
          <a:xfrm rot="16200000">
            <a:off x="3334811" y="3078294"/>
            <a:ext cx="4114800" cy="2002623"/>
            <a:chOff x="1828800" y="2464184"/>
            <a:chExt cx="5331795" cy="2594920"/>
          </a:xfrm>
        </p:grpSpPr>
        <p:sp>
          <p:nvSpPr>
            <p:cNvPr id="131" name="Rectangle 130"/>
            <p:cNvSpPr/>
            <p:nvPr/>
          </p:nvSpPr>
          <p:spPr>
            <a:xfrm>
              <a:off x="184612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84612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84612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84612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4612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84612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84612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84612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84612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84612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84612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82880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47803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247803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247803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247803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247803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247803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247803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247803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247803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247803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47803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46070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981200" y="3555980"/>
              <a:ext cx="722194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56" name="Straight Connector 155"/>
            <p:cNvCxnSpPr>
              <a:endCxn id="236" idx="2"/>
            </p:cNvCxnSpPr>
            <p:nvPr/>
          </p:nvCxnSpPr>
          <p:spPr>
            <a:xfrm flipH="1" flipV="1">
              <a:off x="2342297" y="3829749"/>
              <a:ext cx="297108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151" idx="0"/>
              <a:endCxn id="236" idx="2"/>
            </p:cNvCxnSpPr>
            <p:nvPr/>
          </p:nvCxnSpPr>
          <p:spPr>
            <a:xfrm flipV="1">
              <a:off x="2007503" y="3829749"/>
              <a:ext cx="334794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3" name="Straight Connector 182"/>
            <p:cNvCxnSpPr>
              <a:stCxn id="175" idx="0"/>
              <a:endCxn id="237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>
              <a:stCxn id="187" idx="0"/>
              <a:endCxn id="237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Rectangle 184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10" name="Straight Connector 209"/>
            <p:cNvCxnSpPr>
              <a:stCxn id="223" idx="0"/>
              <a:endCxn id="239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>
              <a:stCxn id="235" idx="0"/>
              <a:endCxn id="239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37" name="Straight Connector 236"/>
            <p:cNvCxnSpPr>
              <a:stCxn id="199" idx="0"/>
              <a:endCxn id="238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211" idx="0"/>
              <a:endCxn id="238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/>
            <p:cNvSpPr/>
            <p:nvPr/>
          </p:nvSpPr>
          <p:spPr>
            <a:xfrm>
              <a:off x="3282290" y="2465776"/>
              <a:ext cx="989308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0" name="Straight Connector 239"/>
            <p:cNvCxnSpPr>
              <a:stCxn id="236" idx="0"/>
              <a:endCxn id="241" idx="2"/>
            </p:cNvCxnSpPr>
            <p:nvPr/>
          </p:nvCxnSpPr>
          <p:spPr>
            <a:xfrm flipV="1">
              <a:off x="2342297" y="2901133"/>
              <a:ext cx="1434647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>
              <a:stCxn id="238" idx="0"/>
              <a:endCxn id="241" idx="2"/>
            </p:cNvCxnSpPr>
            <p:nvPr/>
          </p:nvCxnSpPr>
          <p:spPr>
            <a:xfrm flipH="1" flipV="1">
              <a:off x="3776944" y="2901133"/>
              <a:ext cx="1463619" cy="65549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>
              <a:stCxn id="239" idx="0"/>
              <a:endCxn id="241" idx="2"/>
            </p:cNvCxnSpPr>
            <p:nvPr/>
          </p:nvCxnSpPr>
          <p:spPr>
            <a:xfrm flipH="1" flipV="1">
              <a:off x="3776944" y="2901133"/>
              <a:ext cx="2908491" cy="654847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242"/>
            <p:cNvSpPr/>
            <p:nvPr/>
          </p:nvSpPr>
          <p:spPr>
            <a:xfrm>
              <a:off x="4753107" y="2464184"/>
              <a:ext cx="971981" cy="435357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4" name="Straight Connector 243"/>
            <p:cNvCxnSpPr>
              <a:stCxn id="236" idx="0"/>
            </p:cNvCxnSpPr>
            <p:nvPr/>
          </p:nvCxnSpPr>
          <p:spPr>
            <a:xfrm flipV="1">
              <a:off x="2342297" y="2899541"/>
              <a:ext cx="2896801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>
              <a:stCxn id="238" idx="0"/>
            </p:cNvCxnSpPr>
            <p:nvPr/>
          </p:nvCxnSpPr>
          <p:spPr>
            <a:xfrm flipH="1" flipV="1">
              <a:off x="5239098" y="2899541"/>
              <a:ext cx="1465" cy="65708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39" idx="0"/>
            </p:cNvCxnSpPr>
            <p:nvPr/>
          </p:nvCxnSpPr>
          <p:spPr>
            <a:xfrm flipH="1" flipV="1">
              <a:off x="5239098" y="2899541"/>
              <a:ext cx="1446337" cy="656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>
              <a:stCxn id="237" idx="0"/>
              <a:endCxn id="241" idx="2"/>
            </p:cNvCxnSpPr>
            <p:nvPr/>
          </p:nvCxnSpPr>
          <p:spPr>
            <a:xfrm flipH="1" flipV="1">
              <a:off x="3776944" y="2901133"/>
              <a:ext cx="15654" cy="65303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>
              <a:stCxn id="237" idx="0"/>
            </p:cNvCxnSpPr>
            <p:nvPr/>
          </p:nvCxnSpPr>
          <p:spPr>
            <a:xfrm flipV="1">
              <a:off x="3792598" y="2899541"/>
              <a:ext cx="1446500" cy="6546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 bwMode="auto">
          <a:xfrm>
            <a:off x="3601844" y="2018371"/>
            <a:ext cx="1918010" cy="4070195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One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GIANT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Switch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B807D-B0E9-840B-5059-98170D78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7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bandwidth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Ideal: Each server can talk to any other server at its full access link rate </a:t>
            </a:r>
          </a:p>
          <a:p>
            <a:r>
              <a:rPr lang="en-US" dirty="0"/>
              <a:t>Conceptually: Datacenter network as one giant switch</a:t>
            </a:r>
          </a:p>
          <a:p>
            <a:pPr lvl="1"/>
            <a:r>
              <a:rPr lang="en-US" dirty="0"/>
              <a:t>Would require a 10 </a:t>
            </a:r>
            <a:r>
              <a:rPr lang="en-US" dirty="0" err="1"/>
              <a:t>Pbits</a:t>
            </a:r>
            <a:r>
              <a:rPr lang="en-US" dirty="0"/>
              <a:t>/sec switch!</a:t>
            </a:r>
          </a:p>
          <a:p>
            <a:pPr lvl="2"/>
            <a:r>
              <a:rPr lang="en-US" dirty="0"/>
              <a:t>1M ports (one port/server)</a:t>
            </a:r>
          </a:p>
          <a:p>
            <a:pPr lvl="2"/>
            <a:r>
              <a:rPr lang="en-US" dirty="0"/>
              <a:t>10Gbps per port </a:t>
            </a:r>
          </a:p>
          <a:p>
            <a:r>
              <a:rPr lang="en-US" dirty="0">
                <a:solidFill>
                  <a:srgbClr val="0000FF"/>
                </a:solidFill>
              </a:rPr>
              <a:t>Practical approach:</a:t>
            </a:r>
            <a:r>
              <a:rPr lang="en-US" dirty="0"/>
              <a:t> build a network of switches (“fabric”) with high “bisection bandwidth”</a:t>
            </a:r>
          </a:p>
          <a:p>
            <a:pPr lvl="1"/>
            <a:r>
              <a:rPr lang="en-US" dirty="0"/>
              <a:t>Each switch has practical #ports and link speeds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6C212F-7195-C753-210C-90034EC5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watch a video?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watch</a:t>
            </a:r>
          </a:p>
          <a:p>
            <a:pPr lvl="1"/>
            <a:r>
              <a:rPr lang="en-US" dirty="0"/>
              <a:t>Often </a:t>
            </a:r>
            <a:r>
              <a:rPr lang="en-US" dirty="0">
                <a:solidFill>
                  <a:srgbClr val="0000FF"/>
                </a:solidFill>
              </a:rPr>
              <a:t>too large</a:t>
            </a:r>
            <a:r>
              <a:rPr lang="en-US" dirty="0"/>
              <a:t> to send in one GET</a:t>
            </a:r>
          </a:p>
          <a:p>
            <a:pPr lvl="1"/>
            <a:r>
              <a:rPr lang="en-US" dirty="0"/>
              <a:t>Doesn’t even make sense even if its possible</a:t>
            </a:r>
          </a:p>
          <a:p>
            <a:pPr lvl="2"/>
            <a:r>
              <a:rPr lang="en-US" dirty="0"/>
              <a:t>Users have to wait too long</a:t>
            </a:r>
          </a:p>
          <a:p>
            <a:pPr lvl="2"/>
            <a:r>
              <a:rPr lang="en-US" dirty="0"/>
              <a:t>Users may skip forward! ⇒ bandwidth waste</a:t>
            </a:r>
          </a:p>
          <a:p>
            <a:pPr lvl="2"/>
            <a:r>
              <a:rPr lang="en-US" dirty="0"/>
              <a:t>User’s connection quality may change (e.g., switching from WiFi to LTE) ⇒ lower resolution to match bandwidth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Our focus is </a:t>
            </a:r>
            <a:r>
              <a:rPr lang="en-US" i="1" dirty="0">
                <a:solidFill>
                  <a:srgbClr val="0000FF"/>
                </a:solidFill>
              </a:rPr>
              <a:t>not</a:t>
            </a:r>
            <a:r>
              <a:rPr lang="en-US" dirty="0">
                <a:solidFill>
                  <a:srgbClr val="0000FF"/>
                </a:solidFill>
              </a:rPr>
              <a:t> live video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7F44A-C6BB-BC70-CAEC-4BC2A2F1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Bisection 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 a network into two equal parts</a:t>
            </a:r>
          </a:p>
          <a:p>
            <a:r>
              <a:rPr lang="en-US" dirty="0"/>
              <a:t>Minimum bandwidth between the partitions is the bisection bandwidth</a:t>
            </a:r>
          </a:p>
          <a:p>
            <a:r>
              <a:rPr lang="en-US" dirty="0">
                <a:solidFill>
                  <a:srgbClr val="0000FF"/>
                </a:solidFill>
              </a:rPr>
              <a:t>Full bisection bandwidth</a:t>
            </a:r>
            <a:r>
              <a:rPr lang="en-US" dirty="0"/>
              <a:t>: bisection bandwidth in an N node network is N/2 times the bandwidth of a single link </a:t>
            </a:r>
          </a:p>
          <a:p>
            <a:pPr lvl="1"/>
            <a:r>
              <a:rPr lang="en-US" dirty="0"/>
              <a:t>Nodes of any two halves can communicate at full speed with each other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10EA8-CDA1-B366-95FC-587069AD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7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Achieving full bisection bandwidth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Scale up</a:t>
            </a:r>
          </a:p>
          <a:p>
            <a:pPr lvl="1"/>
            <a:r>
              <a:rPr lang="en-US" dirty="0"/>
              <a:t>Make links fatter toward the core of the network</a:t>
            </a:r>
          </a:p>
          <a:p>
            <a:r>
              <a:rPr lang="en-US" dirty="0"/>
              <a:t>Problem: Scaling up a traditional tree topology is expensive!</a:t>
            </a:r>
          </a:p>
          <a:p>
            <a:pPr lvl="1"/>
            <a:r>
              <a:rPr lang="en-US" dirty="0"/>
              <a:t>Requires non-commodity / impractical / link and switch components </a:t>
            </a:r>
          </a:p>
          <a:p>
            <a:r>
              <a:rPr lang="en-US" dirty="0"/>
              <a:t>Solutions?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Over-subscribe</a:t>
            </a:r>
            <a:r>
              <a:rPr lang="en-US" dirty="0"/>
              <a:t> (i.e., provision less than full BBW)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Better topologies</a:t>
            </a:r>
          </a:p>
          <a:p>
            <a:endParaRPr lang="en-US" dirty="0"/>
          </a:p>
        </p:txBody>
      </p:sp>
      <p:pic>
        <p:nvPicPr>
          <p:cNvPr id="11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24400" y="2725073"/>
            <a:ext cx="3886200" cy="216985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8E56FC-71C8-D384-7E42-BCF9CF03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4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59607" y="5365750"/>
            <a:ext cx="7824787" cy="812026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Need techniques to </a:t>
            </a:r>
            <a:r>
              <a:rPr lang="en-US" dirty="0">
                <a:solidFill>
                  <a:srgbClr val="0000FF"/>
                </a:solidFill>
              </a:rPr>
              <a:t>avoid congesting oversubscribed links</a:t>
            </a:r>
            <a:r>
              <a:rPr lang="en-US" dirty="0"/>
              <a:t>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7439" y="1679073"/>
            <a:ext cx="6170119" cy="344498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</p:pic>
      <p:grpSp>
        <p:nvGrpSpPr>
          <p:cNvPr id="6" name="Group 5"/>
          <p:cNvGrpSpPr/>
          <p:nvPr/>
        </p:nvGrpSpPr>
        <p:grpSpPr>
          <a:xfrm>
            <a:off x="488031" y="1864074"/>
            <a:ext cx="2505397" cy="2477615"/>
            <a:chOff x="-1015559" y="1163801"/>
            <a:chExt cx="2505397" cy="247761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" name="Oval Callout 9"/>
            <p:cNvSpPr/>
            <p:nvPr/>
          </p:nvSpPr>
          <p:spPr>
            <a:xfrm>
              <a:off x="-1015559" y="2987829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11" name="Oval Callout 10"/>
            <p:cNvSpPr/>
            <p:nvPr/>
          </p:nvSpPr>
          <p:spPr>
            <a:xfrm>
              <a:off x="-423040" y="2075815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  <p:sp>
          <p:nvSpPr>
            <p:cNvPr id="12" name="Oval Callout 11"/>
            <p:cNvSpPr/>
            <p:nvPr/>
          </p:nvSpPr>
          <p:spPr>
            <a:xfrm>
              <a:off x="609599" y="1163801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40G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5360" y="1867084"/>
            <a:ext cx="2505397" cy="2477615"/>
            <a:chOff x="457199" y="1817388"/>
            <a:chExt cx="2505397" cy="2477615"/>
          </a:xfrm>
        </p:grpSpPr>
        <p:sp>
          <p:nvSpPr>
            <p:cNvPr id="7" name="Oval Callout 6"/>
            <p:cNvSpPr/>
            <p:nvPr/>
          </p:nvSpPr>
          <p:spPr>
            <a:xfrm>
              <a:off x="457199" y="3641416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8" name="Oval Callout 7"/>
            <p:cNvSpPr/>
            <p:nvPr/>
          </p:nvSpPr>
          <p:spPr>
            <a:xfrm>
              <a:off x="1049718" y="2729402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10G</a:t>
              </a:r>
            </a:p>
          </p:txBody>
        </p:sp>
        <p:sp>
          <p:nvSpPr>
            <p:cNvPr id="9" name="Oval Callout 8"/>
            <p:cNvSpPr/>
            <p:nvPr/>
          </p:nvSpPr>
          <p:spPr>
            <a:xfrm>
              <a:off x="2082357" y="1817388"/>
              <a:ext cx="880239" cy="653587"/>
            </a:xfrm>
            <a:prstGeom prst="wedgeEllipseCallout">
              <a:avLst>
                <a:gd name="adj1" fmla="val 108973"/>
                <a:gd name="adj2" fmla="val 36764"/>
              </a:avLst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90"/>
                  </a:solidFill>
                </a:rPr>
                <a:t>20G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33BD18-0EAC-4D6A-F758-7A15027F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Oversubscription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servers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0BAEC9-152B-D87D-BB5B-F35EDD9B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8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29000" y="3554165"/>
            <a:ext cx="72719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0" name="Straight Connector 119"/>
          <p:cNvCxnSpPr>
            <a:stCxn id="41" idx="0"/>
            <a:endCxn id="103" idx="2"/>
          </p:cNvCxnSpPr>
          <p:nvPr/>
        </p:nvCxnSpPr>
        <p:spPr>
          <a:xfrm flipV="1">
            <a:off x="3460993" y="3827934"/>
            <a:ext cx="331605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53" idx="0"/>
            <a:endCxn id="103" idx="2"/>
          </p:cNvCxnSpPr>
          <p:nvPr/>
        </p:nvCxnSpPr>
        <p:spPr>
          <a:xfrm flipH="1" flipV="1">
            <a:off x="3792598" y="3827934"/>
            <a:ext cx="300297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6324600" y="3555980"/>
            <a:ext cx="721669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8" name="Straight Connector 117"/>
          <p:cNvCxnSpPr>
            <a:stCxn id="89" idx="0"/>
            <a:endCxn id="105" idx="2"/>
          </p:cNvCxnSpPr>
          <p:nvPr/>
        </p:nvCxnSpPr>
        <p:spPr>
          <a:xfrm flipV="1">
            <a:off x="6349990" y="3829749"/>
            <a:ext cx="335445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01" idx="0"/>
            <a:endCxn id="105" idx="2"/>
          </p:cNvCxnSpPr>
          <p:nvPr/>
        </p:nvCxnSpPr>
        <p:spPr>
          <a:xfrm flipH="1" flipV="1">
            <a:off x="6685435" y="3829749"/>
            <a:ext cx="296457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876800" y="3556630"/>
            <a:ext cx="727526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6" name="Straight Connector 115"/>
          <p:cNvCxnSpPr>
            <a:stCxn id="65" idx="0"/>
            <a:endCxn id="104" idx="2"/>
          </p:cNvCxnSpPr>
          <p:nvPr/>
        </p:nvCxnSpPr>
        <p:spPr>
          <a:xfrm flipV="1">
            <a:off x="4914483" y="3830399"/>
            <a:ext cx="326080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stCxn id="77" idx="0"/>
            <a:endCxn id="104" idx="2"/>
          </p:cNvCxnSpPr>
          <p:nvPr/>
        </p:nvCxnSpPr>
        <p:spPr>
          <a:xfrm flipH="1" flipV="1">
            <a:off x="5240563" y="3830399"/>
            <a:ext cx="305822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  <p:sp>
        <p:nvSpPr>
          <p:cNvPr id="106" name="Slide Number Placeholder 105">
            <a:extLst>
              <a:ext uri="{FF2B5EF4-FFF2-40B4-BE49-F238E27FC236}">
                <a16:creationId xmlns:a16="http://schemas.microsoft.com/office/drawing/2014/main" id="{5EDFD8D9-8D7A-0087-43D9-8944FC26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78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Better topologies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D97DD-C35C-F968-45CD-435F01FB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163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/>
              <a:t>All links have the same b/w</a:t>
            </a:r>
            <a:endParaRPr lang="en-US" dirty="0"/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D55E4-4CBE-A5B7-6AC1-8073B669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469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in scale-out designs?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Topology offers high bisection bandwidth</a:t>
            </a:r>
          </a:p>
          <a:p>
            <a:r>
              <a:rPr lang="en-US" dirty="0"/>
              <a:t>All other system components must be able to exploit this available capacity</a:t>
            </a:r>
          </a:p>
          <a:p>
            <a:pPr lvl="1"/>
            <a:r>
              <a:rPr lang="en-US" dirty="0"/>
              <a:t>Routing must use all paths</a:t>
            </a:r>
          </a:p>
          <a:p>
            <a:pPr lvl="1"/>
            <a:r>
              <a:rPr lang="en-US" dirty="0"/>
              <a:t>Transport protocol must </a:t>
            </a:r>
            <a:br>
              <a:rPr lang="en-US" dirty="0"/>
            </a:br>
            <a:r>
              <a:rPr lang="en-US" dirty="0"/>
              <a:t>fill all pipes (fast)</a:t>
            </a:r>
          </a:p>
          <a:p>
            <a:pPr lvl="1"/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34" name="Rectangle 133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86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8" name="Straight Connector 187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90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2" name="Straight Connector 191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Rectangle 196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750D6A-C3CB-EFF1-DD3B-A0E79004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24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streaming</a:t>
            </a:r>
          </a:p>
          <a:p>
            <a:pPr lvl="1"/>
            <a:r>
              <a:rPr lang="en-US" dirty="0"/>
              <a:t>Too large to send, so stream it</a:t>
            </a:r>
          </a:p>
          <a:p>
            <a:pPr lvl="1"/>
            <a:r>
              <a:rPr lang="en-US" dirty="0"/>
              <a:t>Dynamically adapt to the network and users </a:t>
            </a:r>
          </a:p>
          <a:p>
            <a:r>
              <a:rPr lang="en-US" dirty="0"/>
              <a:t>Cloud systems</a:t>
            </a:r>
          </a:p>
          <a:p>
            <a:pPr lvl="1"/>
            <a:r>
              <a:rPr lang="en-US" dirty="0"/>
              <a:t>Forms the backend of modern web services</a:t>
            </a:r>
          </a:p>
          <a:p>
            <a:pPr lvl="1"/>
            <a:r>
              <a:rPr lang="en-US" dirty="0"/>
              <a:t>Runs in datacenters where all the processing happens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64DF3-5F03-5DAF-67EE-F7E5C7A8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medium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a sequence of images/frames displayed at a constant rate (moving pictures)</a:t>
            </a:r>
          </a:p>
          <a:p>
            <a:r>
              <a:rPr lang="en-US" dirty="0"/>
              <a:t>Digital image is an array of pixels, each pixel represented by bits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Single frame image encoding: 1024x1024 pixels, 24 bits/pixel ⇒ 3 MB/image</a:t>
            </a:r>
          </a:p>
          <a:p>
            <a:pPr lvl="1"/>
            <a:r>
              <a:rPr lang="en-US" dirty="0"/>
              <a:t>Movies: 24 frames/sec ⇒ 72 MB/sec</a:t>
            </a:r>
          </a:p>
          <a:p>
            <a:pPr lvl="1"/>
            <a:r>
              <a:rPr lang="en-US" dirty="0"/>
              <a:t>TV: 30 frames/sec ⇒ 90 MB/sec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7A156-181C-8721-4BE6-E4BD2E00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video medium (cont’d)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Compression is key</a:t>
            </a:r>
          </a:p>
          <a:p>
            <a:pPr lvl="1"/>
            <a:r>
              <a:rPr lang="en-US" dirty="0"/>
              <a:t>Lots of algorithms to compress</a:t>
            </a:r>
          </a:p>
          <a:p>
            <a:r>
              <a:rPr lang="en-US" dirty="0"/>
              <a:t>The same video can be (and typically is) compressed to multiple quality levels</a:t>
            </a:r>
          </a:p>
          <a:p>
            <a:pPr lvl="1"/>
            <a:r>
              <a:rPr lang="en-US" dirty="0"/>
              <a:t>E.g., 480p, 720p, 1080p, 4K</a:t>
            </a:r>
          </a:p>
          <a:p>
            <a:r>
              <a:rPr lang="en-US" dirty="0">
                <a:solidFill>
                  <a:srgbClr val="0000FF"/>
                </a:solidFill>
              </a:rPr>
              <a:t>Why multiple resolutions?</a:t>
            </a:r>
          </a:p>
          <a:p>
            <a:pPr lvl="1"/>
            <a:r>
              <a:rPr lang="en-US" dirty="0"/>
              <a:t>Adapt to conditions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7B3503-60C5-DCB3-66DB-A71EC5D5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9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serve video?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 the name!</a:t>
            </a:r>
          </a:p>
          <a:p>
            <a:pPr lvl="1"/>
            <a:r>
              <a:rPr lang="en-US" dirty="0"/>
              <a:t>Video </a:t>
            </a:r>
            <a:r>
              <a:rPr lang="en-US" dirty="0">
                <a:solidFill>
                  <a:srgbClr val="0000FF"/>
                </a:solidFill>
              </a:rPr>
              <a:t>streaming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30F49-7854-B9C9-D146-5AFE9D61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6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while. </a:t>
            </a:r>
            <a:r>
              <a:rPr lang="en-US" dirty="0">
                <a:solidFill>
                  <a:srgbClr val="0000FF"/>
                </a:solidFill>
              </a:rPr>
              <a:t>Why?</a:t>
            </a:r>
          </a:p>
          <a:p>
            <a:pPr lvl="1"/>
            <a:r>
              <a:rPr lang="en-US" dirty="0"/>
              <a:t>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076C5-CE07-1320-F2B8-29433B1F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3230563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2803525" y="4560888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1447799" y="3547884"/>
            <a:ext cx="1668463" cy="1071563"/>
            <a:chOff x="887" y="2184"/>
            <a:chExt cx="1051" cy="675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887" y="2336"/>
              <a:ext cx="104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b="0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b="0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1028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3165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D3A6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="0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56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4451351" y="1851025"/>
            <a:ext cx="2979738" cy="4214813"/>
            <a:chOff x="2804" y="1044"/>
            <a:chExt cx="1877" cy="2655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1877" cy="67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D3A600"/>
                  </a:solidFill>
                  <a:latin typeface="Arial"/>
                  <a:cs typeface="Arial"/>
                </a:rPr>
                <a:t>streaming</a:t>
              </a:r>
              <a:r>
                <a:rPr lang="en-US" b="0" dirty="0">
                  <a:latin typeface="Arial"/>
                  <a:cs typeface="Arial"/>
                </a:rPr>
                <a:t>: </a:t>
              </a:r>
              <a:r>
                <a:rPr lang="en-US" b="0" i="0" dirty="0">
                  <a:latin typeface="Arial"/>
                  <a:cs typeface="Arial"/>
                </a:rPr>
                <a:t>at this time, client 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b="0" i="0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3981449" y="4005265"/>
            <a:ext cx="1768475" cy="830263"/>
            <a:chOff x="2508" y="2480"/>
            <a:chExt cx="1114" cy="523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79" y="2480"/>
              <a:ext cx="1043" cy="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b="0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b="0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3914775" y="1830388"/>
            <a:ext cx="4903788" cy="2800350"/>
            <a:chOff x="2466" y="1153"/>
            <a:chExt cx="3089" cy="1764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D3A6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D3A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D3A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94"/>
              <a:ext cx="162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b="0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29,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5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40F532-E10D-32D8-88F2-531CEFB3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1490453839</TotalTime>
  <Pages>7</Pages>
  <Words>1872</Words>
  <Application>Microsoft Macintosh PowerPoint</Application>
  <PresentationFormat>On-screen Show (4:3)</PresentationFormat>
  <Paragraphs>439</Paragraphs>
  <Slides>48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ＭＳ Ｐゴシック</vt:lpstr>
      <vt:lpstr>Arial</vt:lpstr>
      <vt:lpstr>Arial Black</vt:lpstr>
      <vt:lpstr>Gill Sans</vt:lpstr>
      <vt:lpstr>Monotype Sorts</vt:lpstr>
      <vt:lpstr>Times New Roman</vt:lpstr>
      <vt:lpstr>Wingdings</vt:lpstr>
      <vt:lpstr>dbllineb</vt:lpstr>
      <vt:lpstr>EECS 489 Computer Networks  Winter 2024</vt:lpstr>
      <vt:lpstr>Agenda</vt:lpstr>
      <vt:lpstr>Why is video important?</vt:lpstr>
      <vt:lpstr>How to watch a video?</vt:lpstr>
      <vt:lpstr>The video medium</vt:lpstr>
      <vt:lpstr>The video medium (cont’d)</vt:lpstr>
      <vt:lpstr>How do we serve video?</vt:lpstr>
      <vt:lpstr>HTTP streaming</vt:lpstr>
      <vt:lpstr>HTTP streaming</vt:lpstr>
      <vt:lpstr>Challenges</vt:lpstr>
      <vt:lpstr>HTTP streaming: Revisited</vt:lpstr>
      <vt:lpstr>Issues with HTTP streaming</vt:lpstr>
      <vt:lpstr>DASH : Dynamic Adaptive Streaming over HTTP</vt:lpstr>
      <vt:lpstr>Cloud Systems</vt:lpstr>
      <vt:lpstr>Who’s serving Web services?</vt:lpstr>
      <vt:lpstr>Who’s serving Web services?</vt:lpstr>
      <vt:lpstr>Cloud datacenters run the world</vt:lpstr>
      <vt:lpstr>Cloud datacenters run the world</vt:lpstr>
      <vt:lpstr>Cloud datacenters run the world</vt:lpstr>
      <vt:lpstr>How big is a datacenter (DC)?</vt:lpstr>
      <vt:lpstr>Implications (1)</vt:lpstr>
      <vt:lpstr>Implications (2)</vt:lpstr>
      <vt:lpstr>Applications</vt:lpstr>
      <vt:lpstr>Partition-Aggregate</vt:lpstr>
      <vt:lpstr>Partition-Aggregate</vt:lpstr>
      <vt:lpstr>End-to-end response time</vt:lpstr>
      <vt:lpstr>5-minute break!</vt:lpstr>
      <vt:lpstr>Applications</vt:lpstr>
      <vt:lpstr>Map-Reduce</vt:lpstr>
      <vt:lpstr>Datacenter networks</vt:lpstr>
      <vt:lpstr>Datacenter networks (Cont.)</vt:lpstr>
      <vt:lpstr>Datacenter traffic</vt:lpstr>
      <vt:lpstr>East-West traffic</vt:lpstr>
      <vt:lpstr>Datacenter traffic characteristics</vt:lpstr>
      <vt:lpstr>High bandwidth</vt:lpstr>
      <vt:lpstr>Datacenter network as one giant switch</vt:lpstr>
      <vt:lpstr>Datacenter network as one giant switch</vt:lpstr>
      <vt:lpstr>Datacenter network as one giant switch</vt:lpstr>
      <vt:lpstr>High bandwidth </vt:lpstr>
      <vt:lpstr>Bisection bandwidth</vt:lpstr>
      <vt:lpstr>Achieving full bisection bandwidth</vt:lpstr>
      <vt:lpstr>Oversubscription</vt:lpstr>
      <vt:lpstr>Oversubscription</vt:lpstr>
      <vt:lpstr>Better topologies</vt:lpstr>
      <vt:lpstr>Better topologies</vt:lpstr>
      <vt:lpstr>Clos topology</vt:lpstr>
      <vt:lpstr>Challenges in scale-out designs?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1314</cp:revision>
  <cp:lastPrinted>1999-09-08T17:25:07Z</cp:lastPrinted>
  <dcterms:created xsi:type="dcterms:W3CDTF">2014-01-14T18:15:50Z</dcterms:created>
  <dcterms:modified xsi:type="dcterms:W3CDTF">2024-01-27T13:02:40Z</dcterms:modified>
  <cp:category/>
</cp:coreProperties>
</file>