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487" r:id="rId3"/>
    <p:sldId id="514" r:id="rId4"/>
    <p:sldId id="516" r:id="rId5"/>
    <p:sldId id="525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6" r:id="rId14"/>
    <p:sldId id="513" r:id="rId15"/>
    <p:sldId id="527" r:id="rId16"/>
    <p:sldId id="528" r:id="rId17"/>
    <p:sldId id="529" r:id="rId18"/>
    <p:sldId id="531" r:id="rId19"/>
    <p:sldId id="532" r:id="rId20"/>
    <p:sldId id="533" r:id="rId21"/>
    <p:sldId id="534" r:id="rId22"/>
    <p:sldId id="535" r:id="rId23"/>
    <p:sldId id="536" r:id="rId24"/>
    <p:sldId id="502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62" r:id="rId42"/>
    <p:sldId id="555" r:id="rId43"/>
    <p:sldId id="563" r:id="rId44"/>
    <p:sldId id="557" r:id="rId45"/>
    <p:sldId id="558" r:id="rId46"/>
    <p:sldId id="559" r:id="rId47"/>
    <p:sldId id="512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8"/>
    <p:restoredTop sz="87606"/>
  </p:normalViewPr>
  <p:slideViewPr>
    <p:cSldViewPr>
      <p:cViewPr varScale="1">
        <p:scale>
          <a:sx n="103" d="100"/>
          <a:sy n="103" d="100"/>
        </p:scale>
        <p:origin x="14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SCTP: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/>
              <a:t>MPTCP:</a:t>
            </a:r>
            <a:r>
              <a:rPr lang="en-US" baseline="0" dirty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SST: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DCCP: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January 31,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6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/>
              <a:t>UDP is a minimalist transport protocol</a:t>
            </a:r>
          </a:p>
          <a:p>
            <a:pPr marL="257175" lvl="1" indent="-257175">
              <a:buFont typeface="Monotype Sorts" charset="0"/>
              <a:buChar char="l"/>
            </a:pPr>
            <a:r>
              <a:rPr lang="en-US" sz="2800" dirty="0">
                <a:solidFill>
                  <a:srgbClr val="0000FF"/>
                </a:solidFill>
              </a:rPr>
              <a:t>TCP offers a reliable, in-order, byte stream abstraction</a:t>
            </a:r>
          </a:p>
          <a:p>
            <a:pPr lvl="1"/>
            <a:r>
              <a:rPr lang="en-US" dirty="0"/>
              <a:t>With congestion control, but w/o performance guarantees (delay, b/w,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84D596-0198-7417-0EB8-AD8B215D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1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Socket</a:t>
            </a:r>
            <a:r>
              <a:rPr lang="en-US" dirty="0"/>
              <a:t>: software abstraction for an application process to exchange network messages with the (transport layer in the) operating system </a:t>
            </a:r>
          </a:p>
          <a:p>
            <a:r>
              <a:rPr lang="en-US" dirty="0"/>
              <a:t>Two important types of sockets</a:t>
            </a:r>
          </a:p>
          <a:p>
            <a:pPr lvl="1"/>
            <a:r>
              <a:rPr lang="en-US" dirty="0"/>
              <a:t>UDP socket: TYPE is SOCK_DGRAM </a:t>
            </a:r>
          </a:p>
          <a:p>
            <a:pPr lvl="1"/>
            <a:r>
              <a:rPr lang="en-US" dirty="0">
                <a:sym typeface="Wingdings"/>
              </a:rPr>
              <a:t>TCP socket: TYPE is SOCK_STREAM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79D59-B0C6-D811-D254-1B868A29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16-bit numbers that help distinguishing apps</a:t>
            </a:r>
          </a:p>
          <a:p>
            <a:pPr lvl="1"/>
            <a:r>
              <a:rPr lang="en-US" dirty="0"/>
              <a:t>Packets carry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port no in transport header</a:t>
            </a:r>
          </a:p>
          <a:p>
            <a:pPr lvl="1"/>
            <a:r>
              <a:rPr lang="en-US" dirty="0">
                <a:sym typeface="Wingdings"/>
              </a:rPr>
              <a:t>Well-known (0-1023) and ephemeral ports</a:t>
            </a:r>
            <a:endParaRPr lang="en-US" dirty="0"/>
          </a:p>
          <a:p>
            <a:r>
              <a:rPr lang="en-US" dirty="0"/>
              <a:t>OS stores mapping between sockets and ports</a:t>
            </a:r>
          </a:p>
          <a:p>
            <a:pPr lvl="1"/>
            <a:r>
              <a:rPr lang="en-US" dirty="0"/>
              <a:t>Port in packets and sockets in OS</a:t>
            </a:r>
          </a:p>
          <a:p>
            <a:pPr lvl="1"/>
            <a:r>
              <a:rPr lang="en-US" dirty="0"/>
              <a:t>For UDP ports (SOCK_DGRAM)</a:t>
            </a:r>
          </a:p>
          <a:p>
            <a:pPr lvl="2"/>
            <a:r>
              <a:rPr lang="en-US" dirty="0"/>
              <a:t>OS stores (local port, local IP address) </a:t>
            </a:r>
            <a:r>
              <a:rPr lang="en-US" dirty="0">
                <a:sym typeface="Wingdings"/>
              </a:rPr>
              <a:t> socket</a:t>
            </a:r>
          </a:p>
          <a:p>
            <a:pPr lvl="1"/>
            <a:r>
              <a:rPr lang="en-US" dirty="0"/>
              <a:t>For TCP ports (SOCK_STREAM)</a:t>
            </a:r>
          </a:p>
          <a:p>
            <a:pPr lvl="2"/>
            <a:r>
              <a:rPr lang="en-US" dirty="0"/>
              <a:t>OS stores </a:t>
            </a:r>
            <a:r>
              <a:rPr lang="en-US" dirty="0">
                <a:sym typeface="Wingdings"/>
              </a:rPr>
              <a:t>(local port, local IP, remote port, remote IP)  socket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EB2D58-CFBE-0091-6346-4DC3F2E3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UDP: User Datagram Protocol 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communication between processes</a:t>
            </a:r>
          </a:p>
          <a:p>
            <a:pPr lvl="1"/>
            <a:r>
              <a:rPr lang="en-US" dirty="0"/>
              <a:t>Avoid overhead and delays of order &amp; reliability</a:t>
            </a:r>
          </a:p>
          <a:p>
            <a:r>
              <a:rPr lang="en-US" dirty="0"/>
              <a:t>UDP described in RFC 768 – (1980!)</a:t>
            </a:r>
          </a:p>
          <a:p>
            <a:pPr lvl="1"/>
            <a:r>
              <a:rPr lang="en-US" dirty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Length</a:t>
              </a: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Checksum</a:t>
              </a: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6A5C01-42E2-A465-DF7E-2C0CA4CA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/>
              <a:t>“</a:t>
            </a:r>
            <a:r>
              <a:rPr lang="en-US" altLang="ja-JP" dirty="0"/>
              <a:t>don’t verify checksum</a:t>
            </a:r>
            <a:r>
              <a:rPr lang="ja-JP" altLang="en-US"/>
              <a:t>”</a:t>
            </a:r>
            <a:r>
              <a:rPr lang="en-US" altLang="ja-JP" dirty="0"/>
              <a:t>)</a:t>
            </a:r>
          </a:p>
          <a:p>
            <a:r>
              <a:rPr lang="en-US" dirty="0"/>
              <a:t>Source port is also optional</a:t>
            </a:r>
          </a:p>
          <a:p>
            <a:pPr lvl="1"/>
            <a:r>
              <a:rPr lang="en-US" dirty="0"/>
              <a:t>Useful to respond back to the sender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95573-7C04-13D6-B2A8-39D02542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Need a way to decide which packets go to which applications (mux/demux)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7783AF-99A1-46E7-5D1C-9783CBA5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4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Wait for packets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600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800" b="0" kern="0" dirty="0"/>
              <a:t>In a perfect world, reliable transport is easy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27473-0297-5BBA-011F-6336CBC9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</a:t>
            </a:r>
          </a:p>
          <a:p>
            <a:pPr lvl="1"/>
            <a:r>
              <a:rPr lang="en-US" dirty="0"/>
              <a:t>A packet is corrupted (bit errors)</a:t>
            </a:r>
          </a:p>
          <a:p>
            <a:pPr lvl="1"/>
            <a:r>
              <a:rPr lang="en-US" dirty="0"/>
              <a:t>A packet is lost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packet is delayed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Packets are reordered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>
                <a:solidFill>
                  <a:srgbClr val="000090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A packet is duplicated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18FE-251D-E2E3-D54A-300E5F59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BFD375-1827-F260-B69C-5B2C370E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>
                  <a:latin typeface="+mn-lt"/>
                </a:rPr>
                <a:t>Packet </a:t>
              </a:r>
              <a:br>
                <a:rPr lang="en-US" sz="1600" b="0" dirty="0">
                  <a:latin typeface="+mn-lt"/>
                </a:rPr>
              </a:br>
              <a:r>
                <a:rPr lang="en-US" sz="1600" b="0" dirty="0">
                  <a:latin typeface="+mn-lt"/>
                </a:rPr>
                <a:t>#1 or #2?</a:t>
              </a: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6F0211-20CE-C5D2-5180-82223262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basics</a:t>
            </a:r>
          </a:p>
          <a:p>
            <a:r>
              <a:rPr lang="en-US" dirty="0"/>
              <a:t>UDP</a:t>
            </a:r>
          </a:p>
          <a:p>
            <a:r>
              <a:rPr lang="en-US" dirty="0"/>
              <a:t>Designing a reliable transport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1C186-76FD-7216-7541-07EB21A5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packet loss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C73A-1751-4B93-BF27-CC9A70C4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loss (of ack)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04660-3D4C-7556-6EE4-E308F91F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delay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36EF-C33F-EB2A-2A36-1FA1986F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(to detect bit errors) </a:t>
            </a:r>
          </a:p>
          <a:p>
            <a:r>
              <a:rPr lang="en-US" dirty="0"/>
              <a:t>Timers (to detect loss)</a:t>
            </a:r>
          </a:p>
          <a:p>
            <a:r>
              <a:rPr lang="en-US" dirty="0"/>
              <a:t>Acknowledgements (positive or negative)</a:t>
            </a:r>
          </a:p>
          <a:p>
            <a:r>
              <a:rPr lang="en-US" dirty="0"/>
              <a:t>Sequence numbers (to deal with duplicates)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94EEA-3433-B727-1D02-7BB7D359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07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AEDCA-01E8-DE08-12DC-3916BBB7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0624E7-80D6-FF6B-A65C-B8A6154E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correct</a:t>
            </a:r>
            <a:r>
              <a:rPr lang="en-US" dirty="0"/>
              <a:t> reliable transport protocol, but an </a:t>
            </a:r>
            <a:r>
              <a:rPr lang="en-US" dirty="0">
                <a:solidFill>
                  <a:srgbClr val="0000FF"/>
                </a:solidFill>
              </a:rPr>
              <a:t>extremely inefficient </a:t>
            </a:r>
            <a:r>
              <a:rPr lang="en-US" dirty="0"/>
              <a:t>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Send packet(I); (re)set timer; wait for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(ACK) 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I++; repeat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(NACK or TIMEOUT)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Wait for packet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packet is OK, send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Else, send NACK or DISCARD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B746C-D9E2-A1BA-5CEA-5501E411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&amp; Wait is inefficient </a:t>
            </a:r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If (TRANS &lt;&lt; RTT) then</a:t>
            </a:r>
          </a:p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	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26D823-591D-E88F-93A7-39CE64C1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Transmission time for 10Gbps link:</a:t>
            </a:r>
          </a:p>
          <a:p>
            <a:pPr lvl="1"/>
            <a:r>
              <a:rPr lang="en-US"/>
              <a:t>~ microsecond for 1500 byte packet</a:t>
            </a:r>
          </a:p>
          <a:p>
            <a:pPr lvl="1"/>
            <a:endParaRPr lang="en-US"/>
          </a:p>
          <a:p>
            <a:r>
              <a:rPr lang="en-US"/>
              <a:t>RTT:</a:t>
            </a:r>
          </a:p>
          <a:p>
            <a:pPr lvl="1"/>
            <a:r>
              <a:rPr lang="en-US"/>
              <a:t>1,000 kilometers ~ O(10) milliseconds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AD5E7-BEDB-4A0A-014B-7A2C66D5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>
                <a:solidFill>
                  <a:srgbClr val="0000FF"/>
                </a:solidFill>
              </a:rPr>
              <a:t>packets </a:t>
            </a:r>
            <a:r>
              <a:rPr lang="en-US" dirty="0"/>
              <a:t>can sender send?</a:t>
            </a:r>
          </a:p>
          <a:p>
            <a:r>
              <a:rPr lang="en-US" dirty="0"/>
              <a:t>How does receiver ack packets?</a:t>
            </a:r>
          </a:p>
          <a:p>
            <a:r>
              <a:rPr lang="en-US" dirty="0"/>
              <a:t>Which packets does sender resend?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F524B-661E-559C-7FAD-3CB26578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5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at </a:t>
            </a:r>
            <a:r>
              <a:rPr lang="en-US" dirty="0">
                <a:solidFill>
                  <a:srgbClr val="0000FF"/>
                </a:solidFill>
              </a:rPr>
              <a:t>end hosts</a:t>
            </a:r>
            <a:r>
              <a:rPr lang="en-US" dirty="0"/>
              <a:t>, between the application and network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217888F-F438-82A9-0299-55EC07AD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/>
              <a:t>Window = set of adjacent sequence numbers</a:t>
            </a:r>
          </a:p>
          <a:p>
            <a:pPr lvl="1"/>
            <a:r>
              <a:rPr lang="en-US" dirty="0"/>
              <a:t>The size of the set is the window size; assume window size is </a:t>
            </a:r>
            <a:r>
              <a:rPr lang="en-US" dirty="0">
                <a:solidFill>
                  <a:srgbClr val="0000FF"/>
                </a:solidFill>
              </a:rPr>
              <a:t>n</a:t>
            </a:r>
          </a:p>
          <a:p>
            <a:r>
              <a:rPr lang="en-US" dirty="0"/>
              <a:t>General idea: send up to n packets at a time </a:t>
            </a:r>
          </a:p>
          <a:p>
            <a:pPr lvl="1"/>
            <a:r>
              <a:rPr lang="en-US" dirty="0"/>
              <a:t>Sender can send packets in its window</a:t>
            </a:r>
          </a:p>
          <a:p>
            <a:pPr lvl="1"/>
            <a:r>
              <a:rPr lang="en-US" dirty="0"/>
              <a:t>Receiver can accept packets in its window</a:t>
            </a:r>
          </a:p>
          <a:p>
            <a:pPr lvl="1"/>
            <a:r>
              <a:rPr lang="en-US" dirty="0"/>
              <a:t>Window of acceptable packets “slides” on successful reception/acknowledgement</a:t>
            </a:r>
          </a:p>
          <a:p>
            <a:pPr lvl="1"/>
            <a:r>
              <a:rPr lang="en-US" dirty="0"/>
              <a:t>Window contains all packets that might still be in transit</a:t>
            </a:r>
          </a:p>
          <a:p>
            <a:r>
              <a:rPr lang="en-US" dirty="0"/>
              <a:t>Sliding window often called “</a:t>
            </a:r>
            <a:r>
              <a:rPr lang="en-US" dirty="0">
                <a:solidFill>
                  <a:srgbClr val="0000FF"/>
                </a:solidFill>
              </a:rPr>
              <a:t>packets in flight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B36EC-DB2C-7FFA-0000-DE9BF2A8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</a:t>
            </a:r>
            <a:r>
              <a:rPr lang="en-US" sz="2400" dirty="0">
                <a:solidFill>
                  <a:srgbClr val="0000FF"/>
                </a:solidFill>
              </a:rPr>
              <a:t>last </a:t>
            </a:r>
            <a:r>
              <a:rPr lang="en-US" sz="2400" dirty="0" err="1">
                <a:solidFill>
                  <a:srgbClr val="0000FF"/>
                </a:solidFill>
              </a:rPr>
              <a:t>ack’d</a:t>
            </a:r>
            <a:r>
              <a:rPr lang="en-US" sz="2400" dirty="0">
                <a:solidFill>
                  <a:srgbClr val="0000FF"/>
                </a:solidFill>
              </a:rPr>
              <a:t> packet of sender without gap</a:t>
            </a:r>
            <a:r>
              <a:rPr lang="en-US" sz="2400" dirty="0"/>
              <a:t>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Let B be the </a:t>
            </a:r>
            <a:r>
              <a:rPr lang="en-US" sz="2400" dirty="0">
                <a:solidFill>
                  <a:srgbClr val="0000FF"/>
                </a:solidFill>
              </a:rPr>
              <a:t>last received packet without gap</a:t>
            </a:r>
            <a:r>
              <a:rPr lang="en-US" sz="2400" dirty="0"/>
              <a:t>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Already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Sent but not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Cannot be sent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>
                  <a:solidFill>
                    <a:srgbClr val="000090"/>
                  </a:solidFill>
                  <a:latin typeface="+mn-lt"/>
                </a:rPr>
                <a:t>sequence number </a:t>
              </a:r>
              <a:r>
                <a:rPr lang="en-US" sz="1600" b="0" i="1" dirty="0">
                  <a:solidFill>
                    <a:srgbClr val="000090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rgbClr val="000090"/>
                </a:solidFill>
                <a:latin typeface="+mn-lt"/>
              </a:endParaRPr>
            </a:p>
          </p:txBody>
        </p:sp>
      </p:grpSp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1D480884-9507-A9AF-CCA7-34D76579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of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window size is n, then throughput is roughly</a:t>
            </a:r>
          </a:p>
          <a:p>
            <a:pPr lvl="1"/>
            <a:r>
              <a:rPr lang="en-US" dirty="0"/>
              <a:t>MIN(n*DATA/RTT, Link Bandwidth)</a:t>
            </a:r>
          </a:p>
          <a:p>
            <a:r>
              <a:rPr lang="en-US" dirty="0"/>
              <a:t>Compare to Stop and Wait: Data/RTT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happens when n gets too large?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25CE9-3579-97D4-C753-BA68D67B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that the receiver expects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557BD-ACB9-2BFC-F027-31BF444A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3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B+1, B+2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new</a:t>
            </a:r>
            <a:r>
              <a:rPr lang="en-US" dirty="0"/>
              <a:t>= B+2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Receiver sends ACK(B+3) = ACK(B</a:t>
            </a:r>
            <a:r>
              <a:rPr lang="en-US" b="0" baseline="-25000" dirty="0">
                <a:solidFill>
                  <a:schemeClr val="accent2"/>
                </a:solidFill>
              </a:rPr>
              <a:t>new</a:t>
            </a:r>
            <a:r>
              <a:rPr lang="en-US" b="0" dirty="0">
                <a:solidFill>
                  <a:schemeClr val="accent2"/>
                </a:solidFill>
              </a:rPr>
              <a:t>+1)</a:t>
            </a: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19A3A28E-0306-FFDF-B7ED-CEE3EBA8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 (cont’d)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B+4, B+5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/>
              <a:t>Receiver sends </a:t>
            </a:r>
            <a:r>
              <a:rPr lang="en-US" b="0" dirty="0">
                <a:solidFill>
                  <a:srgbClr val="0000FF"/>
                </a:solidFill>
              </a:rPr>
              <a:t>ACK(B+1)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A8DC47A5-CB8C-7325-D97A-C51E1BA1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w/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the receiver expects</a:t>
            </a:r>
          </a:p>
          <a:p>
            <a:pPr lvl="1"/>
            <a:r>
              <a:rPr lang="en-US" dirty="0"/>
              <a:t>Selective ACKs: ACK individually acknowledges correctly received packets</a:t>
            </a:r>
          </a:p>
          <a:p>
            <a:pPr lvl="1"/>
            <a:endParaRPr lang="en-US" dirty="0"/>
          </a:p>
          <a:p>
            <a:r>
              <a:rPr lang="en-US" dirty="0"/>
              <a:t>Selective ACKs offer more precise information but require more complicated book-keeping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39844-0E20-79AD-0675-7E9CE74E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/>
              <a:t>Go-Back-N</a:t>
            </a:r>
          </a:p>
          <a:p>
            <a:pPr lvl="1"/>
            <a:r>
              <a:rPr lang="en-US" dirty="0"/>
              <a:t>Selective Repeat</a:t>
            </a:r>
          </a:p>
          <a:p>
            <a:r>
              <a:rPr lang="en-US" dirty="0"/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A3C9BF-3DD7-84EF-25F5-1D3CE677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7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Go-Back-N 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transmits up to n unacknowledged packets</a:t>
            </a:r>
          </a:p>
          <a:p>
            <a:r>
              <a:rPr lang="en-US" dirty="0"/>
              <a:t>Receiver only accepts packets in order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Discards</a:t>
            </a:r>
            <a:r>
              <a:rPr lang="en-US" dirty="0"/>
              <a:t> out-of-order packets (i.e., packets other than B+1)</a:t>
            </a:r>
          </a:p>
          <a:p>
            <a:r>
              <a:rPr lang="en-US" dirty="0"/>
              <a:t>Receiver uses cumulative acknowledgements</a:t>
            </a:r>
          </a:p>
          <a:p>
            <a:pPr lvl="1"/>
            <a:r>
              <a:rPr lang="en-US" dirty="0"/>
              <a:t>i.e., sequence# in ACK = next expected in-order sequence# </a:t>
            </a:r>
          </a:p>
          <a:p>
            <a:r>
              <a:rPr lang="en-US" dirty="0"/>
              <a:t>Sender sets timer for 1st outstanding ack (A+1)</a:t>
            </a:r>
          </a:p>
          <a:p>
            <a:r>
              <a:rPr lang="en-US" dirty="0"/>
              <a:t>If timeout, retransmit A+1, … , </a:t>
            </a:r>
            <a:r>
              <a:rPr lang="en-US" dirty="0" err="1"/>
              <a:t>A+n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6F1DD3-78C8-0E24-CF0F-4A352297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GBN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last </a:t>
            </a:r>
            <a:r>
              <a:rPr lang="en-US" sz="2400" dirty="0" err="1"/>
              <a:t>ack’d</a:t>
            </a:r>
            <a:r>
              <a:rPr lang="en-US" sz="2400" dirty="0"/>
              <a:t> packet of sender without gap;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 B be the last received packet without gap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Already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Sent but not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sent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>
                <a:solidFill>
                  <a:srgbClr val="000090"/>
                </a:solidFill>
                <a:latin typeface="+mn-lt"/>
              </a:rPr>
              <a:t>sequence number </a:t>
            </a:r>
            <a:r>
              <a:rPr lang="en-US" sz="1600" b="0" i="1" dirty="0">
                <a:solidFill>
                  <a:srgbClr val="000090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020329B4-3592-1D38-26A9-A7158719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 capture hosts, but end-to-end communication happens between applications</a:t>
            </a:r>
          </a:p>
          <a:p>
            <a:pPr lvl="1"/>
            <a:r>
              <a:rPr lang="en-US" dirty="0"/>
              <a:t>Need a way to decide which packets go to which applications (multiplexing/demultiplexing)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5940F-1FB6-BD1A-B245-C54A9CEA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w/o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0AFC5-3E21-B245-8854-C9C7AD43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with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2558A-778B-6499-C921-05F06298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Repeat (SR)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transmit up to n unacknowledged packets</a:t>
            </a:r>
          </a:p>
          <a:p>
            <a:r>
              <a:rPr lang="en-US" dirty="0"/>
              <a:t>Assume packet k is lost, k+1 is not</a:t>
            </a:r>
          </a:p>
          <a:p>
            <a:pPr lvl="1"/>
            <a:r>
              <a:rPr lang="en-US" dirty="0"/>
              <a:t>Receiver: indicates packet k+1 correctly received</a:t>
            </a:r>
          </a:p>
          <a:p>
            <a:pPr lvl="1"/>
            <a:r>
              <a:rPr lang="en-US" dirty="0"/>
              <a:t>Sender: retransmit only packet k on timeout</a:t>
            </a:r>
          </a:p>
          <a:p>
            <a:r>
              <a:rPr lang="en-US" dirty="0"/>
              <a:t>Efficient in retransmissions but complex book-keeping</a:t>
            </a:r>
          </a:p>
          <a:p>
            <a:pPr lvl="1"/>
            <a:r>
              <a:rPr lang="en-US" dirty="0"/>
              <a:t>Need a timer per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347DD2-FB32-3BA2-04FF-EE0F2187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ACK=5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ACK=6</a:t>
            </a: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+mn-lt"/>
              </a:rPr>
              <a:t>4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ACK=4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{7, 8, 9}</a:t>
            </a: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4355A-4955-DB0B-E64B-DFB61B19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2899D-71DB-5348-5367-CDD1E043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vs. Selective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would GBN be better?</a:t>
            </a:r>
          </a:p>
          <a:p>
            <a:pPr lvl="1"/>
            <a:r>
              <a:rPr lang="en-US" dirty="0"/>
              <a:t>When error rate is low; wastes bandwidth otherwise</a:t>
            </a:r>
          </a:p>
          <a:p>
            <a:endParaRPr lang="en-US" dirty="0"/>
          </a:p>
          <a:p>
            <a:r>
              <a:rPr lang="en-US" dirty="0"/>
              <a:t>When would SR be better?</a:t>
            </a:r>
          </a:p>
          <a:p>
            <a:pPr lvl="1"/>
            <a:r>
              <a:rPr lang="en-US" dirty="0"/>
              <a:t>When error rate is high; otherwise, too complex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9AD0E-8C37-9C0C-DA81-5D38CE3B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large-enough </a:t>
            </a:r>
            <a:r>
              <a:rPr lang="en-US" dirty="0">
                <a:solidFill>
                  <a:srgbClr val="0000FF"/>
                </a:solidFill>
              </a:rPr>
              <a:t>window</a:t>
            </a:r>
            <a:r>
              <a:rPr lang="en-US" dirty="0"/>
              <a:t>, it is possible to fully utilize a link with sliding windows</a:t>
            </a:r>
          </a:p>
          <a:p>
            <a:r>
              <a:rPr lang="en-US" dirty="0"/>
              <a:t>Sender has to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all unacknowledged packets, because they may require retransmission</a:t>
            </a:r>
          </a:p>
          <a:p>
            <a:r>
              <a:rPr lang="en-US" dirty="0"/>
              <a:t>Receiver may be able to accept out-of-order packets, but only up to its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limits</a:t>
            </a:r>
          </a:p>
          <a:p>
            <a:r>
              <a:rPr lang="en-US" dirty="0"/>
              <a:t>Implementation complexity depends on protocol details (GBN vs. SR)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C52652-99A0-3AE1-A84C-D4E08989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09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</a:t>
            </a:r>
          </a:p>
          <a:p>
            <a:pPr lvl="1"/>
            <a:r>
              <a:rPr lang="en-US" dirty="0"/>
              <a:t>Cumulative </a:t>
            </a:r>
          </a:p>
          <a:p>
            <a:pPr lvl="1"/>
            <a:r>
              <a:rPr lang="en-US" dirty="0"/>
              <a:t>Selective</a:t>
            </a:r>
          </a:p>
          <a:p>
            <a:r>
              <a:rPr lang="en-US" dirty="0"/>
              <a:t>Sequence numbers (duplicates, windows)</a:t>
            </a:r>
          </a:p>
          <a:p>
            <a:r>
              <a:rPr lang="en-US" dirty="0"/>
              <a:t>Sliding windows (for efficiency) </a:t>
            </a:r>
          </a:p>
          <a:p>
            <a:r>
              <a:rPr lang="en-US" dirty="0"/>
              <a:t>Reliability protocols use the above to decide when and what to retransmit or acknowledge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B5AD1-924C-F967-8F46-7AF549FD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allows applications to communicate with each other</a:t>
            </a:r>
          </a:p>
          <a:p>
            <a:r>
              <a:rPr lang="en-US" dirty="0"/>
              <a:t>Provides unreliable and reliable mechanisms</a:t>
            </a:r>
          </a:p>
          <a:p>
            <a:r>
              <a:rPr lang="en-US" dirty="0"/>
              <a:t>Possible to build reliable transport over unreliable medium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TCP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76DB7-1D34-C658-E030-6CA68617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&amp; demultiplexing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Multiplexing (Mux)</a:t>
            </a:r>
          </a:p>
          <a:p>
            <a:pPr lvl="1"/>
            <a:r>
              <a:rPr lang="en-US" dirty="0"/>
              <a:t>Gather and combining data chunks at the source from different applications and delivering to the network layer</a:t>
            </a:r>
          </a:p>
          <a:p>
            <a:r>
              <a:rPr lang="en-US" dirty="0">
                <a:solidFill>
                  <a:srgbClr val="0000FF"/>
                </a:solidFill>
              </a:rPr>
              <a:t>Demultiplexing (Demux)</a:t>
            </a:r>
          </a:p>
          <a:p>
            <a:pPr lvl="1"/>
            <a:r>
              <a:rPr lang="en-US" dirty="0"/>
              <a:t>Delivering correct data to corresponding sockets from a multiplexed stream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64345-877F-6182-3FB3-FD38C2D8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3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Communication between processes</a:t>
            </a:r>
          </a:p>
          <a:p>
            <a:pPr lvl="1"/>
            <a:r>
              <a:rPr lang="en-US" dirty="0"/>
              <a:t>Mux and demux from/to application processes</a:t>
            </a:r>
          </a:p>
          <a:p>
            <a:pPr lvl="1"/>
            <a:r>
              <a:rPr lang="en-US" dirty="0"/>
              <a:t>Implemented using </a:t>
            </a:r>
            <a:r>
              <a:rPr lang="en-US" i="1" dirty="0">
                <a:solidFill>
                  <a:srgbClr val="0000FF"/>
                </a:solidFill>
              </a:rPr>
              <a:t>ports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82288-BF7B-26FD-1C60-28901756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>
                <a:solidFill>
                  <a:srgbClr val="0000FF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2"/>
            <a:r>
              <a:rPr lang="en-US" dirty="0"/>
              <a:t>Too fast may overwhelm the network</a:t>
            </a:r>
          </a:p>
          <a:p>
            <a:pPr lvl="2"/>
            <a:r>
              <a:rPr lang="en-US" dirty="0"/>
              <a:t>Too slow is not efficient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5F346B-846C-98E5-187E-7756A3A3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>
                <a:solidFill>
                  <a:srgbClr val="0000FF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Also SCTP, MPTCP, SST, RDP, DCCP, …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055FF-88EA-A42B-B84C-C90C90DF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>
                <a:solidFill>
                  <a:srgbClr val="0000FF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Only provides mux/demux capabilities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24DA62-34D8-BE76-F579-1737BB87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1612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1490454003</TotalTime>
  <Pages>7</Pages>
  <Words>2469</Words>
  <Application>Microsoft Macintosh PowerPoint</Application>
  <PresentationFormat>On-screen Show (4:3)</PresentationFormat>
  <Paragraphs>571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ＭＳ Ｐゴシック</vt:lpstr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Winter 2024</vt:lpstr>
      <vt:lpstr>Agenda</vt:lpstr>
      <vt:lpstr>Transport layer</vt:lpstr>
      <vt:lpstr>Why a transport layer? </vt:lpstr>
      <vt:lpstr>Multiplexing &amp; demultiplexing</vt:lpstr>
      <vt:lpstr>Role of the transport layer</vt:lpstr>
      <vt:lpstr>Role of the transport layer</vt:lpstr>
      <vt:lpstr>Role of the transport layer</vt:lpstr>
      <vt:lpstr>Role of the transport layer</vt:lpstr>
      <vt:lpstr>Role of the transport layer</vt:lpstr>
      <vt:lpstr>Applications and sockets</vt:lpstr>
      <vt:lpstr>Ports</vt:lpstr>
      <vt:lpstr>UDP: User Datagram Protocol </vt:lpstr>
      <vt:lpstr>UDP (cont’d)</vt:lpstr>
      <vt:lpstr>Why a transport layer? 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delay</vt:lpstr>
      <vt:lpstr>Components of a solution</vt:lpstr>
      <vt:lpstr>5-minute break!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</vt:lpstr>
      <vt:lpstr>Cumulative acknowledgements (cont’d)</vt:lpstr>
      <vt:lpstr>Acknowledgements w/ sliding window</vt:lpstr>
      <vt:lpstr>Sliding window protocols</vt:lpstr>
      <vt:lpstr>Go-Back-N (GBN)</vt:lpstr>
      <vt:lpstr>Sliding window with GBN</vt:lpstr>
      <vt:lpstr>GBN example w/o errors</vt:lpstr>
      <vt:lpstr>GBN example with errors</vt:lpstr>
      <vt:lpstr>Selective Repeat (SR)</vt:lpstr>
      <vt:lpstr>SR example with errors</vt:lpstr>
      <vt:lpstr>GBN vs. Selective Repeat</vt:lpstr>
      <vt:lpstr>Observations</vt:lpstr>
      <vt:lpstr>Components of a solution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1340</cp:revision>
  <cp:lastPrinted>1999-09-08T17:25:07Z</cp:lastPrinted>
  <dcterms:created xsi:type="dcterms:W3CDTF">2014-01-14T18:15:50Z</dcterms:created>
  <dcterms:modified xsi:type="dcterms:W3CDTF">2024-01-27T13:10:33Z</dcterms:modified>
  <cp:category/>
</cp:coreProperties>
</file>