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4"/>
  </p:notesMasterIdLst>
  <p:handoutMasterIdLst>
    <p:handoutMasterId r:id="rId45"/>
  </p:handoutMasterIdLst>
  <p:sldIdLst>
    <p:sldId id="258" r:id="rId2"/>
    <p:sldId id="487" r:id="rId3"/>
    <p:sldId id="515" r:id="rId4"/>
    <p:sldId id="516" r:id="rId5"/>
    <p:sldId id="517" r:id="rId6"/>
    <p:sldId id="537" r:id="rId7"/>
    <p:sldId id="545" r:id="rId8"/>
    <p:sldId id="548" r:id="rId9"/>
    <p:sldId id="546" r:id="rId10"/>
    <p:sldId id="547" r:id="rId11"/>
    <p:sldId id="541" r:id="rId12"/>
    <p:sldId id="550" r:id="rId13"/>
    <p:sldId id="549" r:id="rId14"/>
    <p:sldId id="551" r:id="rId15"/>
    <p:sldId id="544" r:id="rId16"/>
    <p:sldId id="552" r:id="rId17"/>
    <p:sldId id="523" r:id="rId18"/>
    <p:sldId id="554" r:id="rId19"/>
    <p:sldId id="525" r:id="rId20"/>
    <p:sldId id="558" r:id="rId21"/>
    <p:sldId id="524" r:id="rId22"/>
    <p:sldId id="557" r:id="rId23"/>
    <p:sldId id="522" r:id="rId24"/>
    <p:sldId id="555" r:id="rId25"/>
    <p:sldId id="556" r:id="rId26"/>
    <p:sldId id="559" r:id="rId27"/>
    <p:sldId id="560" r:id="rId28"/>
    <p:sldId id="561" r:id="rId29"/>
    <p:sldId id="562" r:id="rId30"/>
    <p:sldId id="563" r:id="rId31"/>
    <p:sldId id="564" r:id="rId32"/>
    <p:sldId id="565" r:id="rId33"/>
    <p:sldId id="530" r:id="rId34"/>
    <p:sldId id="531" r:id="rId35"/>
    <p:sldId id="566" r:id="rId36"/>
    <p:sldId id="535" r:id="rId37"/>
    <p:sldId id="567" r:id="rId38"/>
    <p:sldId id="572" r:id="rId39"/>
    <p:sldId id="568" r:id="rId40"/>
    <p:sldId id="570" r:id="rId41"/>
    <p:sldId id="571" r:id="rId42"/>
    <p:sldId id="512" r:id="rId43"/>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3A600"/>
    <a:srgbClr val="333399"/>
    <a:srgbClr val="FFCB05"/>
    <a:srgbClr val="FF9900"/>
    <a:srgbClr val="00274C"/>
    <a:srgbClr val="009900"/>
    <a:srgbClr val="D60093"/>
    <a:srgbClr val="FF33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25"/>
    <p:restoredTop sz="95064"/>
  </p:normalViewPr>
  <p:slideViewPr>
    <p:cSldViewPr>
      <p:cViewPr varScale="1">
        <p:scale>
          <a:sx n="119" d="100"/>
          <a:sy n="119" d="100"/>
        </p:scale>
        <p:origin x="150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1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vl1pPr>
          </a:lstStyle>
          <a:p>
            <a:endParaRPr lang="en-US"/>
          </a:p>
        </p:txBody>
      </p:sp>
      <p:sp>
        <p:nvSpPr>
          <p:cNvPr id="3075" name="Rectangle 3"/>
          <p:cNvSpPr>
            <a:spLocks noGrp="1" noChangeArrowheads="1"/>
          </p:cNvSpPr>
          <p:nvPr>
            <p:ph type="dt" sz="quarter"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vl1pPr>
          </a:lstStyle>
          <a:p>
            <a:endParaRPr lang="en-US"/>
          </a:p>
        </p:txBody>
      </p:sp>
      <p:sp>
        <p:nvSpPr>
          <p:cNvPr id="3076" name="Rectangle 4"/>
          <p:cNvSpPr>
            <a:spLocks noGrp="1" noChangeArrowheads="1"/>
          </p:cNvSpPr>
          <p:nvPr>
            <p:ph type="ftr" sz="quarter" idx="2"/>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vl1pPr>
          </a:lstStyle>
          <a:p>
            <a:endParaRPr lang="en-US"/>
          </a:p>
        </p:txBody>
      </p:sp>
      <p:sp>
        <p:nvSpPr>
          <p:cNvPr id="3077" name="Rectangle 5"/>
          <p:cNvSpPr>
            <a:spLocks noGrp="1" noChangeArrowheads="1"/>
          </p:cNvSpPr>
          <p:nvPr>
            <p:ph type="sldNum" sz="quarter" idx="3"/>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vl1pPr>
          </a:lstStyle>
          <a:p>
            <a:fld id="{B29687F7-08B4-A54B-BC56-F290ADA497A1}" type="slidenum">
              <a:rPr lang="en-US"/>
              <a:pPr/>
              <a:t>‹#›</a:t>
            </a:fld>
            <a:endParaRPr lang="en-US"/>
          </a:p>
        </p:txBody>
      </p:sp>
    </p:spTree>
    <p:extLst>
      <p:ext uri="{BB962C8B-B14F-4D97-AF65-F5344CB8AC3E}">
        <p14:creationId xmlns:p14="http://schemas.microsoft.com/office/powerpoint/2010/main" val="29838747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1" name="Rectangle 3"/>
          <p:cNvSpPr>
            <a:spLocks noGrp="1" noChangeArrowheads="1"/>
          </p:cNvSpPr>
          <p:nvPr>
            <p:ph type="dt"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atin typeface="Times New Roman" charset="0"/>
              </a:defRPr>
            </a:lvl1pPr>
          </a:lstStyle>
          <a:p>
            <a:endParaRPr lang="en-US"/>
          </a:p>
        </p:txBody>
      </p:sp>
      <p:sp>
        <p:nvSpPr>
          <p:cNvPr id="2052" name="Rectangle 4"/>
          <p:cNvSpPr>
            <a:spLocks noGrp="1" noChangeArrowheads="1"/>
          </p:cNvSpPr>
          <p:nvPr>
            <p:ph type="ftr" sz="quarter" idx="4"/>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3" name="Rectangle 5"/>
          <p:cNvSpPr>
            <a:spLocks noGrp="1" noChangeArrowheads="1"/>
          </p:cNvSpPr>
          <p:nvPr>
            <p:ph type="sldNum" sz="quarter" idx="5"/>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atin typeface="Times New Roman" charset="0"/>
              </a:defRPr>
            </a:lvl1pPr>
          </a:lstStyle>
          <a:p>
            <a:fld id="{C7E9A20B-E167-2E4E-BE18-AA9F5BF5FBB1}" type="slidenum">
              <a:rPr lang="en-US"/>
              <a:pPr/>
              <a:t>‹#›</a:t>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7154" tIns="48580" rIns="97154" bIns="48580"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14343" name="Rectangle 7"/>
          <p:cNvSpPr>
            <a:spLocks noGrp="1" noRot="1" noChangeAspect="1" noChangeArrowheads="1" noTextEdit="1"/>
          </p:cNvSpPr>
          <p:nvPr>
            <p:ph type="sldImg" idx="2"/>
          </p:nvPr>
        </p:nvSpPr>
        <p:spPr bwMode="auto">
          <a:xfrm>
            <a:off x="1268413" y="727075"/>
            <a:ext cx="4781550" cy="3586163"/>
          </a:xfrm>
          <a:prstGeom prst="rect">
            <a:avLst/>
          </a:prstGeom>
          <a:noFill/>
          <a:ln w="12700">
            <a:solidFill>
              <a:schemeClr val="tx1"/>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val="21514731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en.wikipedia.org/wiki/Reflection_(physics)" TargetMode="External"/><Relationship Id="rId3" Type="http://schemas.openxmlformats.org/officeDocument/2006/relationships/hyperlink" Target="http://en.wikipedia.org/wiki/Attenuation_(electromagnetic_radiation)" TargetMode="External"/><Relationship Id="rId7" Type="http://schemas.openxmlformats.org/officeDocument/2006/relationships/hyperlink" Target="http://en.wikipedia.org/wiki/Diffraction" TargetMode="External"/><Relationship Id="rId12" Type="http://schemas.openxmlformats.org/officeDocument/2006/relationships/hyperlink" Target="http://en.wikipedia.org/wiki/Absorption_(optics)"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en.wikipedia.org/wiki/Refraction" TargetMode="External"/><Relationship Id="rId11" Type="http://schemas.openxmlformats.org/officeDocument/2006/relationships/hyperlink" Target="http://en.wikipedia.org/wiki/Coupling_loss" TargetMode="External"/><Relationship Id="rId5" Type="http://schemas.openxmlformats.org/officeDocument/2006/relationships/hyperlink" Target="http://en.wikipedia.org/wiki/Free-space_loss" TargetMode="External"/><Relationship Id="rId10" Type="http://schemas.openxmlformats.org/officeDocument/2006/relationships/hyperlink" Target="http://en.wikipedia.org/wiki/Transmission_medium" TargetMode="External"/><Relationship Id="rId4" Type="http://schemas.openxmlformats.org/officeDocument/2006/relationships/hyperlink" Target="http://en.wikipedia.org/wiki/Electromagnetic_wave" TargetMode="External"/><Relationship Id="rId9" Type="http://schemas.openxmlformats.org/officeDocument/2006/relationships/hyperlink" Target="http://en.wikipedia.org/wiki/Aperture_(antenna)"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600" b="1">
                <a:solidFill>
                  <a:schemeClr val="tx1"/>
                </a:solidFill>
                <a:latin typeface="Arial" charset="0"/>
                <a:ea typeface="ＭＳ Ｐゴシック" charset="0"/>
                <a:cs typeface="ＭＳ Ｐゴシック" charset="0"/>
              </a:defRPr>
            </a:lvl1pPr>
            <a:lvl2pPr marL="37931725" indent="-37474525" defTabSz="965200" eaLnBrk="0" hangingPunct="0">
              <a:defRPr sz="1600" b="1">
                <a:solidFill>
                  <a:schemeClr val="tx1"/>
                </a:solidFill>
                <a:latin typeface="Arial" charset="0"/>
                <a:ea typeface="ＭＳ Ｐゴシック" charset="0"/>
              </a:defRPr>
            </a:lvl2pPr>
            <a:lvl3pPr eaLnBrk="0" hangingPunct="0">
              <a:defRPr sz="1600" b="1">
                <a:solidFill>
                  <a:schemeClr val="tx1"/>
                </a:solidFill>
                <a:latin typeface="Arial" charset="0"/>
                <a:ea typeface="ＭＳ Ｐゴシック" charset="0"/>
              </a:defRPr>
            </a:lvl3pPr>
            <a:lvl4pPr eaLnBrk="0" hangingPunct="0">
              <a:defRPr sz="1600" b="1">
                <a:solidFill>
                  <a:schemeClr val="tx1"/>
                </a:solidFill>
                <a:latin typeface="Arial" charset="0"/>
                <a:ea typeface="ＭＳ Ｐゴシック" charset="0"/>
              </a:defRPr>
            </a:lvl4pPr>
            <a:lvl5pPr eaLnBrk="0" hangingPunct="0">
              <a:defRPr sz="1600" b="1">
                <a:solidFill>
                  <a:schemeClr val="tx1"/>
                </a:solidFill>
                <a:latin typeface="Arial" charset="0"/>
                <a:ea typeface="ＭＳ Ｐゴシック" charset="0"/>
              </a:defRPr>
            </a:lvl5pPr>
            <a:lvl6pPr marL="457200" eaLnBrk="0" fontAlgn="base" hangingPunct="0">
              <a:spcBef>
                <a:spcPct val="0"/>
              </a:spcBef>
              <a:spcAft>
                <a:spcPct val="0"/>
              </a:spcAft>
              <a:defRPr sz="1600" b="1">
                <a:solidFill>
                  <a:schemeClr val="tx1"/>
                </a:solidFill>
                <a:latin typeface="Arial" charset="0"/>
                <a:ea typeface="ＭＳ Ｐゴシック" charset="0"/>
              </a:defRPr>
            </a:lvl6pPr>
            <a:lvl7pPr marL="914400" eaLnBrk="0" fontAlgn="base" hangingPunct="0">
              <a:spcBef>
                <a:spcPct val="0"/>
              </a:spcBef>
              <a:spcAft>
                <a:spcPct val="0"/>
              </a:spcAft>
              <a:defRPr sz="1600" b="1">
                <a:solidFill>
                  <a:schemeClr val="tx1"/>
                </a:solidFill>
                <a:latin typeface="Arial" charset="0"/>
                <a:ea typeface="ＭＳ Ｐゴシック" charset="0"/>
              </a:defRPr>
            </a:lvl7pPr>
            <a:lvl8pPr marL="1371600" eaLnBrk="0" fontAlgn="base" hangingPunct="0">
              <a:spcBef>
                <a:spcPct val="0"/>
              </a:spcBef>
              <a:spcAft>
                <a:spcPct val="0"/>
              </a:spcAft>
              <a:defRPr sz="1600" b="1">
                <a:solidFill>
                  <a:schemeClr val="tx1"/>
                </a:solidFill>
                <a:latin typeface="Arial" charset="0"/>
                <a:ea typeface="ＭＳ Ｐゴシック" charset="0"/>
              </a:defRPr>
            </a:lvl8pPr>
            <a:lvl9pPr marL="1828800" eaLnBrk="0" fontAlgn="base" hangingPunct="0">
              <a:spcBef>
                <a:spcPct val="0"/>
              </a:spcBef>
              <a:spcAft>
                <a:spcPct val="0"/>
              </a:spcAft>
              <a:defRPr sz="1600" b="1">
                <a:solidFill>
                  <a:schemeClr val="tx1"/>
                </a:solidFill>
                <a:latin typeface="Arial" charset="0"/>
                <a:ea typeface="ＭＳ Ｐゴシック" charset="0"/>
              </a:defRPr>
            </a:lvl9pPr>
          </a:lstStyle>
          <a:p>
            <a:fld id="{914EF427-E3A8-D542-91D3-317F25033480}" type="slidenum">
              <a:rPr lang="en-US" sz="1100" b="0">
                <a:latin typeface="Times New Roman" charset="0"/>
              </a:rPr>
              <a:pPr/>
              <a:t>1</a:t>
            </a:fld>
            <a:endParaRPr lang="en-US" sz="1100" b="0">
              <a:latin typeface="Times New Roman" charset="0"/>
            </a:endParaRPr>
          </a:p>
        </p:txBody>
      </p:sp>
      <p:sp>
        <p:nvSpPr>
          <p:cNvPr id="16387" name="Rectangle 2"/>
          <p:cNvSpPr>
            <a:spLocks noGrp="1" noRot="1" noChangeAspect="1" noChangeArrowheads="1" noTextEdit="1"/>
          </p:cNvSpPr>
          <p:nvPr>
            <p:ph type="sldImg"/>
          </p:nvPr>
        </p:nvSpPr>
        <p:spPr>
          <a:xfrm>
            <a:off x="1268413" y="727075"/>
            <a:ext cx="4781550" cy="3586163"/>
          </a:xfrm>
          <a:ln/>
        </p:spPr>
      </p:sp>
      <p:sp>
        <p:nvSpPr>
          <p:cNvPr id="1638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71330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0D5661B-0D07-6142-99FF-5BA62A16BC0B}" type="slidenum">
              <a:rPr lang="en-US" smtClean="0">
                <a:latin typeface="Times New Roman" charset="0"/>
              </a:rPr>
              <a:pPr>
                <a:defRPr/>
              </a:pPr>
              <a:t>11</a:t>
            </a:fld>
            <a:endParaRPr lang="en-US" dirty="0">
              <a:latin typeface="Times New Roman"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861332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13</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340730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5C1CC6FB-7AAC-3943-9E9A-D62D524BC692}" type="slidenum">
              <a:rPr lang="en-US" smtClean="0">
                <a:latin typeface="Times New Roman" charset="0"/>
              </a:rPr>
              <a:pPr>
                <a:defRPr/>
              </a:pPr>
              <a:t>15</a:t>
            </a:fld>
            <a:endParaRPr lang="en-US" dirty="0">
              <a:latin typeface="Times New Roman"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748443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16</a:t>
            </a:fld>
            <a:endParaRPr lang="en-US" dirty="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446826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reduction in power density (</a:t>
            </a:r>
            <a:r>
              <a:rPr lang="en-US">
                <a:latin typeface="Times New Roman" pitchFamily="18" charset="0"/>
                <a:hlinkClick r:id="rId3" tooltip="Attenuation (electromagnetic radiation)"/>
              </a:rPr>
              <a:t>attenuation</a:t>
            </a:r>
            <a:r>
              <a:rPr lang="en-US">
                <a:latin typeface="Times New Roman" pitchFamily="18" charset="0"/>
              </a:rPr>
              <a:t>) of an </a:t>
            </a:r>
            <a:r>
              <a:rPr lang="en-US">
                <a:latin typeface="Times New Roman" pitchFamily="18" charset="0"/>
                <a:hlinkClick r:id="rId4" tooltip="Electromagnetic wave"/>
              </a:rPr>
              <a:t>electromagnetic wave</a:t>
            </a:r>
            <a:r>
              <a:rPr lang="en-US">
                <a:latin typeface="Times New Roman" pitchFamily="18" charset="0"/>
              </a:rPr>
              <a:t> as it propagates through space.</a:t>
            </a:r>
          </a:p>
          <a:p>
            <a:endParaRPr lang="en-US">
              <a:latin typeface="Times New Roman" pitchFamily="18" charset="0"/>
            </a:endParaRPr>
          </a:p>
          <a:p>
            <a:r>
              <a:rPr lang="en-US">
                <a:latin typeface="Times New Roman" pitchFamily="18" charset="0"/>
              </a:rPr>
              <a:t>Path loss may be due to many effects, such as </a:t>
            </a:r>
            <a:r>
              <a:rPr lang="en-US">
                <a:latin typeface="Times New Roman" pitchFamily="18" charset="0"/>
                <a:hlinkClick r:id="rId5" tooltip="Free-space loss"/>
              </a:rPr>
              <a:t>free-space loss</a:t>
            </a:r>
            <a:r>
              <a:rPr lang="en-US">
                <a:latin typeface="Times New Roman" pitchFamily="18" charset="0"/>
              </a:rPr>
              <a:t>,</a:t>
            </a:r>
            <a:r>
              <a:rPr lang="en-US">
                <a:latin typeface="Times New Roman" pitchFamily="18" charset="0"/>
                <a:hlinkClick r:id="rId6" tooltip="Refraction"/>
              </a:rPr>
              <a:t>refraction</a:t>
            </a:r>
            <a:r>
              <a:rPr lang="en-US">
                <a:latin typeface="Times New Roman" pitchFamily="18" charset="0"/>
              </a:rPr>
              <a:t>, </a:t>
            </a:r>
            <a:r>
              <a:rPr lang="en-US">
                <a:latin typeface="Times New Roman" pitchFamily="18" charset="0"/>
                <a:hlinkClick r:id="rId7" tooltip="Diffraction"/>
              </a:rPr>
              <a:t>diffraction</a:t>
            </a:r>
            <a:r>
              <a:rPr lang="en-US">
                <a:latin typeface="Times New Roman" pitchFamily="18" charset="0"/>
              </a:rPr>
              <a:t>, </a:t>
            </a:r>
            <a:r>
              <a:rPr lang="en-US">
                <a:latin typeface="Times New Roman" pitchFamily="18" charset="0"/>
                <a:hlinkClick r:id="rId8" tooltip="Reflection (physics)"/>
              </a:rPr>
              <a:t>reflection</a:t>
            </a:r>
            <a:r>
              <a:rPr lang="en-US">
                <a:latin typeface="Times New Roman" pitchFamily="18" charset="0"/>
              </a:rPr>
              <a:t>, </a:t>
            </a:r>
            <a:r>
              <a:rPr lang="en-US">
                <a:latin typeface="Times New Roman" pitchFamily="18" charset="0"/>
                <a:hlinkClick r:id="rId9" tooltip="Aperture (antenna)"/>
              </a:rPr>
              <a:t>aperture</a:t>
            </a:r>
            <a:r>
              <a:rPr lang="en-US">
                <a:latin typeface="Times New Roman" pitchFamily="18" charset="0"/>
              </a:rPr>
              <a:t>-</a:t>
            </a:r>
            <a:r>
              <a:rPr lang="en-US">
                <a:latin typeface="Times New Roman" pitchFamily="18" charset="0"/>
                <a:hlinkClick r:id="rId10" tooltip="Transmission medium"/>
              </a:rPr>
              <a:t>medium</a:t>
            </a:r>
            <a:r>
              <a:rPr lang="en-US">
                <a:latin typeface="Times New Roman" pitchFamily="18" charset="0"/>
              </a:rPr>
              <a:t> </a:t>
            </a:r>
            <a:r>
              <a:rPr lang="en-US">
                <a:latin typeface="Times New Roman" pitchFamily="18" charset="0"/>
                <a:hlinkClick r:id="rId11" tooltip="Coupling loss"/>
              </a:rPr>
              <a:t>coupling loss</a:t>
            </a:r>
            <a:r>
              <a:rPr lang="en-US">
                <a:latin typeface="Times New Roman" pitchFamily="18" charset="0"/>
              </a:rPr>
              <a:t>, and </a:t>
            </a:r>
            <a:r>
              <a:rPr lang="en-US">
                <a:latin typeface="Times New Roman" pitchFamily="18" charset="0"/>
                <a:hlinkClick r:id="rId12" tooltip="Absorption (optics)"/>
              </a:rPr>
              <a:t>absorption</a:t>
            </a:r>
            <a:r>
              <a:rPr lang="en-US">
                <a:latin typeface="Times New Roman" pitchFamily="18" charset="0"/>
              </a:rPr>
              <a:t>. Path loss is also influenced by terrain contours, environment (urban or rural, vegetation and foliage), propagation medium (dry or moist air), the distance between the transmitter and the receiver, and the height and location of antennas.</a:t>
            </a:r>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EE12B448-CE21-4394-9025-625D49B6C168}" type="slidenum">
              <a:rPr lang="en-US" sz="1300" b="0" smtClean="0">
                <a:latin typeface="Times New Roman" pitchFamily="18" charset="0"/>
              </a:rPr>
              <a:pPr eaLnBrk="1" hangingPunct="1"/>
              <a:t>17</a:t>
            </a:fld>
            <a:endParaRPr lang="en-US" sz="1300" b="0">
              <a:latin typeface="Times New Roman" pitchFamily="18" charset="0"/>
            </a:endParaRPr>
          </a:p>
        </p:txBody>
      </p:sp>
    </p:spTree>
    <p:extLst>
      <p:ext uri="{BB962C8B-B14F-4D97-AF65-F5344CB8AC3E}">
        <p14:creationId xmlns:p14="http://schemas.microsoft.com/office/powerpoint/2010/main" val="2077445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C715F09C-A514-FE4E-8740-5316722C6DC4}" type="slidenum">
              <a:rPr lang="en-US" smtClean="0">
                <a:latin typeface="Times New Roman" charset="0"/>
              </a:rPr>
              <a:pPr>
                <a:defRPr/>
              </a:pPr>
              <a:t>18</a:t>
            </a:fld>
            <a:endParaRPr lang="en-US" dirty="0">
              <a:latin typeface="Times New Roman"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Arial" charset="0"/>
                <a:ea typeface="ＭＳ Ｐゴシック" charset="-128"/>
                <a:cs typeface="ＭＳ Ｐゴシック" charset="-128"/>
              </a:rPr>
              <a:t>BPSK: Binary phase-shift keying</a:t>
            </a:r>
          </a:p>
          <a:p>
            <a:r>
              <a:rPr lang="en-US" dirty="0">
                <a:latin typeface="Times New Roman" charset="0"/>
                <a:cs typeface="+mn-cs"/>
              </a:rPr>
              <a:t>QAM:</a:t>
            </a:r>
            <a:r>
              <a:rPr lang="en-US" baseline="0" dirty="0">
                <a:latin typeface="Times New Roman" charset="0"/>
                <a:cs typeface="+mn-cs"/>
              </a:rPr>
              <a:t> </a:t>
            </a:r>
            <a:r>
              <a:rPr lang="en-US" sz="1200" b="0" i="0" kern="1200" dirty="0">
                <a:solidFill>
                  <a:schemeClr val="tx1"/>
                </a:solidFill>
                <a:effectLst/>
                <a:latin typeface="Arial" charset="0"/>
                <a:ea typeface="ＭＳ Ｐゴシック" charset="-128"/>
                <a:cs typeface="ＭＳ Ｐゴシック" charset="-128"/>
              </a:rPr>
              <a:t>Quadrature amplitude modulation</a:t>
            </a:r>
          </a:p>
          <a:p>
            <a:endParaRPr lang="en-US" sz="1200" b="0" i="0" kern="1200" dirty="0">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65977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xfrm>
            <a:off x="3884839" y="8685611"/>
            <a:ext cx="2972027" cy="456406"/>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Helvetica" charset="0"/>
                <a:ea typeface="ＭＳ Ｐゴシック" charset="0"/>
                <a:cs typeface="ＭＳ Ｐゴシック" charset="0"/>
              </a:defRPr>
            </a:lvl1pPr>
            <a:lvl2pPr marL="742950" indent="-285750" defTabSz="957263" eaLnBrk="0" hangingPunct="0">
              <a:defRPr sz="2000" b="1">
                <a:solidFill>
                  <a:schemeClr val="tx1"/>
                </a:solidFill>
                <a:latin typeface="Helvetica" charset="0"/>
                <a:ea typeface="ＭＳ Ｐゴシック" charset="0"/>
              </a:defRPr>
            </a:lvl2pPr>
            <a:lvl3pPr marL="1143000" indent="-228600" defTabSz="957263" eaLnBrk="0" hangingPunct="0">
              <a:defRPr sz="2000" b="1">
                <a:solidFill>
                  <a:schemeClr val="tx1"/>
                </a:solidFill>
                <a:latin typeface="Helvetica" charset="0"/>
                <a:ea typeface="ＭＳ Ｐゴシック" charset="0"/>
              </a:defRPr>
            </a:lvl3pPr>
            <a:lvl4pPr marL="1600200" indent="-228600" defTabSz="957263" eaLnBrk="0" hangingPunct="0">
              <a:defRPr sz="2000" b="1">
                <a:solidFill>
                  <a:schemeClr val="tx1"/>
                </a:solidFill>
                <a:latin typeface="Helvetica" charset="0"/>
                <a:ea typeface="ＭＳ Ｐゴシック" charset="0"/>
              </a:defRPr>
            </a:lvl4pPr>
            <a:lvl5pPr marL="2057400" indent="-228600" defTabSz="957263" eaLnBrk="0" hangingPunct="0">
              <a:defRPr sz="2000" b="1">
                <a:solidFill>
                  <a:schemeClr val="tx1"/>
                </a:solidFill>
                <a:latin typeface="Helvetica" charset="0"/>
                <a:ea typeface="ＭＳ Ｐゴシック" charset="0"/>
              </a:defRPr>
            </a:lvl5pPr>
            <a:lvl6pPr marL="25146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6pPr>
            <a:lvl7pPr marL="29718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7pPr>
            <a:lvl8pPr marL="34290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8pPr>
            <a:lvl9pPr marL="38862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9pPr>
          </a:lstStyle>
          <a:p>
            <a:pPr eaLnBrk="1" hangingPunct="1"/>
            <a:fld id="{2E31870A-3889-9742-8A4D-0DE5A88B20D1}" type="slidenum">
              <a:rPr lang="en-US" sz="1300" b="0">
                <a:latin typeface="Times New Roman" charset="0"/>
              </a:rPr>
              <a:pPr eaLnBrk="1" hangingPunct="1"/>
              <a:t>19</a:t>
            </a:fld>
            <a:endParaRPr lang="en-US" sz="1300" b="0">
              <a:latin typeface="Times New Roman"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855503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20</a:t>
            </a:fld>
            <a:endParaRPr lang="en-US" dirty="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070770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55DD2B6C-C2F5-4B16-A859-9E6E6F40897B}" type="slidenum">
              <a:rPr lang="en-US" sz="1300" b="0" smtClean="0">
                <a:latin typeface="Times New Roman" pitchFamily="18" charset="0"/>
              </a:rPr>
              <a:pPr eaLnBrk="1" hangingPunct="1"/>
              <a:t>21</a:t>
            </a:fld>
            <a:endParaRPr lang="en-US" sz="1300" b="0">
              <a:latin typeface="Times New Roman"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515933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22</a:t>
            </a:fld>
            <a:endParaRPr lang="en-US" dirty="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063687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961720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Broadcast – anybody in</a:t>
            </a:r>
            <a:r>
              <a:rPr lang="en-US" baseline="0" dirty="0"/>
              <a:t> proximity can hear and interfere (assuming the same channel)</a:t>
            </a:r>
          </a:p>
          <a:p>
            <a:endParaRPr lang="en-US" baseline="0" dirty="0"/>
          </a:p>
          <a:p>
            <a:r>
              <a:rPr lang="en-US" baseline="0" dirty="0"/>
              <a:t>Half-duplex:</a:t>
            </a:r>
            <a:br>
              <a:rPr lang="en-US" baseline="0" dirty="0"/>
            </a:br>
            <a:r>
              <a:rPr lang="en-US" baseline="0" dirty="0"/>
              <a:t>Not an engineering problem – but a fundamental physics that our strong transmission is deafening to our receiver.</a:t>
            </a:r>
          </a:p>
          <a:p>
            <a:r>
              <a:rPr lang="en-US" baseline="0" dirty="0"/>
              <a:t>Solve by different channels/bands for RX/TX</a:t>
            </a:r>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54A59752-75EB-4068-ABAC-D0B4501D1A2D}" type="slidenum">
              <a:rPr lang="en-US" smtClean="0"/>
              <a:pPr>
                <a:defRPr/>
              </a:pPr>
              <a:t>23</a:t>
            </a:fld>
            <a:endParaRPr lang="en-US"/>
          </a:p>
        </p:txBody>
      </p:sp>
    </p:spTree>
    <p:extLst>
      <p:ext uri="{BB962C8B-B14F-4D97-AF65-F5344CB8AC3E}">
        <p14:creationId xmlns:p14="http://schemas.microsoft.com/office/powerpoint/2010/main" val="1474058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550A3F8F-3029-504A-B0ED-0148283903B1}" type="slidenum">
              <a:rPr lang="en-US" smtClean="0">
                <a:latin typeface="Times New Roman" charset="0"/>
              </a:rPr>
              <a:pPr>
                <a:defRPr/>
              </a:pPr>
              <a:t>24</a:t>
            </a:fld>
            <a:endParaRPr lang="en-US" dirty="0">
              <a:latin typeface="Times New Roman"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146805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E0FE5F46-2591-A64E-8B54-DDD8797D56A2}" type="slidenum">
              <a:rPr lang="en-US" smtClean="0">
                <a:latin typeface="Times New Roman" charset="0"/>
              </a:rPr>
              <a:pPr>
                <a:defRPr/>
              </a:pPr>
              <a:t>29</a:t>
            </a:fld>
            <a:endParaRPr lang="en-US" dirty="0">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812573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E0FE5F46-2591-A64E-8B54-DDD8797D56A2}" type="slidenum">
              <a:rPr lang="en-US" smtClean="0">
                <a:latin typeface="Times New Roman" charset="0"/>
              </a:rPr>
              <a:pPr>
                <a:defRPr/>
              </a:pPr>
              <a:t>30</a:t>
            </a:fld>
            <a:endParaRPr lang="en-US" dirty="0">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9644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424B7D3-5E68-904E-9F3B-71F21986FE04}" type="slidenum">
              <a:rPr lang="en-US" smtClean="0">
                <a:latin typeface="Times New Roman" charset="0"/>
              </a:rPr>
              <a:pPr>
                <a:defRPr/>
              </a:pPr>
              <a:t>31</a:t>
            </a:fld>
            <a:endParaRPr lang="en-US" dirty="0">
              <a:latin typeface="Times New Roman"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575122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Why do we wait?</a:t>
            </a:r>
          </a:p>
          <a:p>
            <a:r>
              <a:rPr lang="en-US">
                <a:latin typeface="Times New Roman" pitchFamily="18" charset="0"/>
              </a:rPr>
              <a:t> Why not just send right away as medium becomes clear?</a:t>
            </a:r>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5C00329-BC93-4A4B-BA2D-B05A629801B9}" type="slidenum">
              <a:rPr lang="en-US" sz="1300" b="0" smtClean="0">
                <a:latin typeface="Times New Roman" pitchFamily="18" charset="0"/>
              </a:rPr>
              <a:pPr eaLnBrk="1" hangingPunct="1"/>
              <a:t>33</a:t>
            </a:fld>
            <a:endParaRPr lang="en-US" sz="1300" b="0">
              <a:latin typeface="Times New Roman" pitchFamily="18" charset="0"/>
            </a:endParaRPr>
          </a:p>
        </p:txBody>
      </p:sp>
    </p:spTree>
    <p:extLst>
      <p:ext uri="{BB962C8B-B14F-4D97-AF65-F5344CB8AC3E}">
        <p14:creationId xmlns:p14="http://schemas.microsoft.com/office/powerpoint/2010/main" val="18499574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D3E02E9D-6A4F-4CD9-95CC-5E495CE0D39D}" type="slidenum">
              <a:rPr lang="en-US" sz="1300" b="0" smtClean="0">
                <a:latin typeface="Times New Roman" pitchFamily="18" charset="0"/>
              </a:rPr>
              <a:pPr eaLnBrk="1" hangingPunct="1"/>
              <a:t>34</a:t>
            </a:fld>
            <a:endParaRPr lang="en-US" sz="1300" b="0">
              <a:latin typeface="Times New Roman" pitchFamily="18" charset="0"/>
            </a:endParaRPr>
          </a:p>
        </p:txBody>
      </p:sp>
      <p:sp>
        <p:nvSpPr>
          <p:cNvPr id="129027"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38" tIns="47869" rIns="95738" bIns="47869" anchor="b"/>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C3545A94-B8A9-4FD7-9026-7BA0DA2A648D}" type="slidenum">
              <a:rPr lang="en-US" sz="1300" b="0">
                <a:latin typeface="Times New Roman" pitchFamily="18" charset="0"/>
              </a:rPr>
              <a:pPr eaLnBrk="1" hangingPunct="1"/>
              <a:t>34</a:t>
            </a:fld>
            <a:endParaRPr lang="en-US" sz="1300" b="0">
              <a:latin typeface="Times New Roman" pitchFamily="18" charset="0"/>
            </a:endParaRPr>
          </a:p>
        </p:txBody>
      </p:sp>
      <p:sp>
        <p:nvSpPr>
          <p:cNvPr id="129028" name="Rectangle 2"/>
          <p:cNvSpPr>
            <a:spLocks noGrp="1" noRot="1" noChangeAspect="1" noChangeArrowheads="1" noTextEdit="1"/>
          </p:cNvSpPr>
          <p:nvPr>
            <p:ph type="sldImg"/>
          </p:nvPr>
        </p:nvSpPr>
        <p:spPr>
          <a:xfrm>
            <a:off x="1258888" y="720725"/>
            <a:ext cx="4800600" cy="3600450"/>
          </a:xfrm>
          <a:ln/>
        </p:spPr>
      </p:sp>
      <p:sp>
        <p:nvSpPr>
          <p:cNvPr id="129029" name="Rectangle 3"/>
          <p:cNvSpPr>
            <a:spLocks noGrp="1" noChangeArrowheads="1"/>
          </p:cNvSpPr>
          <p:nvPr>
            <p:ph type="body" idx="1"/>
          </p:nvPr>
        </p:nvSpPr>
        <p:spPr>
          <a:xfrm>
            <a:off x="974725" y="4559300"/>
            <a:ext cx="5365750" cy="4321175"/>
          </a:xfrm>
          <a:solidFill>
            <a:srgbClr val="FFFFFF"/>
          </a:solidFill>
          <a:ln>
            <a:solidFill>
              <a:srgbClr val="000000"/>
            </a:solidFill>
          </a:ln>
        </p:spPr>
        <p:txBody>
          <a:bodyPr lIns="95235" tIns="47617" rIns="95235" bIns="47617"/>
          <a:lstStyle/>
          <a:p>
            <a:endParaRPr lang="en-US">
              <a:latin typeface="Times New Roman" pitchFamily="18" charset="0"/>
            </a:endParaRPr>
          </a:p>
        </p:txBody>
      </p:sp>
    </p:spTree>
    <p:extLst>
      <p:ext uri="{BB962C8B-B14F-4D97-AF65-F5344CB8AC3E}">
        <p14:creationId xmlns:p14="http://schemas.microsoft.com/office/powerpoint/2010/main" val="14133088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5530C42-1CB6-4EA9-9589-8ABEFF392726}" type="slidenum">
              <a:rPr lang="en-US" sz="1300" b="0" smtClean="0">
                <a:latin typeface="Times New Roman" pitchFamily="18" charset="0"/>
              </a:rPr>
              <a:pPr eaLnBrk="1" hangingPunct="1"/>
              <a:t>36</a:t>
            </a:fld>
            <a:endParaRPr lang="en-US" sz="1300" b="0">
              <a:latin typeface="Times New Roman"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5084166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2C76ADF6-AB64-0E45-9053-C7996BAA8C02}" type="slidenum">
              <a:rPr lang="en-US" smtClean="0">
                <a:latin typeface="Times New Roman" charset="0"/>
              </a:rPr>
              <a:pPr>
                <a:defRPr/>
              </a:pPr>
              <a:t>37</a:t>
            </a:fld>
            <a:endParaRPr lang="en-US" dirty="0">
              <a:latin typeface="Times New Roman"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8082720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A9379217-3244-E842-A8BF-454471994688}" type="slidenum">
              <a:rPr lang="en-US" smtClean="0">
                <a:latin typeface="Times New Roman" charset="0"/>
              </a:rPr>
              <a:pPr>
                <a:defRPr/>
              </a:pPr>
              <a:t>38</a:t>
            </a:fld>
            <a:endParaRPr lang="en-US" dirty="0">
              <a:latin typeface="Times New Roman"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932218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B8E2CB00-C86A-A747-9BDC-DD3376311CB6}" type="slidenum">
              <a:rPr lang="en-US" sz="1300" b="0">
                <a:latin typeface="Times New Roman" charset="0"/>
              </a:rPr>
              <a:pPr eaLnBrk="1" hangingPunct="1"/>
              <a:t>3</a:t>
            </a:fld>
            <a:endParaRPr lang="en-US" sz="1300" b="0">
              <a:latin typeface="Times New Roman" charset="0"/>
            </a:endParaRPr>
          </a:p>
        </p:txBody>
      </p:sp>
      <p:sp>
        <p:nvSpPr>
          <p:cNvPr id="57347" name="Rectangle 2"/>
          <p:cNvSpPr>
            <a:spLocks noGrp="1" noRot="1" noChangeAspect="1" noChangeArrowheads="1"/>
          </p:cNvSpPr>
          <p:nvPr>
            <p:ph type="sldImg"/>
          </p:nvPr>
        </p:nvSpPr>
        <p:spPr>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5966927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A9379217-3244-E842-A8BF-454471994688}" type="slidenum">
              <a:rPr lang="en-US" smtClean="0">
                <a:latin typeface="Times New Roman" charset="0"/>
              </a:rPr>
              <a:pPr>
                <a:defRPr/>
              </a:pPr>
              <a:t>39</a:t>
            </a:fld>
            <a:endParaRPr lang="en-US" dirty="0">
              <a:latin typeface="Times New Roman"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4638801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4D3614EB-5819-364D-A81A-AFEED78A9F7C}" type="slidenum">
              <a:rPr lang="en-US" smtClean="0">
                <a:latin typeface="Times New Roman" charset="0"/>
              </a:rPr>
              <a:pPr>
                <a:defRPr/>
              </a:pPr>
              <a:t>40</a:t>
            </a:fld>
            <a:endParaRPr lang="en-US" dirty="0">
              <a:latin typeface="Times New Roman"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6976678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69C56A6-5EC3-4443-B31C-1419EFDCAFCC}" type="slidenum">
              <a:rPr lang="en-US" smtClean="0">
                <a:latin typeface="Times New Roman" charset="0"/>
              </a:rPr>
              <a:pPr>
                <a:defRPr/>
              </a:pPr>
              <a:t>41</a:t>
            </a:fld>
            <a:endParaRPr lang="en-US" dirty="0">
              <a:latin typeface="Times New Roman"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970601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8F470949-01C9-4545-AAB5-077D8C322328}" type="slidenum">
              <a:rPr lang="en-US" sz="1300" b="0">
                <a:latin typeface="Times New Roman" charset="0"/>
              </a:rPr>
              <a:pPr eaLnBrk="1" hangingPunct="1"/>
              <a:t>4</a:t>
            </a:fld>
            <a:endParaRPr lang="en-US" sz="1300" b="0">
              <a:latin typeface="Times New Roman" charset="0"/>
            </a:endParaRPr>
          </a:p>
        </p:txBody>
      </p:sp>
      <p:sp>
        <p:nvSpPr>
          <p:cNvPr id="59395" name="Rectangle 2"/>
          <p:cNvSpPr>
            <a:spLocks noGrp="1" noRot="1" noChangeAspect="1" noChangeArrowheads="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83561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114CD15E-08C5-BE42-912D-322759A8C347}" type="slidenum">
              <a:rPr lang="en-US" sz="1300" b="0">
                <a:latin typeface="Times New Roman" charset="0"/>
              </a:rPr>
              <a:pPr eaLnBrk="1" hangingPunct="1"/>
              <a:t>5</a:t>
            </a:fld>
            <a:endParaRPr lang="en-US" sz="1300" b="0">
              <a:latin typeface="Times New Roman" charset="0"/>
            </a:endParaRPr>
          </a:p>
        </p:txBody>
      </p:sp>
      <p:sp>
        <p:nvSpPr>
          <p:cNvPr id="72707" name="Rectangle 2"/>
          <p:cNvSpPr>
            <a:spLocks noGrp="1" noRot="1" noChangeAspect="1" noChangeArrowheads="1"/>
          </p:cNvSpPr>
          <p:nvPr>
            <p:ph type="sldImg"/>
          </p:nvPr>
        </p:nvSpPr>
        <p:spPr>
          <a:solidFill>
            <a:srgbClr val="FFFFFF"/>
          </a:solidFill>
          <a:ln/>
        </p:spPr>
      </p:sp>
      <p:sp>
        <p:nvSpPr>
          <p:cNvPr id="7270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99715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6</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46928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7</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359095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9</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140487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10</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502360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40" name="Rectangle 8"/>
          <p:cNvSpPr>
            <a:spLocks noGrp="1" noChangeArrowheads="1"/>
          </p:cNvSpPr>
          <p:nvPr>
            <p:ph type="subTitle" idx="1"/>
          </p:nvPr>
        </p:nvSpPr>
        <p:spPr>
          <a:xfrm>
            <a:off x="1371600" y="3886200"/>
            <a:ext cx="6400800" cy="1752600"/>
          </a:xfrm>
        </p:spPr>
        <p:txBody>
          <a:bodyPr/>
          <a:lstStyle>
            <a:lvl1pPr marL="0" indent="0" algn="ctr">
              <a:buFont typeface="Monotype Sorts" pitchFamily="96" charset="2"/>
              <a:buNone/>
              <a:defRPr/>
            </a:lvl1pPr>
          </a:lstStyle>
          <a:p>
            <a:r>
              <a:rPr lang="en-US" dirty="0"/>
              <a:t>Click to edit Master subtitle style</a:t>
            </a:r>
          </a:p>
        </p:txBody>
      </p:sp>
      <p:sp>
        <p:nvSpPr>
          <p:cNvPr id="18441" name="Rectangle 9"/>
          <p:cNvSpPr>
            <a:spLocks noGrp="1" noChangeArrowheads="1"/>
          </p:cNvSpPr>
          <p:nvPr>
            <p:ph type="ctrTitle"/>
          </p:nvPr>
        </p:nvSpPr>
        <p:spPr>
          <a:xfrm>
            <a:off x="685800" y="1143000"/>
            <a:ext cx="7772400" cy="2057400"/>
          </a:xfrm>
        </p:spPr>
        <p:txBody>
          <a:bodyPr/>
          <a:lstStyle>
            <a:lvl1pPr>
              <a:defRPr/>
            </a:lvl1pPr>
          </a:lstStyle>
          <a:p>
            <a:r>
              <a:rPr lang="en-US"/>
              <a:t>Click to edit Master title style</a:t>
            </a:r>
          </a:p>
        </p:txBody>
      </p:sp>
      <p:sp>
        <p:nvSpPr>
          <p:cNvPr id="4" name="Rectangle 2"/>
          <p:cNvSpPr>
            <a:spLocks noGrp="1" noChangeArrowheads="1"/>
          </p:cNvSpPr>
          <p:nvPr>
            <p:ph type="dt" sz="half" idx="10"/>
          </p:nvPr>
        </p:nvSpPr>
        <p:spPr/>
        <p:txBody>
          <a:bodyPr/>
          <a:lstStyle>
            <a:lvl1pPr>
              <a:defRPr sz="1050" b="0">
                <a:latin typeface="Times New Roman" charset="0"/>
              </a:defRPr>
            </a:lvl1pPr>
          </a:lstStyle>
          <a:p>
            <a:r>
              <a:rPr lang="en-US"/>
              <a:t>April 3, 2024</a:t>
            </a:r>
          </a:p>
        </p:txBody>
      </p:sp>
      <p:sp>
        <p:nvSpPr>
          <p:cNvPr id="5" name="Rectangle 3"/>
          <p:cNvSpPr>
            <a:spLocks noGrp="1" noChangeArrowheads="1"/>
          </p:cNvSpPr>
          <p:nvPr>
            <p:ph type="ftr" sz="quarter" idx="11"/>
          </p:nvPr>
        </p:nvSpPr>
        <p:spPr/>
        <p:txBody>
          <a:bodyPr/>
          <a:lstStyle>
            <a:lvl1pPr>
              <a:defRPr sz="1050" b="0">
                <a:latin typeface="Times New Roman" charset="0"/>
              </a:defRPr>
            </a:lvl1pPr>
          </a:lstStyle>
          <a:p>
            <a:r>
              <a:rPr lang="en-US"/>
              <a:t>EECS 489 – Lecture 19</a:t>
            </a:r>
          </a:p>
        </p:txBody>
      </p:sp>
    </p:spTree>
    <p:extLst>
      <p:ext uri="{BB962C8B-B14F-4D97-AF65-F5344CB8AC3E}">
        <p14:creationId xmlns:p14="http://schemas.microsoft.com/office/powerpoint/2010/main" val="3511964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April 3, 2024</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B500292D-9130-BA41-A2F4-8C3DF7A50D37}" type="slidenum">
              <a:rPr lang="en-US"/>
              <a:pPr/>
              <a:t>‹#›</a:t>
            </a:fld>
            <a:endParaRPr lang="en-US"/>
          </a:p>
        </p:txBody>
      </p:sp>
    </p:spTree>
    <p:extLst>
      <p:ext uri="{BB962C8B-B14F-4D97-AF65-F5344CB8AC3E}">
        <p14:creationId xmlns:p14="http://schemas.microsoft.com/office/powerpoint/2010/main" val="2917080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52400"/>
            <a:ext cx="2133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6248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April 3, 2024</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0E995D8D-2725-7449-9768-A6F305723FFE}" type="slidenum">
              <a:rPr lang="en-US"/>
              <a:pPr/>
              <a:t>‹#›</a:t>
            </a:fld>
            <a:endParaRPr lang="en-US"/>
          </a:p>
        </p:txBody>
      </p:sp>
    </p:spTree>
    <p:extLst>
      <p:ext uri="{BB962C8B-B14F-4D97-AF65-F5344CB8AC3E}">
        <p14:creationId xmlns:p14="http://schemas.microsoft.com/office/powerpoint/2010/main" val="1811646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r>
              <a:t>Title Text</a:t>
            </a:r>
          </a:p>
        </p:txBody>
      </p:sp>
      <p:sp>
        <p:nvSpPr>
          <p:cNvPr id="11" name="Shape 11"/>
          <p:cNvSpPr>
            <a:spLocks noGrp="1"/>
          </p:cNvSpPr>
          <p:nvPr>
            <p:ph type="body" idx="1"/>
          </p:nvPr>
        </p:nvSpPr>
        <p:spPr>
          <a:prstGeom prst="rect">
            <a:avLst/>
          </a:prstGeom>
        </p:spPr>
        <p:txBody>
          <a:bodyPr/>
          <a:lstStyle>
            <a:lvl2pPr marL="937584" indent="-401822">
              <a:spcBef>
                <a:spcPts val="1687"/>
              </a:spcBef>
              <a:buChar char="-"/>
              <a:defRPr sz="2500" i="1"/>
            </a:lvl2pPr>
            <a:lvl3pPr marL="1250112" indent="-401822">
              <a:spcBef>
                <a:spcPts val="1687"/>
              </a:spcBef>
              <a:buFont typeface="Gill Sans"/>
              <a:buChar char="-"/>
              <a:defRPr sz="2500" i="1">
                <a:latin typeface="Gill Sans"/>
                <a:ea typeface="Gill Sans"/>
                <a:cs typeface="Gill Sans"/>
                <a:sym typeface="Gill Sans"/>
              </a:defRPr>
            </a:lvl3pPr>
            <a:lvl4pPr marL="1562640" indent="-401822">
              <a:spcBef>
                <a:spcPts val="1687"/>
              </a:spcBef>
              <a:buFont typeface="Gill Sans"/>
              <a:buChar char="-"/>
              <a:defRPr sz="2500" i="1">
                <a:latin typeface="Gill Sans"/>
                <a:ea typeface="Gill Sans"/>
                <a:cs typeface="Gill Sans"/>
                <a:sym typeface="Gill Sans"/>
              </a:defRPr>
            </a:lvl4pPr>
            <a:lvl5pPr marL="1875168" indent="-401822">
              <a:spcBef>
                <a:spcPts val="1687"/>
              </a:spcBef>
              <a:buFont typeface="Gill Sans"/>
              <a:buChar char="-"/>
              <a:defRPr sz="2500" i="1">
                <a:latin typeface="Gill Sans"/>
                <a:ea typeface="Gill Sans"/>
                <a:cs typeface="Gill Sans"/>
                <a:sym typeface="Gill Sans"/>
              </a:defRPr>
            </a:lvl5pPr>
          </a:lstStyle>
          <a:p>
            <a:pPr lvl="0"/>
            <a:r>
              <a:t>Body Level One</a:t>
            </a:r>
          </a:p>
          <a:p>
            <a:pPr lvl="1"/>
            <a:r>
              <a:t>Body Level Two</a:t>
            </a:r>
          </a:p>
          <a:p>
            <a:pPr lvl="2"/>
            <a:r>
              <a:t>Body Level Three</a:t>
            </a:r>
          </a:p>
          <a:p>
            <a:pPr lvl="3"/>
            <a:r>
              <a:t>Body Level Four</a:t>
            </a:r>
          </a:p>
          <a:p>
            <a:pPr lvl="4"/>
            <a:r>
              <a:t>Body Level Five</a:t>
            </a:r>
          </a:p>
        </p:txBody>
      </p:sp>
      <p:sp>
        <p:nvSpPr>
          <p:cNvPr id="4" name="Shape 12"/>
          <p:cNvSpPr>
            <a:spLocks noGrp="1"/>
          </p:cNvSpPr>
          <p:nvPr>
            <p:ph type="sldNum" sz="quarter" idx="10"/>
          </p:nvPr>
        </p:nvSpPr>
        <p:spPr/>
        <p:txBody>
          <a:bodyPr/>
          <a:lstStyle>
            <a:lvl1pPr>
              <a:defRPr/>
            </a:lvl1pPr>
          </a:lstStyle>
          <a:p>
            <a:fld id="{E2893C13-EE0C-EE4E-AB27-289AE4B3B289}" type="slidenum">
              <a:rPr lang="en-US" altLang="x-none"/>
              <a:pPr/>
              <a:t>‹#›</a:t>
            </a:fld>
            <a:endParaRPr lang="en-US" altLang="x-none"/>
          </a:p>
        </p:txBody>
      </p:sp>
    </p:spTree>
    <p:extLst>
      <p:ext uri="{BB962C8B-B14F-4D97-AF65-F5344CB8AC3E}">
        <p14:creationId xmlns:p14="http://schemas.microsoft.com/office/powerpoint/2010/main" val="1663522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
          <p:cNvSpPr>
            <a:spLocks noGrp="1" noChangeArrowheads="1"/>
          </p:cNvSpPr>
          <p:nvPr>
            <p:ph type="dt" sz="half" idx="10"/>
          </p:nvPr>
        </p:nvSpPr>
        <p:spPr>
          <a:ln/>
        </p:spPr>
        <p:txBody>
          <a:bodyPr/>
          <a:lstStyle>
            <a:lvl1pPr>
              <a:defRPr/>
            </a:lvl1pPr>
          </a:lstStyle>
          <a:p>
            <a:r>
              <a:rPr lang="en-US"/>
              <a:t>April 3, 2024</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A190D881-957A-7944-A8D0-1584E528B88F}" type="slidenum">
              <a:rPr lang="en-US"/>
              <a:pPr/>
              <a:t>‹#›</a:t>
            </a:fld>
            <a:endParaRPr lang="en-US"/>
          </a:p>
        </p:txBody>
      </p:sp>
    </p:spTree>
    <p:extLst>
      <p:ext uri="{BB962C8B-B14F-4D97-AF65-F5344CB8AC3E}">
        <p14:creationId xmlns:p14="http://schemas.microsoft.com/office/powerpoint/2010/main" val="4214404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r>
              <a:rPr lang="en-US"/>
              <a:t>April 3, 2024</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81F2EB77-FB6C-2244-A076-ADF097535D48}" type="slidenum">
              <a:rPr lang="en-US"/>
              <a:pPr/>
              <a:t>‹#›</a:t>
            </a:fld>
            <a:endParaRPr lang="en-US"/>
          </a:p>
        </p:txBody>
      </p:sp>
    </p:spTree>
    <p:extLst>
      <p:ext uri="{BB962C8B-B14F-4D97-AF65-F5344CB8AC3E}">
        <p14:creationId xmlns:p14="http://schemas.microsoft.com/office/powerpoint/2010/main" val="1960020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r>
              <a:rPr lang="en-US"/>
              <a:t>April 3, 2024</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36FED86-94EF-254D-90EE-B810FE8299EE}" type="slidenum">
              <a:rPr lang="en-US"/>
              <a:pPr/>
              <a:t>‹#›</a:t>
            </a:fld>
            <a:endParaRPr lang="en-US"/>
          </a:p>
        </p:txBody>
      </p:sp>
    </p:spTree>
    <p:extLst>
      <p:ext uri="{BB962C8B-B14F-4D97-AF65-F5344CB8AC3E}">
        <p14:creationId xmlns:p14="http://schemas.microsoft.com/office/powerpoint/2010/main" val="10068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r>
              <a:rPr lang="en-US"/>
              <a:t>April 3, 2024</a:t>
            </a:r>
            <a:endParaRPr lang="en-US" sz="1050" b="0">
              <a:latin typeface="Times New Roman" charset="0"/>
            </a:endParaRPr>
          </a:p>
        </p:txBody>
      </p:sp>
      <p:sp>
        <p:nvSpPr>
          <p:cNvPr id="8"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9" name="Rectangle 12"/>
          <p:cNvSpPr>
            <a:spLocks noGrp="1" noChangeArrowheads="1"/>
          </p:cNvSpPr>
          <p:nvPr>
            <p:ph type="sldNum" sz="quarter" idx="12"/>
          </p:nvPr>
        </p:nvSpPr>
        <p:spPr>
          <a:ln/>
        </p:spPr>
        <p:txBody>
          <a:bodyPr/>
          <a:lstStyle>
            <a:lvl1pPr>
              <a:defRPr/>
            </a:lvl1pPr>
          </a:lstStyle>
          <a:p>
            <a:fld id="{D11CF967-1287-0948-92AE-55309D196149}" type="slidenum">
              <a:rPr lang="en-US"/>
              <a:pPr/>
              <a:t>‹#›</a:t>
            </a:fld>
            <a:endParaRPr lang="en-US"/>
          </a:p>
        </p:txBody>
      </p:sp>
    </p:spTree>
    <p:extLst>
      <p:ext uri="{BB962C8B-B14F-4D97-AF65-F5344CB8AC3E}">
        <p14:creationId xmlns:p14="http://schemas.microsoft.com/office/powerpoint/2010/main" val="371254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r>
              <a:rPr lang="en-US"/>
              <a:t>April 3, 2024</a:t>
            </a:r>
            <a:endParaRPr lang="en-US" sz="1050" b="0">
              <a:latin typeface="Times New Roman" charset="0"/>
            </a:endParaRPr>
          </a:p>
        </p:txBody>
      </p:sp>
      <p:sp>
        <p:nvSpPr>
          <p:cNvPr id="4"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5" name="Rectangle 12"/>
          <p:cNvSpPr>
            <a:spLocks noGrp="1" noChangeArrowheads="1"/>
          </p:cNvSpPr>
          <p:nvPr>
            <p:ph type="sldNum" sz="quarter" idx="12"/>
          </p:nvPr>
        </p:nvSpPr>
        <p:spPr>
          <a:ln/>
        </p:spPr>
        <p:txBody>
          <a:bodyPr/>
          <a:lstStyle>
            <a:lvl1pPr>
              <a:defRPr/>
            </a:lvl1pPr>
          </a:lstStyle>
          <a:p>
            <a:fld id="{9507A418-0CEB-9E4A-BA45-3B7D3D133EB9}" type="slidenum">
              <a:rPr lang="en-US"/>
              <a:pPr/>
              <a:t>‹#›</a:t>
            </a:fld>
            <a:endParaRPr lang="en-US"/>
          </a:p>
        </p:txBody>
      </p:sp>
    </p:spTree>
    <p:extLst>
      <p:ext uri="{BB962C8B-B14F-4D97-AF65-F5344CB8AC3E}">
        <p14:creationId xmlns:p14="http://schemas.microsoft.com/office/powerpoint/2010/main" val="285121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r>
              <a:rPr lang="en-US"/>
              <a:t>April 3, 2024</a:t>
            </a:r>
            <a:endParaRPr lang="en-US" sz="1050" b="0">
              <a:latin typeface="Times New Roman" charset="0"/>
            </a:endParaRPr>
          </a:p>
        </p:txBody>
      </p:sp>
      <p:sp>
        <p:nvSpPr>
          <p:cNvPr id="3"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4" name="Rectangle 12"/>
          <p:cNvSpPr>
            <a:spLocks noGrp="1" noChangeArrowheads="1"/>
          </p:cNvSpPr>
          <p:nvPr>
            <p:ph type="sldNum" sz="quarter" idx="12"/>
          </p:nvPr>
        </p:nvSpPr>
        <p:spPr>
          <a:ln/>
        </p:spPr>
        <p:txBody>
          <a:bodyPr/>
          <a:lstStyle>
            <a:lvl1pPr>
              <a:defRPr/>
            </a:lvl1pPr>
          </a:lstStyle>
          <a:p>
            <a:fld id="{D3D7AD44-FDD5-3640-B5FD-B68DA213B14F}" type="slidenum">
              <a:rPr lang="en-US"/>
              <a:pPr/>
              <a:t>‹#›</a:t>
            </a:fld>
            <a:endParaRPr lang="en-US"/>
          </a:p>
        </p:txBody>
      </p:sp>
    </p:spTree>
    <p:extLst>
      <p:ext uri="{BB962C8B-B14F-4D97-AF65-F5344CB8AC3E}">
        <p14:creationId xmlns:p14="http://schemas.microsoft.com/office/powerpoint/2010/main" val="152085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April 3, 2024</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C1E35D2-F4F4-2848-A65C-22D2D75C6747}" type="slidenum">
              <a:rPr lang="en-US"/>
              <a:pPr/>
              <a:t>‹#›</a:t>
            </a:fld>
            <a:endParaRPr lang="en-US"/>
          </a:p>
        </p:txBody>
      </p:sp>
    </p:spTree>
    <p:extLst>
      <p:ext uri="{BB962C8B-B14F-4D97-AF65-F5344CB8AC3E}">
        <p14:creationId xmlns:p14="http://schemas.microsoft.com/office/powerpoint/2010/main" val="1125227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April 3, 2024</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57309860-561E-FA4E-8AD9-21F393B80F88}" type="slidenum">
              <a:rPr lang="en-US"/>
              <a:pPr/>
              <a:t>‹#›</a:t>
            </a:fld>
            <a:endParaRPr lang="en-US"/>
          </a:p>
        </p:txBody>
      </p:sp>
    </p:spTree>
    <p:extLst>
      <p:ext uri="{BB962C8B-B14F-4D97-AF65-F5344CB8AC3E}">
        <p14:creationId xmlns:p14="http://schemas.microsoft.com/office/powerpoint/2010/main" val="542822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750"/>
            </a:lvl1pPr>
          </a:lstStyle>
          <a:p>
            <a:r>
              <a:rPr lang="en-US"/>
              <a:t>April 3, 2024</a:t>
            </a:r>
            <a:endParaRPr lang="en-US" sz="1050" b="0">
              <a:latin typeface="Times New Roman" charset="0"/>
            </a:endParaRPr>
          </a:p>
        </p:txBody>
      </p:sp>
      <p:sp>
        <p:nvSpPr>
          <p:cNvPr id="1027"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750"/>
            </a:lvl1pPr>
          </a:lstStyle>
          <a:p>
            <a:r>
              <a:rPr lang="en-US"/>
              <a:t>EECS 489 – Lecture 19</a:t>
            </a:r>
            <a:endParaRPr lang="en-US" sz="1050" b="0">
              <a:latin typeface="Times New Roman" charset="0"/>
            </a:endParaRPr>
          </a:p>
        </p:txBody>
      </p:sp>
      <p:sp>
        <p:nvSpPr>
          <p:cNvPr id="1028" name="Rectangle 8"/>
          <p:cNvSpPr>
            <a:spLocks noGrp="1" noChangeArrowheads="1"/>
          </p:cNvSpPr>
          <p:nvPr>
            <p:ph type="body" idx="1"/>
          </p:nvPr>
        </p:nvSpPr>
        <p:spPr bwMode="auto">
          <a:xfrm>
            <a:off x="685800" y="1600200"/>
            <a:ext cx="7924800" cy="44196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3" name="Rectangle 9"/>
          <p:cNvSpPr>
            <a:spLocks noGrp="1" noChangeArrowheads="1"/>
          </p:cNvSpPr>
          <p:nvPr>
            <p:ph type="title"/>
          </p:nvPr>
        </p:nvSpPr>
        <p:spPr bwMode="auto">
          <a:xfrm>
            <a:off x="304800" y="152400"/>
            <a:ext cx="8534400"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dirty="0"/>
              <a:t>Click to edit Master title style</a:t>
            </a:r>
          </a:p>
        </p:txBody>
      </p:sp>
      <p:sp>
        <p:nvSpPr>
          <p:cNvPr id="1036" name="Rectangle 12"/>
          <p:cNvSpPr>
            <a:spLocks noGrp="1" noChangeArrowheads="1"/>
          </p:cNvSpPr>
          <p:nvPr>
            <p:ph type="sldNum" sz="quarter" idx="4"/>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750"/>
            </a:lvl1pPr>
          </a:lstStyle>
          <a:p>
            <a:fld id="{6CABC02E-5657-E248-B9C6-199B1358382F}" type="slidenum">
              <a:rPr lang="en-US"/>
              <a:pPr/>
              <a:t>‹#›</a:t>
            </a:fld>
            <a:endParaRPr lang="en-US"/>
          </a:p>
        </p:txBody>
      </p:sp>
      <p:sp>
        <p:nvSpPr>
          <p:cNvPr id="1037" name="Line 13"/>
          <p:cNvSpPr>
            <a:spLocks noChangeShapeType="1"/>
          </p:cNvSpPr>
          <p:nvPr/>
        </p:nvSpPr>
        <p:spPr bwMode="auto">
          <a:xfrm>
            <a:off x="0" y="1371600"/>
            <a:ext cx="8305800" cy="0"/>
          </a:xfrm>
          <a:prstGeom prst="line">
            <a:avLst/>
          </a:prstGeom>
          <a:noFill/>
          <a:ln w="44450">
            <a:solidFill>
              <a:srgbClr val="FFCB05"/>
            </a:solidFill>
            <a:round/>
            <a:headEnd/>
            <a:tailEnd/>
          </a:ln>
          <a:effectLst>
            <a:outerShdw dist="53882" dir="2700000" algn="ctr" rotWithShape="0">
              <a:srgbClr val="D3A600"/>
            </a:outerShdw>
          </a:effectLst>
        </p:spPr>
        <p:txBody>
          <a:bodyPr wrap="none" anchor="ctr"/>
          <a:lstStyle/>
          <a:p>
            <a:pPr eaLnBrk="0" hangingPunct="0">
              <a:defRPr/>
            </a:pPr>
            <a:endParaRPr lang="en-US" sz="1200">
              <a:ea typeface="+mn-ea"/>
              <a:cs typeface="+mn-cs"/>
            </a:endParaRPr>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8" r:id="rId12"/>
  </p:sldLayoutIdLst>
  <p:hf hdr="0"/>
  <p:txStyles>
    <p:titleStyle>
      <a:lvl1pPr algn="l" rtl="0" eaLnBrk="0" fontAlgn="base" hangingPunct="0">
        <a:spcBef>
          <a:spcPct val="0"/>
        </a:spcBef>
        <a:spcAft>
          <a:spcPct val="0"/>
        </a:spcAft>
        <a:defRPr sz="4000">
          <a:solidFill>
            <a:schemeClr val="tx1"/>
          </a:solidFill>
          <a:effectLst/>
          <a:latin typeface="+mj-lt"/>
          <a:ea typeface="ＭＳ Ｐゴシック" charset="-128"/>
          <a:cs typeface="ＭＳ Ｐゴシック" charset="-128"/>
        </a:defRPr>
      </a:lvl1pPr>
      <a:lvl2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2pPr>
      <a:lvl3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3pPr>
      <a:lvl4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4pPr>
      <a:lvl5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5pPr>
      <a:lvl6pPr marL="3429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6pPr>
      <a:lvl7pPr marL="6858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7pPr>
      <a:lvl8pPr marL="10287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8pPr>
      <a:lvl9pPr marL="13716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9pPr>
    </p:titleStyle>
    <p:bodyStyle>
      <a:lvl1pPr marL="257175" indent="-257175" algn="l" rtl="0" eaLnBrk="0" fontAlgn="base" hangingPunct="0">
        <a:spcBef>
          <a:spcPct val="20000"/>
        </a:spcBef>
        <a:spcAft>
          <a:spcPct val="0"/>
        </a:spcAft>
        <a:buClr>
          <a:schemeClr val="tx1"/>
        </a:buClr>
        <a:buSzPct val="50000"/>
        <a:buFont typeface="Monotype Sorts" charset="0"/>
        <a:buChar char="l"/>
        <a:defRPr sz="2800">
          <a:solidFill>
            <a:schemeClr val="accent2"/>
          </a:solidFill>
          <a:latin typeface="+mn-lt"/>
          <a:ea typeface="ＭＳ Ｐゴシック" charset="-128"/>
          <a:cs typeface="ＭＳ Ｐゴシック" charset="-128"/>
        </a:defRPr>
      </a:lvl1pPr>
      <a:lvl2pPr marL="557213" indent="-214313" algn="l" rtl="0" eaLnBrk="0" fontAlgn="base" hangingPunct="0">
        <a:spcBef>
          <a:spcPct val="20000"/>
        </a:spcBef>
        <a:spcAft>
          <a:spcPct val="0"/>
        </a:spcAft>
        <a:buClr>
          <a:schemeClr val="tx1"/>
        </a:buClr>
        <a:buSzPct val="50000"/>
        <a:buFont typeface="Wingdings" pitchFamily="2" charset="2"/>
        <a:buChar char="Ø"/>
        <a:defRPr sz="2400">
          <a:solidFill>
            <a:schemeClr val="accent2"/>
          </a:solidFill>
          <a:latin typeface="+mn-lt"/>
          <a:ea typeface="ＭＳ Ｐゴシック" charset="-128"/>
        </a:defRPr>
      </a:lvl2pPr>
      <a:lvl3pPr marL="857250" indent="-171450" algn="l" rtl="0" eaLnBrk="0" fontAlgn="base" hangingPunct="0">
        <a:spcBef>
          <a:spcPct val="20000"/>
        </a:spcBef>
        <a:spcAft>
          <a:spcPct val="0"/>
        </a:spcAft>
        <a:buClr>
          <a:schemeClr val="tx1"/>
        </a:buClr>
        <a:buChar char="»"/>
        <a:defRPr sz="2400">
          <a:solidFill>
            <a:schemeClr val="accent2"/>
          </a:solidFill>
          <a:latin typeface="+mn-lt"/>
          <a:ea typeface="ＭＳ Ｐゴシック" charset="-128"/>
        </a:defRPr>
      </a:lvl3pPr>
      <a:lvl4pPr marL="1200150" indent="-171450" algn="l" rtl="0" eaLnBrk="0" fontAlgn="base" hangingPunct="0">
        <a:spcBef>
          <a:spcPct val="20000"/>
        </a:spcBef>
        <a:spcAft>
          <a:spcPct val="0"/>
        </a:spcAft>
        <a:buClr>
          <a:schemeClr val="tx1"/>
        </a:buClr>
        <a:buSzPct val="50000"/>
        <a:buFont typeface="Monotype Sorts" charset="0"/>
        <a:buChar char="n"/>
        <a:defRPr sz="1200">
          <a:solidFill>
            <a:schemeClr val="accent2"/>
          </a:solidFill>
          <a:latin typeface="+mn-lt"/>
          <a:ea typeface="ＭＳ Ｐゴシック" charset="-128"/>
        </a:defRPr>
      </a:lvl4pPr>
      <a:lvl5pPr marL="1543050" indent="-171450" algn="l" rtl="0" eaLnBrk="0" fontAlgn="base" hangingPunct="0">
        <a:spcBef>
          <a:spcPct val="20000"/>
        </a:spcBef>
        <a:spcAft>
          <a:spcPct val="0"/>
        </a:spcAft>
        <a:buClr>
          <a:schemeClr val="tx1"/>
        </a:buClr>
        <a:buSzPct val="50000"/>
        <a:buFont typeface="Monotype Sorts" charset="0"/>
        <a:buChar char="l"/>
        <a:defRPr sz="1200">
          <a:solidFill>
            <a:schemeClr val="accent2"/>
          </a:solidFill>
          <a:latin typeface="+mn-lt"/>
          <a:ea typeface="ＭＳ Ｐゴシック" charset="-128"/>
        </a:defRPr>
      </a:lvl5pPr>
      <a:lvl6pPr marL="18859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6pPr>
      <a:lvl7pPr marL="22288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7pPr>
      <a:lvl8pPr marL="25717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8pPr>
      <a:lvl9pPr marL="29146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9.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oleObject" Target="../embeddings/oleObject10.bin"/><Relationship Id="rId3" Type="http://schemas.openxmlformats.org/officeDocument/2006/relationships/image" Target="../media/image24.wmf"/><Relationship Id="rId7" Type="http://schemas.openxmlformats.org/officeDocument/2006/relationships/oleObject" Target="../embeddings/oleObject4.bin"/><Relationship Id="rId12" Type="http://schemas.openxmlformats.org/officeDocument/2006/relationships/oleObject" Target="../embeddings/oleObject9.bin"/><Relationship Id="rId2" Type="http://schemas.openxmlformats.org/officeDocument/2006/relationships/oleObject" Target="../embeddings/oleObject1.bin"/><Relationship Id="rId1" Type="http://schemas.openxmlformats.org/officeDocument/2006/relationships/slideLayout" Target="../slideLayouts/slideLayout4.xml"/><Relationship Id="rId6" Type="http://schemas.openxmlformats.org/officeDocument/2006/relationships/oleObject" Target="../embeddings/oleObject3.bin"/><Relationship Id="rId11" Type="http://schemas.openxmlformats.org/officeDocument/2006/relationships/oleObject" Target="../embeddings/oleObject8.bin"/><Relationship Id="rId5" Type="http://schemas.openxmlformats.org/officeDocument/2006/relationships/image" Target="../media/image25.wmf"/><Relationship Id="rId15" Type="http://schemas.openxmlformats.org/officeDocument/2006/relationships/image" Target="../media/image21.png"/><Relationship Id="rId10" Type="http://schemas.openxmlformats.org/officeDocument/2006/relationships/oleObject" Target="../embeddings/oleObject7.bin"/><Relationship Id="rId4" Type="http://schemas.openxmlformats.org/officeDocument/2006/relationships/oleObject" Target="../embeddings/oleObject2.bin"/><Relationship Id="rId9" Type="http://schemas.openxmlformats.org/officeDocument/2006/relationships/oleObject" Target="../embeddings/oleObject6.bin"/><Relationship Id="rId1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29.png"/><Relationship Id="rId11" Type="http://schemas.openxmlformats.org/officeDocument/2006/relationships/image" Target="../media/image32.png"/><Relationship Id="rId5" Type="http://schemas.openxmlformats.org/officeDocument/2006/relationships/image" Target="../media/image28.png"/><Relationship Id="rId10"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29.png"/><Relationship Id="rId11" Type="http://schemas.openxmlformats.org/officeDocument/2006/relationships/image" Target="../media/image32.png"/><Relationship Id="rId5" Type="http://schemas.openxmlformats.org/officeDocument/2006/relationships/image" Target="../media/image28.png"/><Relationship Id="rId10"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33.png"/><Relationship Id="rId2" Type="http://schemas.openxmlformats.org/officeDocument/2006/relationships/notesSlide" Target="../notesSlides/notesSlide31.xml"/><Relationship Id="rId16"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3.png"/><Relationship Id="rId10"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10.png"/><Relationship Id="rId14" Type="http://schemas.openxmlformats.org/officeDocument/2006/relationships/image" Target="../media/image1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6.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7.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8.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1657350" y="1257300"/>
            <a:ext cx="5829300" cy="2286000"/>
          </a:xfrm>
        </p:spPr>
        <p:txBody>
          <a:bodyPr/>
          <a:lstStyle/>
          <a:p>
            <a:pPr algn="ctr"/>
            <a:r>
              <a:rPr lang="en-US" dirty="0">
                <a:effectLst/>
                <a:latin typeface="Arial Black" charset="0"/>
                <a:ea typeface="ＭＳ Ｐゴシック" charset="0"/>
                <a:cs typeface="ＭＳ Ｐゴシック" charset="0"/>
              </a:rPr>
              <a:t>EECS 489</a:t>
            </a:r>
            <a:br>
              <a:rPr lang="en-US" dirty="0">
                <a:effectLst/>
                <a:latin typeface="Arial Black" charset="0"/>
                <a:ea typeface="ＭＳ Ｐゴシック" charset="0"/>
                <a:cs typeface="ＭＳ Ｐゴシック" charset="0"/>
              </a:rPr>
            </a:br>
            <a:r>
              <a:rPr lang="en-US" dirty="0"/>
              <a:t>Computer Networks</a:t>
            </a:r>
            <a:br>
              <a:rPr lang="en-US" dirty="0">
                <a:effectLst/>
                <a:latin typeface="Arial Black" charset="0"/>
                <a:ea typeface="ＭＳ Ｐゴシック" charset="0"/>
                <a:cs typeface="ＭＳ Ｐゴシック" charset="0"/>
              </a:rPr>
            </a:br>
            <a:br>
              <a:rPr lang="en-US" sz="2400" dirty="0">
                <a:latin typeface="Arial Black" charset="0"/>
                <a:ea typeface="ＭＳ Ｐゴシック" charset="0"/>
                <a:cs typeface="ＭＳ Ｐゴシック" charset="0"/>
              </a:rPr>
            </a:br>
            <a:r>
              <a:rPr lang="en-US" sz="2400" dirty="0">
                <a:latin typeface="Arial Black" charset="0"/>
                <a:ea typeface="ＭＳ Ｐゴシック" charset="0"/>
                <a:cs typeface="ＭＳ Ｐゴシック" charset="0"/>
              </a:rPr>
              <a:t>Winter 2024</a:t>
            </a:r>
            <a:endParaRPr lang="en-US" dirty="0">
              <a:effectLst/>
              <a:latin typeface="Arial Black" charset="0"/>
              <a:ea typeface="ＭＳ Ｐゴシック" charset="0"/>
              <a:cs typeface="ＭＳ Ｐゴシック" charset="0"/>
            </a:endParaRPr>
          </a:p>
        </p:txBody>
      </p:sp>
      <p:sp>
        <p:nvSpPr>
          <p:cNvPr id="17411" name="Rectangle 3"/>
          <p:cNvSpPr>
            <a:spLocks noGrp="1" noChangeArrowheads="1"/>
          </p:cNvSpPr>
          <p:nvPr>
            <p:ph type="subTitle" idx="1"/>
          </p:nvPr>
        </p:nvSpPr>
        <p:spPr>
          <a:xfrm>
            <a:off x="800100" y="3771900"/>
            <a:ext cx="7543800" cy="1828800"/>
          </a:xfrm>
        </p:spPr>
        <p:txBody>
          <a:bodyPr/>
          <a:lstStyle/>
          <a:p>
            <a:r>
              <a:rPr lang="en-US" dirty="0">
                <a:latin typeface="Arial" charset="0"/>
                <a:ea typeface="ＭＳ Ｐゴシック" charset="0"/>
                <a:cs typeface="ＭＳ Ｐゴシック" charset="0"/>
              </a:rPr>
              <a:t>Mosharaf Chowdhury</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latin typeface="Arial" charset="0"/>
              <a:ea typeface="ＭＳ Ｐゴシック" charset="0"/>
              <a:cs typeface="ＭＳ Ｐゴシック" charset="0"/>
            </a:endParaRPr>
          </a:p>
          <a:p>
            <a:pPr algn="l"/>
            <a:r>
              <a:rPr lang="en-US" sz="1800" i="1" dirty="0">
                <a:latin typeface="Arial" charset="0"/>
                <a:ea typeface="ＭＳ Ｐゴシック" charset="0"/>
                <a:cs typeface="ＭＳ Ｐゴシック" charset="0"/>
              </a:rPr>
              <a:t>Material with thanks to Aditya </a:t>
            </a:r>
            <a:r>
              <a:rPr lang="en-US" sz="1800" i="1" dirty="0" err="1">
                <a:latin typeface="Arial" charset="0"/>
                <a:ea typeface="ＭＳ Ｐゴシック" charset="0"/>
                <a:cs typeface="ＭＳ Ｐゴシック" charset="0"/>
              </a:rPr>
              <a:t>Akella</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Sugih</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Jamin</a:t>
            </a:r>
            <a:r>
              <a:rPr lang="en-US" sz="1800" i="1" dirty="0">
                <a:latin typeface="Arial" charset="0"/>
                <a:ea typeface="ＭＳ Ｐゴシック" charset="0"/>
                <a:cs typeface="ＭＳ Ｐゴシック" charset="0"/>
              </a:rPr>
              <a:t>, Philip Levis, Sylvia Ratnasamy, Peter </a:t>
            </a:r>
            <a:r>
              <a:rPr lang="en-US" sz="1800" i="1" dirty="0" err="1">
                <a:latin typeface="Arial" charset="0"/>
                <a:ea typeface="ＭＳ Ｐゴシック" charset="0"/>
                <a:cs typeface="ＭＳ Ｐゴシック" charset="0"/>
              </a:rPr>
              <a:t>Steenkiste</a:t>
            </a:r>
            <a:r>
              <a:rPr lang="en-US" sz="1800" i="1" dirty="0">
                <a:latin typeface="Arial" charset="0"/>
                <a:ea typeface="ＭＳ Ｐゴシック" charset="0"/>
                <a:cs typeface="ＭＳ Ｐゴシック" charset="0"/>
              </a:rPr>
              <a:t>, and many other colleagues.</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effectLst>
                <a:outerShdw blurRad="38100" dist="38100" dir="2700000" algn="tl">
                  <a:srgbClr val="DDDDDD"/>
                </a:outerShdw>
              </a:effectLst>
              <a:latin typeface="Arial" charset="0"/>
              <a:ea typeface="ＭＳ Ｐゴシック" charset="0"/>
              <a:cs typeface="ＭＳ Ｐゴシック"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123" name="Rectangle 66"/>
          <p:cNvSpPr>
            <a:spLocks noChangeArrowheads="1"/>
          </p:cNvSpPr>
          <p:nvPr/>
        </p:nvSpPr>
        <p:spPr bwMode="auto">
          <a:xfrm>
            <a:off x="5537200" y="1535112"/>
            <a:ext cx="3606800" cy="2579688"/>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b="0" dirty="0">
                <a:solidFill>
                  <a:srgbClr val="0000FF"/>
                </a:solidFill>
                <a:ea typeface="Arial" charset="0"/>
                <a:cs typeface="Arial" charset="0"/>
              </a:rPr>
              <a:t>Wireless link</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Typically used to connect mobile(s) to base station</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Also used as backbone link </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Multiple access protocol coordinates link access </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Various data rates, transmission distance</a:t>
            </a:r>
          </a:p>
        </p:txBody>
      </p:sp>
      <p:sp>
        <p:nvSpPr>
          <p:cNvPr id="2" name="Date Placeholder 1"/>
          <p:cNvSpPr>
            <a:spLocks noGrp="1"/>
          </p:cNvSpPr>
          <p:nvPr>
            <p:ph type="dt" sz="half" idx="10"/>
          </p:nvPr>
        </p:nvSpPr>
        <p:spPr/>
        <p:txBody>
          <a:bodyPr/>
          <a:lstStyle/>
          <a:p>
            <a:r>
              <a:rPr lang="en-US"/>
              <a:t>April 3, 2024</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10</a:t>
            </a:fld>
            <a:endParaRPr lang="en-US"/>
          </a:p>
        </p:txBody>
      </p:sp>
      <p:sp>
        <p:nvSpPr>
          <p:cNvPr id="3" name="Footer Placeholder 2">
            <a:extLst>
              <a:ext uri="{FF2B5EF4-FFF2-40B4-BE49-F238E27FC236}">
                <a16:creationId xmlns:a16="http://schemas.microsoft.com/office/drawing/2014/main" id="{C3F13ABB-B005-DB49-A161-3FA3BBF2C96E}"/>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246947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145">
            <a:extLst>
              <a:ext uri="{FF2B5EF4-FFF2-40B4-BE49-F238E27FC236}">
                <a16:creationId xmlns:a16="http://schemas.microsoft.com/office/drawing/2014/main" id="{481A8CDD-CF4B-F741-8A5D-CE5E3848BF54}"/>
              </a:ext>
            </a:extLst>
          </p:cNvPr>
          <p:cNvSpPr>
            <a:spLocks noChangeArrowheads="1"/>
          </p:cNvSpPr>
          <p:nvPr/>
        </p:nvSpPr>
        <p:spPr bwMode="auto">
          <a:xfrm>
            <a:off x="1322872" y="1456477"/>
            <a:ext cx="1522412" cy="315912"/>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4" name="TextBox 43">
            <a:extLst>
              <a:ext uri="{FF2B5EF4-FFF2-40B4-BE49-F238E27FC236}">
                <a16:creationId xmlns:a16="http://schemas.microsoft.com/office/drawing/2014/main" id="{32023BE9-1054-974E-8481-2362B6E79277}"/>
              </a:ext>
            </a:extLst>
          </p:cNvPr>
          <p:cNvSpPr txBox="1"/>
          <p:nvPr/>
        </p:nvSpPr>
        <p:spPr>
          <a:xfrm>
            <a:off x="1597343" y="1460625"/>
            <a:ext cx="973469" cy="307777"/>
          </a:xfrm>
          <a:prstGeom prst="rect">
            <a:avLst/>
          </a:prstGeom>
          <a:noFill/>
        </p:spPr>
        <p:txBody>
          <a:bodyPr wrap="none" rtlCol="0">
            <a:spAutoFit/>
          </a:bodyPr>
          <a:lstStyle/>
          <a:p>
            <a:r>
              <a:rPr lang="en-US" sz="1400" b="1" dirty="0"/>
              <a:t>802.11 ax</a:t>
            </a:r>
          </a:p>
        </p:txBody>
      </p:sp>
      <p:sp>
        <p:nvSpPr>
          <p:cNvPr id="8196" name="Rectangle 2"/>
          <p:cNvSpPr>
            <a:spLocks noGrp="1" noChangeArrowheads="1"/>
          </p:cNvSpPr>
          <p:nvPr>
            <p:ph type="title"/>
          </p:nvPr>
        </p:nvSpPr>
        <p:spPr/>
        <p:txBody>
          <a:bodyPr/>
          <a:lstStyle/>
          <a:p>
            <a:r>
              <a:rPr lang="en-US"/>
              <a:t>Characteristics of selected wireless links</a:t>
            </a:r>
            <a:endParaRPr lang="en-US" dirty="0"/>
          </a:p>
        </p:txBody>
      </p:sp>
      <p:sp>
        <p:nvSpPr>
          <p:cNvPr id="8198" name="Line 112"/>
          <p:cNvSpPr>
            <a:spLocks noChangeShapeType="1"/>
          </p:cNvSpPr>
          <p:nvPr/>
        </p:nvSpPr>
        <p:spPr bwMode="auto">
          <a:xfrm>
            <a:off x="1327150" y="5700712"/>
            <a:ext cx="66262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199" name="Text Box 113"/>
          <p:cNvSpPr txBox="1">
            <a:spLocks noChangeArrowheads="1"/>
          </p:cNvSpPr>
          <p:nvPr/>
        </p:nvSpPr>
        <p:spPr bwMode="auto">
          <a:xfrm>
            <a:off x="1725599" y="5691187"/>
            <a:ext cx="790601" cy="5539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Indoor</a:t>
            </a:r>
          </a:p>
          <a:p>
            <a:pPr algn="ctr" eaLnBrk="1" hangingPunct="1">
              <a:defRPr/>
            </a:pPr>
            <a:r>
              <a:rPr lang="en-US" sz="1400" b="0" dirty="0">
                <a:solidFill>
                  <a:schemeClr val="accent2"/>
                </a:solidFill>
                <a:latin typeface="Arial" charset="0"/>
                <a:cs typeface="+mn-cs"/>
              </a:rPr>
              <a:t>10-30m</a:t>
            </a:r>
          </a:p>
        </p:txBody>
      </p:sp>
      <p:sp>
        <p:nvSpPr>
          <p:cNvPr id="8200" name="Text Box 114"/>
          <p:cNvSpPr txBox="1">
            <a:spLocks noChangeArrowheads="1"/>
          </p:cNvSpPr>
          <p:nvPr/>
        </p:nvSpPr>
        <p:spPr bwMode="auto">
          <a:xfrm>
            <a:off x="3259259" y="5694362"/>
            <a:ext cx="926857" cy="5539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Outdoor</a:t>
            </a:r>
          </a:p>
          <a:p>
            <a:pPr algn="ctr" eaLnBrk="1" hangingPunct="1">
              <a:defRPr/>
            </a:pPr>
            <a:r>
              <a:rPr lang="en-US" sz="1400" b="0" dirty="0">
                <a:solidFill>
                  <a:schemeClr val="accent2"/>
                </a:solidFill>
                <a:latin typeface="Arial" charset="0"/>
                <a:cs typeface="+mn-cs"/>
              </a:rPr>
              <a:t>50-200m</a:t>
            </a:r>
          </a:p>
        </p:txBody>
      </p:sp>
      <p:sp>
        <p:nvSpPr>
          <p:cNvPr id="8201" name="Text Box 115"/>
          <p:cNvSpPr txBox="1">
            <a:spLocks noChangeArrowheads="1"/>
          </p:cNvSpPr>
          <p:nvPr/>
        </p:nvSpPr>
        <p:spPr bwMode="auto">
          <a:xfrm>
            <a:off x="4674390" y="5699125"/>
            <a:ext cx="1281120" cy="8002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Mid-range</a:t>
            </a:r>
          </a:p>
          <a:p>
            <a:pPr algn="ctr" eaLnBrk="1" hangingPunct="1">
              <a:defRPr/>
            </a:pPr>
            <a:r>
              <a:rPr lang="en-US" b="0" dirty="0">
                <a:solidFill>
                  <a:schemeClr val="accent2"/>
                </a:solidFill>
                <a:latin typeface="Arial" charset="0"/>
                <a:cs typeface="+mn-cs"/>
              </a:rPr>
              <a:t>outdoor</a:t>
            </a:r>
          </a:p>
          <a:p>
            <a:pPr algn="ctr" eaLnBrk="1" hangingPunct="1">
              <a:defRPr/>
            </a:pPr>
            <a:r>
              <a:rPr lang="en-US" sz="1400" b="0" dirty="0">
                <a:solidFill>
                  <a:schemeClr val="accent2"/>
                </a:solidFill>
                <a:latin typeface="Arial" charset="0"/>
                <a:cs typeface="+mn-cs"/>
              </a:rPr>
              <a:t>200m – 4 Km</a:t>
            </a:r>
          </a:p>
        </p:txBody>
      </p:sp>
      <p:sp>
        <p:nvSpPr>
          <p:cNvPr id="8202" name="Text Box 116"/>
          <p:cNvSpPr txBox="1">
            <a:spLocks noChangeArrowheads="1"/>
          </p:cNvSpPr>
          <p:nvPr/>
        </p:nvSpPr>
        <p:spPr bwMode="auto">
          <a:xfrm>
            <a:off x="6221261" y="5699125"/>
            <a:ext cx="1311578" cy="8002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Long-range</a:t>
            </a:r>
          </a:p>
          <a:p>
            <a:pPr algn="ctr" eaLnBrk="1" hangingPunct="1">
              <a:defRPr/>
            </a:pPr>
            <a:r>
              <a:rPr lang="en-US" b="0" dirty="0">
                <a:solidFill>
                  <a:schemeClr val="accent2"/>
                </a:solidFill>
                <a:latin typeface="Arial" charset="0"/>
                <a:cs typeface="+mn-cs"/>
              </a:rPr>
              <a:t>outdoor</a:t>
            </a:r>
          </a:p>
          <a:p>
            <a:pPr algn="ctr" eaLnBrk="1" hangingPunct="1">
              <a:defRPr/>
            </a:pPr>
            <a:r>
              <a:rPr lang="en-US" sz="1400" b="0" dirty="0">
                <a:solidFill>
                  <a:schemeClr val="accent2"/>
                </a:solidFill>
                <a:latin typeface="Arial" charset="0"/>
                <a:cs typeface="+mn-cs"/>
              </a:rPr>
              <a:t>5Km – 20 Km</a:t>
            </a:r>
          </a:p>
        </p:txBody>
      </p:sp>
      <p:sp>
        <p:nvSpPr>
          <p:cNvPr id="8203" name="Text Box 117"/>
          <p:cNvSpPr txBox="1">
            <a:spLocks noChangeArrowheads="1"/>
          </p:cNvSpPr>
          <p:nvPr/>
        </p:nvSpPr>
        <p:spPr bwMode="auto">
          <a:xfrm>
            <a:off x="701868" y="5078412"/>
            <a:ext cx="583813"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.056</a:t>
            </a:r>
            <a:endParaRPr lang="en-US" sz="1400" b="0" dirty="0">
              <a:solidFill>
                <a:schemeClr val="accent2"/>
              </a:solidFill>
              <a:latin typeface="Arial" charset="0"/>
              <a:cs typeface="+mn-cs"/>
            </a:endParaRPr>
          </a:p>
        </p:txBody>
      </p:sp>
      <p:sp>
        <p:nvSpPr>
          <p:cNvPr id="8204" name="Text Box 118"/>
          <p:cNvSpPr txBox="1">
            <a:spLocks noChangeArrowheads="1"/>
          </p:cNvSpPr>
          <p:nvPr/>
        </p:nvSpPr>
        <p:spPr bwMode="auto">
          <a:xfrm>
            <a:off x="705043" y="4646612"/>
            <a:ext cx="583813"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.384</a:t>
            </a:r>
            <a:endParaRPr lang="en-US" sz="1400" b="0" dirty="0">
              <a:solidFill>
                <a:schemeClr val="accent2"/>
              </a:solidFill>
              <a:latin typeface="Arial" charset="0"/>
              <a:cs typeface="+mn-cs"/>
            </a:endParaRPr>
          </a:p>
        </p:txBody>
      </p:sp>
      <p:sp>
        <p:nvSpPr>
          <p:cNvPr id="8205" name="Text Box 119"/>
          <p:cNvSpPr txBox="1">
            <a:spLocks noChangeArrowheads="1"/>
          </p:cNvSpPr>
          <p:nvPr/>
        </p:nvSpPr>
        <p:spPr bwMode="auto">
          <a:xfrm>
            <a:off x="930260" y="3956050"/>
            <a:ext cx="29848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1</a:t>
            </a:r>
            <a:endParaRPr lang="en-US" sz="1400" b="0" dirty="0">
              <a:solidFill>
                <a:schemeClr val="accent2"/>
              </a:solidFill>
              <a:latin typeface="Arial" charset="0"/>
              <a:cs typeface="+mn-cs"/>
            </a:endParaRPr>
          </a:p>
        </p:txBody>
      </p:sp>
      <p:sp>
        <p:nvSpPr>
          <p:cNvPr id="8206" name="Text Box 120"/>
          <p:cNvSpPr txBox="1">
            <a:spLocks noChangeArrowheads="1"/>
          </p:cNvSpPr>
          <p:nvPr/>
        </p:nvSpPr>
        <p:spPr bwMode="auto">
          <a:xfrm>
            <a:off x="928673" y="3524250"/>
            <a:ext cx="29848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4</a:t>
            </a:r>
            <a:endParaRPr lang="en-US" sz="1400" b="0" dirty="0">
              <a:solidFill>
                <a:schemeClr val="accent2"/>
              </a:solidFill>
              <a:latin typeface="Arial" charset="0"/>
              <a:cs typeface="+mn-cs"/>
            </a:endParaRPr>
          </a:p>
        </p:txBody>
      </p:sp>
      <p:sp>
        <p:nvSpPr>
          <p:cNvPr id="8207" name="Text Box 121"/>
          <p:cNvSpPr txBox="1">
            <a:spLocks noChangeArrowheads="1"/>
          </p:cNvSpPr>
          <p:nvPr/>
        </p:nvSpPr>
        <p:spPr bwMode="auto">
          <a:xfrm>
            <a:off x="654275" y="3128962"/>
            <a:ext cx="58375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5-11</a:t>
            </a:r>
            <a:endParaRPr lang="en-US" sz="1400" b="0" dirty="0">
              <a:solidFill>
                <a:schemeClr val="accent2"/>
              </a:solidFill>
              <a:latin typeface="Arial" charset="0"/>
              <a:cs typeface="+mn-cs"/>
            </a:endParaRPr>
          </a:p>
        </p:txBody>
      </p:sp>
      <p:sp>
        <p:nvSpPr>
          <p:cNvPr id="8208" name="Text Box 122"/>
          <p:cNvSpPr txBox="1">
            <a:spLocks noChangeArrowheads="1"/>
          </p:cNvSpPr>
          <p:nvPr/>
        </p:nvSpPr>
        <p:spPr bwMode="auto">
          <a:xfrm>
            <a:off x="827317" y="2713037"/>
            <a:ext cx="41229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54</a:t>
            </a:r>
            <a:endParaRPr lang="en-US" sz="1400" b="0" dirty="0">
              <a:solidFill>
                <a:schemeClr val="accent2"/>
              </a:solidFill>
              <a:latin typeface="Arial" charset="0"/>
              <a:cs typeface="+mn-cs"/>
            </a:endParaRPr>
          </a:p>
        </p:txBody>
      </p:sp>
      <p:sp>
        <p:nvSpPr>
          <p:cNvPr id="8209" name="Rectangle 123"/>
          <p:cNvSpPr>
            <a:spLocks noChangeArrowheads="1"/>
          </p:cNvSpPr>
          <p:nvPr/>
        </p:nvSpPr>
        <p:spPr bwMode="auto">
          <a:xfrm>
            <a:off x="2662238" y="5130800"/>
            <a:ext cx="4676775" cy="284162"/>
          </a:xfrm>
          <a:prstGeom prst="rect">
            <a:avLst/>
          </a:prstGeom>
          <a:solidFill>
            <a:srgbClr val="D3A600"/>
          </a:solidFill>
          <a:ln>
            <a:noFill/>
          </a:ln>
          <a:effectLst/>
          <a:extLs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0" name="Text Box 124"/>
          <p:cNvSpPr txBox="1">
            <a:spLocks noChangeArrowheads="1"/>
          </p:cNvSpPr>
          <p:nvPr/>
        </p:nvSpPr>
        <p:spPr bwMode="auto">
          <a:xfrm>
            <a:off x="3948113" y="5122862"/>
            <a:ext cx="2106612"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2G: IS-95, CDMA, GSM</a:t>
            </a:r>
          </a:p>
        </p:txBody>
      </p:sp>
      <p:sp>
        <p:nvSpPr>
          <p:cNvPr id="8211" name="Rectangle 126"/>
          <p:cNvSpPr>
            <a:spLocks noChangeArrowheads="1"/>
          </p:cNvSpPr>
          <p:nvPr/>
        </p:nvSpPr>
        <p:spPr bwMode="auto">
          <a:xfrm>
            <a:off x="2651125" y="4713287"/>
            <a:ext cx="4676775" cy="284163"/>
          </a:xfrm>
          <a:prstGeom prst="rect">
            <a:avLst/>
          </a:prstGeom>
          <a:solidFill>
            <a:srgbClr val="D3A600"/>
          </a:solidFill>
          <a:ln>
            <a:noFill/>
          </a:ln>
          <a:effectLst/>
          <a:extLs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2" name="Text Box 127"/>
          <p:cNvSpPr txBox="1">
            <a:spLocks noChangeArrowheads="1"/>
          </p:cNvSpPr>
          <p:nvPr/>
        </p:nvSpPr>
        <p:spPr bwMode="auto">
          <a:xfrm>
            <a:off x="3681413" y="4691062"/>
            <a:ext cx="2982912"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2.5G: UMTS/WCDMA, CDMA2000</a:t>
            </a:r>
          </a:p>
        </p:txBody>
      </p:sp>
      <p:sp>
        <p:nvSpPr>
          <p:cNvPr id="8213" name="Rectangle 129"/>
          <p:cNvSpPr>
            <a:spLocks noChangeArrowheads="1"/>
          </p:cNvSpPr>
          <p:nvPr/>
        </p:nvSpPr>
        <p:spPr bwMode="auto">
          <a:xfrm>
            <a:off x="1339850" y="3981450"/>
            <a:ext cx="928688" cy="284162"/>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4" name="Text Box 130"/>
          <p:cNvSpPr txBox="1">
            <a:spLocks noChangeArrowheads="1"/>
          </p:cNvSpPr>
          <p:nvPr/>
        </p:nvSpPr>
        <p:spPr bwMode="auto">
          <a:xfrm>
            <a:off x="1422400" y="3989387"/>
            <a:ext cx="725488" cy="304800"/>
          </a:xfrm>
          <a:prstGeom prst="rect">
            <a:avLst/>
          </a:prstGeom>
          <a:noFill/>
          <a:ln>
            <a:noFill/>
          </a:ln>
          <a:effectLst/>
          <a:extLst>
            <a:ext uri="{909E8E84-426E-40dd-AFC4-6F175D3DCCD1}">
              <a14:hiddenFill xmlns="" xmlns:a14="http://schemas.microsoft.com/office/drawing/2010/main">
                <a:solidFill>
                  <a:srgbClr val="3333CC"/>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802.15</a:t>
            </a:r>
          </a:p>
        </p:txBody>
      </p:sp>
      <p:sp>
        <p:nvSpPr>
          <p:cNvPr id="8215" name="Rectangle 131"/>
          <p:cNvSpPr>
            <a:spLocks noChangeArrowheads="1"/>
          </p:cNvSpPr>
          <p:nvPr/>
        </p:nvSpPr>
        <p:spPr bwMode="auto">
          <a:xfrm>
            <a:off x="1354138" y="3143250"/>
            <a:ext cx="1724025" cy="315912"/>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6" name="Text Box 132"/>
          <p:cNvSpPr txBox="1">
            <a:spLocks noChangeArrowheads="1"/>
          </p:cNvSpPr>
          <p:nvPr/>
        </p:nvSpPr>
        <p:spPr bwMode="auto">
          <a:xfrm>
            <a:off x="1724025" y="3168650"/>
            <a:ext cx="83343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802.11b</a:t>
            </a:r>
          </a:p>
        </p:txBody>
      </p:sp>
      <p:sp>
        <p:nvSpPr>
          <p:cNvPr id="8217" name="Rectangle 133"/>
          <p:cNvSpPr>
            <a:spLocks noChangeArrowheads="1"/>
          </p:cNvSpPr>
          <p:nvPr/>
        </p:nvSpPr>
        <p:spPr bwMode="auto">
          <a:xfrm>
            <a:off x="1357313" y="2709862"/>
            <a:ext cx="1724025" cy="315913"/>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8" name="Text Box 134"/>
          <p:cNvSpPr txBox="1">
            <a:spLocks noChangeArrowheads="1"/>
          </p:cNvSpPr>
          <p:nvPr/>
        </p:nvSpPr>
        <p:spPr bwMode="auto">
          <a:xfrm>
            <a:off x="1727200" y="2735262"/>
            <a:ext cx="9810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802.11a,g</a:t>
            </a:r>
          </a:p>
        </p:txBody>
      </p:sp>
      <p:sp>
        <p:nvSpPr>
          <p:cNvPr id="8220" name="Rectangle 136"/>
          <p:cNvSpPr>
            <a:spLocks noChangeArrowheads="1"/>
          </p:cNvSpPr>
          <p:nvPr/>
        </p:nvSpPr>
        <p:spPr bwMode="auto">
          <a:xfrm>
            <a:off x="2717800" y="3022600"/>
            <a:ext cx="5078413" cy="596900"/>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1" name="Rectangle 137"/>
          <p:cNvSpPr>
            <a:spLocks noChangeArrowheads="1"/>
          </p:cNvSpPr>
          <p:nvPr/>
        </p:nvSpPr>
        <p:spPr bwMode="auto">
          <a:xfrm>
            <a:off x="2654300" y="3575050"/>
            <a:ext cx="4676775" cy="284162"/>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2" name="Text Box 138"/>
          <p:cNvSpPr txBox="1">
            <a:spLocks noChangeArrowheads="1"/>
          </p:cNvSpPr>
          <p:nvPr/>
        </p:nvSpPr>
        <p:spPr bwMode="auto">
          <a:xfrm>
            <a:off x="2965450" y="3582987"/>
            <a:ext cx="4291013"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3G: UMTS/WCDMA-HSPDA, CDMA2000-1xEVDO</a:t>
            </a:r>
          </a:p>
        </p:txBody>
      </p:sp>
      <p:sp>
        <p:nvSpPr>
          <p:cNvPr id="8223" name="Text Box 140"/>
          <p:cNvSpPr txBox="1">
            <a:spLocks noChangeArrowheads="1"/>
          </p:cNvSpPr>
          <p:nvPr/>
        </p:nvSpPr>
        <p:spPr bwMode="auto">
          <a:xfrm>
            <a:off x="5013325" y="3200400"/>
            <a:ext cx="1695450"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4G: LTWE WIMAX</a:t>
            </a:r>
          </a:p>
        </p:txBody>
      </p:sp>
      <p:sp>
        <p:nvSpPr>
          <p:cNvPr id="8224" name="Rectangle 141"/>
          <p:cNvSpPr>
            <a:spLocks noChangeArrowheads="1"/>
          </p:cNvSpPr>
          <p:nvPr/>
        </p:nvSpPr>
        <p:spPr bwMode="auto">
          <a:xfrm>
            <a:off x="3133725" y="2814637"/>
            <a:ext cx="4062413" cy="284163"/>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5" name="Text Box 142"/>
          <p:cNvSpPr txBox="1">
            <a:spLocks noChangeArrowheads="1"/>
          </p:cNvSpPr>
          <p:nvPr/>
        </p:nvSpPr>
        <p:spPr bwMode="auto">
          <a:xfrm>
            <a:off x="4164013" y="2792412"/>
            <a:ext cx="2178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802.11a,g point-to-point</a:t>
            </a:r>
          </a:p>
        </p:txBody>
      </p:sp>
      <p:sp>
        <p:nvSpPr>
          <p:cNvPr id="8226" name="Line 143"/>
          <p:cNvSpPr>
            <a:spLocks noChangeShapeType="1"/>
          </p:cNvSpPr>
          <p:nvPr/>
        </p:nvSpPr>
        <p:spPr bwMode="auto">
          <a:xfrm flipH="1">
            <a:off x="7900988" y="2978150"/>
            <a:ext cx="254000" cy="0"/>
          </a:xfrm>
          <a:prstGeom prst="line">
            <a:avLst/>
          </a:prstGeom>
          <a:noFill/>
          <a:ln w="9525">
            <a:solidFill>
              <a:schemeClr val="bg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227" name="Text Box 144"/>
          <p:cNvSpPr txBox="1">
            <a:spLocks noChangeArrowheads="1"/>
          </p:cNvSpPr>
          <p:nvPr/>
        </p:nvSpPr>
        <p:spPr bwMode="auto">
          <a:xfrm>
            <a:off x="733897" y="2300287"/>
            <a:ext cx="52610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450</a:t>
            </a:r>
            <a:endParaRPr lang="en-US" sz="1400" b="0" dirty="0">
              <a:solidFill>
                <a:schemeClr val="accent2"/>
              </a:solidFill>
              <a:latin typeface="Arial" charset="0"/>
              <a:cs typeface="+mn-cs"/>
            </a:endParaRPr>
          </a:p>
        </p:txBody>
      </p:sp>
      <p:sp>
        <p:nvSpPr>
          <p:cNvPr id="8228" name="Rectangle 145"/>
          <p:cNvSpPr>
            <a:spLocks noChangeArrowheads="1"/>
          </p:cNvSpPr>
          <p:nvPr/>
        </p:nvSpPr>
        <p:spPr bwMode="auto">
          <a:xfrm>
            <a:off x="1323656" y="2310384"/>
            <a:ext cx="1522412" cy="315912"/>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9" name="Text Box 146"/>
          <p:cNvSpPr txBox="1">
            <a:spLocks noChangeArrowheads="1"/>
          </p:cNvSpPr>
          <p:nvPr/>
        </p:nvSpPr>
        <p:spPr bwMode="auto">
          <a:xfrm>
            <a:off x="1613916" y="2314575"/>
            <a:ext cx="83343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802.11n</a:t>
            </a:r>
          </a:p>
        </p:txBody>
      </p:sp>
      <p:sp>
        <p:nvSpPr>
          <p:cNvPr id="8230" name="Text Box 147"/>
          <p:cNvSpPr txBox="1">
            <a:spLocks noChangeArrowheads="1"/>
          </p:cNvSpPr>
          <p:nvPr/>
        </p:nvSpPr>
        <p:spPr bwMode="auto">
          <a:xfrm rot="-5400000">
            <a:off x="-394597" y="3708985"/>
            <a:ext cx="1794081"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solidFill>
                  <a:schemeClr val="accent2"/>
                </a:solidFill>
                <a:latin typeface="Arial" charset="0"/>
                <a:cs typeface="+mn-cs"/>
              </a:rPr>
              <a:t>Data rate (Mbps)</a:t>
            </a:r>
          </a:p>
        </p:txBody>
      </p:sp>
      <p:sp>
        <p:nvSpPr>
          <p:cNvPr id="42" name="TextBox 41"/>
          <p:cNvSpPr txBox="1"/>
          <p:nvPr/>
        </p:nvSpPr>
        <p:spPr>
          <a:xfrm>
            <a:off x="208634" y="1879404"/>
            <a:ext cx="1041841" cy="338554"/>
          </a:xfrm>
          <a:prstGeom prst="rect">
            <a:avLst/>
          </a:prstGeom>
          <a:solidFill>
            <a:schemeClr val="bg1"/>
          </a:solidFill>
        </p:spPr>
        <p:txBody>
          <a:bodyPr wrap="square" rtlCol="0">
            <a:spAutoFit/>
          </a:bodyPr>
          <a:lstStyle/>
          <a:p>
            <a:pPr algn="r"/>
            <a:r>
              <a:rPr lang="en-US" b="0" dirty="0">
                <a:solidFill>
                  <a:schemeClr val="accent2"/>
                </a:solidFill>
              </a:rPr>
              <a:t>1300</a:t>
            </a:r>
          </a:p>
        </p:txBody>
      </p:sp>
      <p:sp>
        <p:nvSpPr>
          <p:cNvPr id="46" name="Rectangle 145"/>
          <p:cNvSpPr>
            <a:spLocks noChangeArrowheads="1"/>
          </p:cNvSpPr>
          <p:nvPr/>
        </p:nvSpPr>
        <p:spPr bwMode="auto">
          <a:xfrm>
            <a:off x="1325167" y="1930490"/>
            <a:ext cx="1522412" cy="315912"/>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5" name="TextBox 44"/>
          <p:cNvSpPr txBox="1"/>
          <p:nvPr/>
        </p:nvSpPr>
        <p:spPr>
          <a:xfrm>
            <a:off x="1597343" y="1926207"/>
            <a:ext cx="973469" cy="307777"/>
          </a:xfrm>
          <a:prstGeom prst="rect">
            <a:avLst/>
          </a:prstGeom>
          <a:noFill/>
        </p:spPr>
        <p:txBody>
          <a:bodyPr wrap="none" rtlCol="0">
            <a:spAutoFit/>
          </a:bodyPr>
          <a:lstStyle/>
          <a:p>
            <a:r>
              <a:rPr lang="en-US" sz="1400" b="1" dirty="0"/>
              <a:t>802.11 ac</a:t>
            </a:r>
          </a:p>
        </p:txBody>
      </p:sp>
      <p:sp>
        <p:nvSpPr>
          <p:cNvPr id="8219" name="Line 135"/>
          <p:cNvSpPr>
            <a:spLocks noChangeShapeType="1"/>
          </p:cNvSpPr>
          <p:nvPr/>
        </p:nvSpPr>
        <p:spPr bwMode="auto">
          <a:xfrm flipV="1">
            <a:off x="1328738" y="1598069"/>
            <a:ext cx="0" cy="410264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 name="Date Placeholder 5"/>
          <p:cNvSpPr>
            <a:spLocks noGrp="1"/>
          </p:cNvSpPr>
          <p:nvPr>
            <p:ph type="dt" sz="half" idx="10"/>
          </p:nvPr>
        </p:nvSpPr>
        <p:spPr/>
        <p:txBody>
          <a:bodyPr/>
          <a:lstStyle/>
          <a:p>
            <a:r>
              <a:rPr lang="en-US"/>
              <a:t>April 3, 2024</a:t>
            </a:r>
            <a:endParaRPr lang="en-US" sz="1050" b="0">
              <a:latin typeface="Times New Roman" charset="0"/>
            </a:endParaRPr>
          </a:p>
        </p:txBody>
      </p:sp>
      <p:sp>
        <p:nvSpPr>
          <p:cNvPr id="8" name="Slide Number Placeholder 7"/>
          <p:cNvSpPr>
            <a:spLocks noGrp="1"/>
          </p:cNvSpPr>
          <p:nvPr>
            <p:ph type="sldNum" sz="quarter" idx="12"/>
          </p:nvPr>
        </p:nvSpPr>
        <p:spPr/>
        <p:txBody>
          <a:bodyPr/>
          <a:lstStyle/>
          <a:p>
            <a:fld id="{9507A418-0CEB-9E4A-BA45-3B7D3D133EB9}" type="slidenum">
              <a:rPr lang="en-US" smtClean="0"/>
              <a:pPr/>
              <a:t>11</a:t>
            </a:fld>
            <a:endParaRPr lang="en-US"/>
          </a:p>
        </p:txBody>
      </p:sp>
      <p:sp>
        <p:nvSpPr>
          <p:cNvPr id="2" name="Footer Placeholder 1">
            <a:extLst>
              <a:ext uri="{FF2B5EF4-FFF2-40B4-BE49-F238E27FC236}">
                <a16:creationId xmlns:a16="http://schemas.microsoft.com/office/drawing/2014/main" id="{AE8A0A30-CC37-D44F-B9F8-C386CAC53A79}"/>
              </a:ext>
            </a:extLst>
          </p:cNvPr>
          <p:cNvSpPr>
            <a:spLocks noGrp="1"/>
          </p:cNvSpPr>
          <p:nvPr>
            <p:ph type="ftr" sz="quarter" idx="11"/>
          </p:nvPr>
        </p:nvSpPr>
        <p:spPr/>
        <p:txBody>
          <a:bodyPr/>
          <a:lstStyle/>
          <a:p>
            <a:r>
              <a:rPr lang="en-US"/>
              <a:t>EECS 489 – Lecture 19</a:t>
            </a:r>
            <a:endParaRPr lang="en-US" sz="1050" b="0" dirty="0">
              <a:latin typeface="Times New Roman" charset="0"/>
            </a:endParaRPr>
          </a:p>
        </p:txBody>
      </p:sp>
      <p:sp>
        <p:nvSpPr>
          <p:cNvPr id="5" name="Oval 4"/>
          <p:cNvSpPr/>
          <p:nvPr/>
        </p:nvSpPr>
        <p:spPr bwMode="auto">
          <a:xfrm>
            <a:off x="1357313" y="1295400"/>
            <a:ext cx="1746249" cy="2489743"/>
          </a:xfrm>
          <a:prstGeom prst="ellipse">
            <a:avLst/>
          </a:prstGeom>
          <a:noFill/>
          <a:ln w="28575" cap="flat" cmpd="sng" algn="ctr">
            <a:solidFill>
              <a:srgbClr val="0000FF"/>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44982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Two modes of operation</a:t>
            </a:r>
          </a:p>
        </p:txBody>
      </p:sp>
      <p:sp>
        <p:nvSpPr>
          <p:cNvPr id="7" name="Content Placeholder 6"/>
          <p:cNvSpPr>
            <a:spLocks noGrp="1"/>
          </p:cNvSpPr>
          <p:nvPr>
            <p:ph idx="1"/>
          </p:nvPr>
        </p:nvSpPr>
        <p:spPr/>
        <p:txBody>
          <a:bodyPr/>
          <a:lstStyle/>
          <a:p>
            <a:r>
              <a:rPr lang="en-US" dirty="0">
                <a:solidFill>
                  <a:srgbClr val="0000FF"/>
                </a:solidFill>
              </a:rPr>
              <a:t>Infrastructure mode</a:t>
            </a:r>
            <a:r>
              <a:rPr lang="en-US" dirty="0"/>
              <a:t>: Base stations connect mobiles to wired network</a:t>
            </a:r>
          </a:p>
          <a:p>
            <a:r>
              <a:rPr lang="en-US" dirty="0">
                <a:solidFill>
                  <a:srgbClr val="0000FF"/>
                </a:solidFill>
              </a:rPr>
              <a:t>Ad-hoc mode</a:t>
            </a:r>
            <a:r>
              <a:rPr lang="en-US" dirty="0"/>
              <a:t>: Wireless hosts organize themselves to communicate </a:t>
            </a:r>
          </a:p>
        </p:txBody>
      </p:sp>
      <p:sp>
        <p:nvSpPr>
          <p:cNvPr id="3" name="Date Placeholder 2"/>
          <p:cNvSpPr>
            <a:spLocks noGrp="1"/>
          </p:cNvSpPr>
          <p:nvPr>
            <p:ph type="dt" sz="half" idx="10"/>
          </p:nvPr>
        </p:nvSpPr>
        <p:spPr/>
        <p:txBody>
          <a:bodyPr/>
          <a:lstStyle/>
          <a:p>
            <a:r>
              <a:rPr lang="en-US"/>
              <a:t>April 3, 2024</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12</a:t>
            </a:fld>
            <a:endParaRPr lang="en-US"/>
          </a:p>
        </p:txBody>
      </p:sp>
    </p:spTree>
    <p:extLst>
      <p:ext uri="{BB962C8B-B14F-4D97-AF65-F5344CB8AC3E}">
        <p14:creationId xmlns:p14="http://schemas.microsoft.com/office/powerpoint/2010/main" val="888030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dirty="0"/>
              <a:t>Infrastructure mode</a:t>
            </a:r>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2" name="Date Placeholder 1"/>
          <p:cNvSpPr>
            <a:spLocks noGrp="1"/>
          </p:cNvSpPr>
          <p:nvPr>
            <p:ph type="dt" sz="half" idx="10"/>
          </p:nvPr>
        </p:nvSpPr>
        <p:spPr/>
        <p:txBody>
          <a:bodyPr/>
          <a:lstStyle/>
          <a:p>
            <a:r>
              <a:rPr lang="en-US"/>
              <a:t>April 3, 2024</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13</a:t>
            </a:fld>
            <a:endParaRPr lang="en-US"/>
          </a:p>
        </p:txBody>
      </p:sp>
      <p:sp>
        <p:nvSpPr>
          <p:cNvPr id="3" name="Footer Placeholder 2">
            <a:extLst>
              <a:ext uri="{FF2B5EF4-FFF2-40B4-BE49-F238E27FC236}">
                <a16:creationId xmlns:a16="http://schemas.microsoft.com/office/drawing/2014/main" id="{E25C1924-C365-D84A-BBEF-5DE79376802F}"/>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844277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Ad-hoc mode</a:t>
            </a:r>
          </a:p>
        </p:txBody>
      </p:sp>
      <p:sp>
        <p:nvSpPr>
          <p:cNvPr id="7" name="Content Placeholder 6"/>
          <p:cNvSpPr>
            <a:spLocks noGrp="1"/>
          </p:cNvSpPr>
          <p:nvPr>
            <p:ph sz="half" idx="1"/>
          </p:nvPr>
        </p:nvSpPr>
        <p:spPr/>
        <p:txBody>
          <a:bodyPr/>
          <a:lstStyle/>
          <a:p>
            <a:r>
              <a:rPr lang="en-US" sz="2400" dirty="0"/>
              <a:t>No base station</a:t>
            </a:r>
          </a:p>
          <a:p>
            <a:r>
              <a:rPr lang="en-US" sz="2400" dirty="0"/>
              <a:t>Nodes can only transmit to other nodes within link coverage</a:t>
            </a:r>
          </a:p>
          <a:p>
            <a:r>
              <a:rPr lang="en-US" sz="2400" dirty="0"/>
              <a:t>Nodes </a:t>
            </a:r>
            <a:r>
              <a:rPr lang="en-US" sz="2400" dirty="0">
                <a:solidFill>
                  <a:srgbClr val="0000FF"/>
                </a:solidFill>
              </a:rPr>
              <a:t>organize themselves</a:t>
            </a:r>
            <a:r>
              <a:rPr lang="en-US" sz="2400" dirty="0"/>
              <a:t> into a network: route among themselves</a:t>
            </a:r>
          </a:p>
        </p:txBody>
      </p:sp>
      <p:sp>
        <p:nvSpPr>
          <p:cNvPr id="3" name="Date Placeholder 2"/>
          <p:cNvSpPr>
            <a:spLocks noGrp="1"/>
          </p:cNvSpPr>
          <p:nvPr>
            <p:ph type="dt" sz="half" idx="10"/>
          </p:nvPr>
        </p:nvSpPr>
        <p:spPr/>
        <p:txBody>
          <a:bodyPr/>
          <a:lstStyle/>
          <a:p>
            <a:r>
              <a:rPr lang="en-US"/>
              <a:t>April 3, 2024</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14</a:t>
            </a:fld>
            <a:endParaRPr lang="en-US"/>
          </a:p>
        </p:txBody>
      </p:sp>
      <p:grpSp>
        <p:nvGrpSpPr>
          <p:cNvPr id="9" name="Group 208"/>
          <p:cNvGrpSpPr>
            <a:grpSpLocks/>
          </p:cNvGrpSpPr>
          <p:nvPr/>
        </p:nvGrpSpPr>
        <p:grpSpPr bwMode="auto">
          <a:xfrm>
            <a:off x="5068479" y="1553391"/>
            <a:ext cx="1755775" cy="1625600"/>
            <a:chOff x="1824" y="1076"/>
            <a:chExt cx="1106" cy="1024"/>
          </a:xfrm>
        </p:grpSpPr>
        <p:sp>
          <p:nvSpPr>
            <p:cNvPr id="10" name="Oval 20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1" name="Group 210"/>
            <p:cNvGrpSpPr>
              <a:grpSpLocks/>
            </p:cNvGrpSpPr>
            <p:nvPr/>
          </p:nvGrpSpPr>
          <p:grpSpPr bwMode="auto">
            <a:xfrm>
              <a:off x="2204" y="1436"/>
              <a:ext cx="252" cy="288"/>
              <a:chOff x="2870" y="1518"/>
              <a:chExt cx="292" cy="320"/>
            </a:xfrm>
          </p:grpSpPr>
          <p:graphicFrame>
            <p:nvGraphicFramePr>
              <p:cNvPr id="12" name="Object 21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2" imgW="826829" imgH="840406" progId="MS_ClipArt_Gallery.2">
                      <p:embed/>
                    </p:oleObj>
                  </mc:Choice>
                  <mc:Fallback>
                    <p:oleObj name="Clip" r:id="rId2" imgW="826829" imgH="840406" progId="MS_ClipArt_Gallery.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3" name="Object 21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4" imgW="1268295" imgH="1199426" progId="MS_ClipArt_Gallery.2">
                      <p:embed/>
                    </p:oleObj>
                  </mc:Choice>
                  <mc:Fallback>
                    <p:oleObj name="Clip" r:id="rId4" imgW="1268295" imgH="1199426"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14" name="Group 137"/>
          <p:cNvGrpSpPr>
            <a:grpSpLocks/>
          </p:cNvGrpSpPr>
          <p:nvPr/>
        </p:nvGrpSpPr>
        <p:grpSpPr bwMode="auto">
          <a:xfrm>
            <a:off x="6373404" y="2877366"/>
            <a:ext cx="1755775" cy="1625600"/>
            <a:chOff x="1824" y="1076"/>
            <a:chExt cx="1106" cy="1024"/>
          </a:xfrm>
        </p:grpSpPr>
        <p:sp>
          <p:nvSpPr>
            <p:cNvPr id="15" name="Oval 138"/>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6" name="Group 139"/>
            <p:cNvGrpSpPr>
              <a:grpSpLocks/>
            </p:cNvGrpSpPr>
            <p:nvPr/>
          </p:nvGrpSpPr>
          <p:grpSpPr bwMode="auto">
            <a:xfrm>
              <a:off x="2204" y="1436"/>
              <a:ext cx="252" cy="288"/>
              <a:chOff x="2870" y="1518"/>
              <a:chExt cx="292" cy="320"/>
            </a:xfrm>
          </p:grpSpPr>
          <p:graphicFrame>
            <p:nvGraphicFramePr>
              <p:cNvPr id="17" name="Object 14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6" imgW="826829" imgH="840406" progId="MS_ClipArt_Gallery.2">
                      <p:embed/>
                    </p:oleObj>
                  </mc:Choice>
                  <mc:Fallback>
                    <p:oleObj name="Clip" r:id="rId6" imgW="826829" imgH="840406" progId="MS_ClipArt_Gallery.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8" name="Object 14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7" imgW="1268295" imgH="1199426" progId="MS_ClipArt_Gallery.2">
                      <p:embed/>
                    </p:oleObj>
                  </mc:Choice>
                  <mc:Fallback>
                    <p:oleObj name="Clip" r:id="rId7" imgW="1268295" imgH="1199426"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19" name="Group 198"/>
          <p:cNvGrpSpPr>
            <a:grpSpLocks/>
          </p:cNvGrpSpPr>
          <p:nvPr/>
        </p:nvGrpSpPr>
        <p:grpSpPr bwMode="auto">
          <a:xfrm>
            <a:off x="6125754" y="4601391"/>
            <a:ext cx="1755775" cy="1625600"/>
            <a:chOff x="1824" y="1076"/>
            <a:chExt cx="1106" cy="1024"/>
          </a:xfrm>
        </p:grpSpPr>
        <p:sp>
          <p:nvSpPr>
            <p:cNvPr id="20" name="Oval 19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1" name="Group 200"/>
            <p:cNvGrpSpPr>
              <a:grpSpLocks/>
            </p:cNvGrpSpPr>
            <p:nvPr/>
          </p:nvGrpSpPr>
          <p:grpSpPr bwMode="auto">
            <a:xfrm>
              <a:off x="2204" y="1436"/>
              <a:ext cx="252" cy="288"/>
              <a:chOff x="2870" y="1518"/>
              <a:chExt cx="292" cy="320"/>
            </a:xfrm>
          </p:grpSpPr>
          <p:graphicFrame>
            <p:nvGraphicFramePr>
              <p:cNvPr id="22" name="Object 20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8" imgW="826829" imgH="840406" progId="MS_ClipArt_Gallery.2">
                      <p:embed/>
                    </p:oleObj>
                  </mc:Choice>
                  <mc:Fallback>
                    <p:oleObj name="Clip" r:id="rId8" imgW="826829" imgH="840406" progId="MS_ClipArt_Gallery.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3" name="Object 20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9" imgW="1268295" imgH="1199426" progId="MS_ClipArt_Gallery.2">
                      <p:embed/>
                    </p:oleObj>
                  </mc:Choice>
                  <mc:Fallback>
                    <p:oleObj name="Clip" r:id="rId9" imgW="1268295" imgH="1199426"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24" name="Group 203"/>
          <p:cNvGrpSpPr>
            <a:grpSpLocks/>
          </p:cNvGrpSpPr>
          <p:nvPr/>
        </p:nvGrpSpPr>
        <p:grpSpPr bwMode="auto">
          <a:xfrm>
            <a:off x="5239929" y="2153466"/>
            <a:ext cx="1755775" cy="1625600"/>
            <a:chOff x="1824" y="1076"/>
            <a:chExt cx="1106" cy="1024"/>
          </a:xfrm>
        </p:grpSpPr>
        <p:sp>
          <p:nvSpPr>
            <p:cNvPr id="25" name="Oval 204"/>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6" name="Group 205"/>
            <p:cNvGrpSpPr>
              <a:grpSpLocks/>
            </p:cNvGrpSpPr>
            <p:nvPr/>
          </p:nvGrpSpPr>
          <p:grpSpPr bwMode="auto">
            <a:xfrm>
              <a:off x="2204" y="1436"/>
              <a:ext cx="252" cy="288"/>
              <a:chOff x="2870" y="1518"/>
              <a:chExt cx="292" cy="320"/>
            </a:xfrm>
          </p:grpSpPr>
          <p:graphicFrame>
            <p:nvGraphicFramePr>
              <p:cNvPr id="27" name="Object 206"/>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0" imgW="826829" imgH="840406" progId="MS_ClipArt_Gallery.2">
                      <p:embed/>
                    </p:oleObj>
                  </mc:Choice>
                  <mc:Fallback>
                    <p:oleObj name="Clip" r:id="rId10" imgW="826829" imgH="840406" progId="MS_ClipArt_Gallery.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8" name="Object 207"/>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11" imgW="1268295" imgH="1199426" progId="MS_ClipArt_Gallery.2">
                      <p:embed/>
                    </p:oleObj>
                  </mc:Choice>
                  <mc:Fallback>
                    <p:oleObj name="Clip" r:id="rId11" imgW="1268295" imgH="1199426"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29" name="Group 112"/>
          <p:cNvGrpSpPr>
            <a:grpSpLocks/>
          </p:cNvGrpSpPr>
          <p:nvPr/>
        </p:nvGrpSpPr>
        <p:grpSpPr bwMode="auto">
          <a:xfrm>
            <a:off x="5813017" y="2577329"/>
            <a:ext cx="1755775" cy="1625600"/>
            <a:chOff x="1824" y="1076"/>
            <a:chExt cx="1106" cy="1024"/>
          </a:xfrm>
        </p:grpSpPr>
        <p:sp>
          <p:nvSpPr>
            <p:cNvPr id="30" name="Oval 113"/>
            <p:cNvSpPr>
              <a:spLocks noChangeArrowheads="1"/>
            </p:cNvSpPr>
            <p:nvPr/>
          </p:nvSpPr>
          <p:spPr bwMode="auto">
            <a:xfrm>
              <a:off x="1824" y="1076"/>
              <a:ext cx="1106" cy="1024"/>
            </a:xfrm>
            <a:prstGeom prst="ellipse">
              <a:avLst/>
            </a:prstGeom>
            <a:gradFill rotWithShape="1">
              <a:gsLst>
                <a:gs pos="0">
                  <a:srgbClr val="CCE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31" name="Group 114"/>
            <p:cNvGrpSpPr>
              <a:grpSpLocks/>
            </p:cNvGrpSpPr>
            <p:nvPr/>
          </p:nvGrpSpPr>
          <p:grpSpPr bwMode="auto">
            <a:xfrm>
              <a:off x="2204" y="1436"/>
              <a:ext cx="252" cy="288"/>
              <a:chOff x="2870" y="1518"/>
              <a:chExt cx="292" cy="320"/>
            </a:xfrm>
          </p:grpSpPr>
          <p:graphicFrame>
            <p:nvGraphicFramePr>
              <p:cNvPr id="32" name="Object 11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2" imgW="826829" imgH="840406" progId="MS_ClipArt_Gallery.2">
                      <p:embed/>
                    </p:oleObj>
                  </mc:Choice>
                  <mc:Fallback>
                    <p:oleObj name="Clip" r:id="rId12" imgW="826829" imgH="840406" progId="MS_ClipArt_Gallery.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3" name="Object 11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13" imgW="1268295" imgH="1199426" progId="MS_ClipArt_Gallery.2">
                      <p:embed/>
                    </p:oleObj>
                  </mc:Choice>
                  <mc:Fallback>
                    <p:oleObj name="Clip" r:id="rId13" imgW="1268295" imgH="1199426"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sp>
        <p:nvSpPr>
          <p:cNvPr id="34" name="Rectangle 65"/>
          <p:cNvSpPr>
            <a:spLocks noChangeArrowheads="1"/>
          </p:cNvSpPr>
          <p:nvPr/>
        </p:nvSpPr>
        <p:spPr bwMode="auto">
          <a:xfrm>
            <a:off x="6886167" y="1304154"/>
            <a:ext cx="1728787" cy="23812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5" name="Oval 214"/>
          <p:cNvSpPr>
            <a:spLocks noChangeArrowheads="1"/>
          </p:cNvSpPr>
          <p:nvPr/>
        </p:nvSpPr>
        <p:spPr bwMode="auto">
          <a:xfrm>
            <a:off x="5071654" y="1566091"/>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6" name="Oval 219"/>
          <p:cNvSpPr>
            <a:spLocks noChangeArrowheads="1"/>
          </p:cNvSpPr>
          <p:nvPr/>
        </p:nvSpPr>
        <p:spPr bwMode="auto">
          <a:xfrm>
            <a:off x="6376579" y="2890066"/>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7" name="Oval 229"/>
          <p:cNvSpPr>
            <a:spLocks noChangeArrowheads="1"/>
          </p:cNvSpPr>
          <p:nvPr/>
        </p:nvSpPr>
        <p:spPr bwMode="auto">
          <a:xfrm>
            <a:off x="5243104" y="2166166"/>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8" name="Oval 234"/>
          <p:cNvSpPr>
            <a:spLocks noChangeArrowheads="1"/>
          </p:cNvSpPr>
          <p:nvPr/>
        </p:nvSpPr>
        <p:spPr bwMode="auto">
          <a:xfrm>
            <a:off x="5816192" y="2590029"/>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9" name="Oval 224"/>
          <p:cNvSpPr>
            <a:spLocks noChangeArrowheads="1"/>
          </p:cNvSpPr>
          <p:nvPr/>
        </p:nvSpPr>
        <p:spPr bwMode="auto">
          <a:xfrm>
            <a:off x="6128929" y="4614091"/>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40" name="Group 356"/>
          <p:cNvGrpSpPr>
            <a:grpSpLocks/>
          </p:cNvGrpSpPr>
          <p:nvPr/>
        </p:nvGrpSpPr>
        <p:grpSpPr bwMode="auto">
          <a:xfrm>
            <a:off x="5746342" y="2020116"/>
            <a:ext cx="465137" cy="481013"/>
            <a:chOff x="313" y="1497"/>
            <a:chExt cx="1152" cy="1014"/>
          </a:xfrm>
        </p:grpSpPr>
        <p:pic>
          <p:nvPicPr>
            <p:cNvPr id="41"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2"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3" name="Group 356"/>
          <p:cNvGrpSpPr>
            <a:grpSpLocks/>
          </p:cNvGrpSpPr>
          <p:nvPr/>
        </p:nvGrpSpPr>
        <p:grpSpPr bwMode="auto">
          <a:xfrm>
            <a:off x="6722654" y="5109391"/>
            <a:ext cx="463550" cy="479425"/>
            <a:chOff x="313" y="1497"/>
            <a:chExt cx="1152" cy="1014"/>
          </a:xfrm>
        </p:grpSpPr>
        <p:pic>
          <p:nvPicPr>
            <p:cNvPr id="44"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6" name="Group 356"/>
          <p:cNvGrpSpPr>
            <a:grpSpLocks/>
          </p:cNvGrpSpPr>
          <p:nvPr/>
        </p:nvGrpSpPr>
        <p:grpSpPr bwMode="auto">
          <a:xfrm>
            <a:off x="7006817" y="3412354"/>
            <a:ext cx="465137" cy="481012"/>
            <a:chOff x="313" y="1497"/>
            <a:chExt cx="1152" cy="1014"/>
          </a:xfrm>
        </p:grpSpPr>
        <p:pic>
          <p:nvPicPr>
            <p:cNvPr id="47"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8"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9" name="Group 356"/>
          <p:cNvGrpSpPr>
            <a:grpSpLocks/>
          </p:cNvGrpSpPr>
          <p:nvPr/>
        </p:nvGrpSpPr>
        <p:grpSpPr bwMode="auto">
          <a:xfrm>
            <a:off x="5847942" y="2772591"/>
            <a:ext cx="465137" cy="479425"/>
            <a:chOff x="313" y="1497"/>
            <a:chExt cx="1152" cy="1014"/>
          </a:xfrm>
        </p:grpSpPr>
        <p:pic>
          <p:nvPicPr>
            <p:cNvPr id="50"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2" name="Group 356"/>
          <p:cNvGrpSpPr>
            <a:grpSpLocks/>
          </p:cNvGrpSpPr>
          <p:nvPr/>
        </p:nvGrpSpPr>
        <p:grpSpPr bwMode="auto">
          <a:xfrm>
            <a:off x="6487704" y="3096441"/>
            <a:ext cx="465138" cy="481013"/>
            <a:chOff x="313" y="1497"/>
            <a:chExt cx="1152" cy="1014"/>
          </a:xfrm>
        </p:grpSpPr>
        <p:pic>
          <p:nvPicPr>
            <p:cNvPr id="5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67974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Wireless network taxonomy</a:t>
            </a:r>
            <a:endParaRPr lang="en-US" dirty="0"/>
          </a:p>
        </p:txBody>
      </p:sp>
      <p:sp>
        <p:nvSpPr>
          <p:cNvPr id="11269" name="Text Box 4"/>
          <p:cNvSpPr txBox="1">
            <a:spLocks noChangeArrowheads="1"/>
          </p:cNvSpPr>
          <p:nvPr/>
        </p:nvSpPr>
        <p:spPr bwMode="auto">
          <a:xfrm>
            <a:off x="3145722" y="2071687"/>
            <a:ext cx="175400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dirty="0">
                <a:latin typeface="Arial" charset="0"/>
                <a:ea typeface="Arial" charset="0"/>
                <a:cs typeface="Arial" charset="0"/>
              </a:rPr>
              <a:t>Single hop</a:t>
            </a:r>
          </a:p>
        </p:txBody>
      </p:sp>
      <p:sp>
        <p:nvSpPr>
          <p:cNvPr id="11270" name="Text Box 5"/>
          <p:cNvSpPr txBox="1">
            <a:spLocks noChangeArrowheads="1"/>
          </p:cNvSpPr>
          <p:nvPr/>
        </p:nvSpPr>
        <p:spPr bwMode="auto">
          <a:xfrm>
            <a:off x="5638800" y="2065337"/>
            <a:ext cx="2164375"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dirty="0">
                <a:latin typeface="Arial" charset="0"/>
                <a:ea typeface="Arial" charset="0"/>
                <a:cs typeface="Arial" charset="0"/>
              </a:rPr>
              <a:t>Multiple hops</a:t>
            </a:r>
          </a:p>
        </p:txBody>
      </p:sp>
      <p:sp>
        <p:nvSpPr>
          <p:cNvPr id="11271" name="Text Box 7"/>
          <p:cNvSpPr txBox="1">
            <a:spLocks noChangeArrowheads="1"/>
          </p:cNvSpPr>
          <p:nvPr/>
        </p:nvSpPr>
        <p:spPr bwMode="auto">
          <a:xfrm>
            <a:off x="985244" y="2920980"/>
            <a:ext cx="1834156"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200" b="0" dirty="0">
                <a:latin typeface="Arial" charset="0"/>
                <a:ea typeface="Arial" charset="0"/>
                <a:cs typeface="Arial" charset="0"/>
              </a:rPr>
              <a:t>Infrastructure</a:t>
            </a:r>
          </a:p>
          <a:p>
            <a:pPr algn="ctr">
              <a:defRPr/>
            </a:pPr>
            <a:r>
              <a:rPr lang="en-US" sz="2200" b="0" dirty="0">
                <a:latin typeface="Arial" charset="0"/>
                <a:ea typeface="Arial" charset="0"/>
                <a:cs typeface="Arial" charset="0"/>
              </a:rPr>
              <a:t>(e.g., APs)</a:t>
            </a:r>
          </a:p>
        </p:txBody>
      </p:sp>
      <p:sp>
        <p:nvSpPr>
          <p:cNvPr id="11272" name="Text Box 8"/>
          <p:cNvSpPr txBox="1">
            <a:spLocks noChangeArrowheads="1"/>
          </p:cNvSpPr>
          <p:nvPr/>
        </p:nvSpPr>
        <p:spPr bwMode="auto">
          <a:xfrm>
            <a:off x="985244" y="4603810"/>
            <a:ext cx="1834156"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200" b="0" dirty="0">
                <a:latin typeface="Arial" charset="0"/>
                <a:ea typeface="Arial" charset="0"/>
                <a:cs typeface="Arial" charset="0"/>
              </a:rPr>
              <a:t>No</a:t>
            </a:r>
          </a:p>
          <a:p>
            <a:pPr algn="ctr">
              <a:defRPr/>
            </a:pPr>
            <a:r>
              <a:rPr lang="en-US" sz="2200" b="0" dirty="0">
                <a:latin typeface="Arial" charset="0"/>
                <a:ea typeface="Arial" charset="0"/>
                <a:cs typeface="Arial" charset="0"/>
              </a:rPr>
              <a:t>infrastructure</a:t>
            </a:r>
          </a:p>
        </p:txBody>
      </p:sp>
      <p:sp>
        <p:nvSpPr>
          <p:cNvPr id="11273" name="Text Box 14"/>
          <p:cNvSpPr txBox="1">
            <a:spLocks noChangeArrowheads="1"/>
          </p:cNvSpPr>
          <p:nvPr/>
        </p:nvSpPr>
        <p:spPr bwMode="auto">
          <a:xfrm>
            <a:off x="3080801" y="2643981"/>
            <a:ext cx="1883849" cy="1323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Host connects to </a:t>
            </a:r>
          </a:p>
          <a:p>
            <a:pPr algn="ctr">
              <a:defRPr/>
            </a:pPr>
            <a:r>
              <a:rPr lang="en-US" b="0" dirty="0">
                <a:solidFill>
                  <a:schemeClr val="accent2"/>
                </a:solidFill>
                <a:latin typeface="Arial" charset="0"/>
                <a:ea typeface="Arial" charset="0"/>
                <a:cs typeface="Arial" charset="0"/>
              </a:rPr>
              <a:t>base station (WiFi,</a:t>
            </a:r>
          </a:p>
          <a:p>
            <a:pPr algn="ctr">
              <a:defRPr/>
            </a:pPr>
            <a:r>
              <a:rPr lang="en-US" b="0" dirty="0">
                <a:solidFill>
                  <a:schemeClr val="accent2"/>
                </a:solidFill>
                <a:latin typeface="Arial" charset="0"/>
                <a:ea typeface="Arial" charset="0"/>
                <a:cs typeface="Arial" charset="0"/>
              </a:rPr>
              <a:t>WiMAX, cellular), </a:t>
            </a:r>
          </a:p>
          <a:p>
            <a:pPr algn="ctr">
              <a:defRPr/>
            </a:pPr>
            <a:r>
              <a:rPr lang="en-US" b="0" dirty="0">
                <a:solidFill>
                  <a:schemeClr val="accent2"/>
                </a:solidFill>
                <a:latin typeface="Arial" charset="0"/>
                <a:ea typeface="Arial" charset="0"/>
                <a:cs typeface="Arial" charset="0"/>
              </a:rPr>
              <a:t>which connects to </a:t>
            </a:r>
          </a:p>
          <a:p>
            <a:pPr algn="ctr">
              <a:defRPr/>
            </a:pPr>
            <a:r>
              <a:rPr lang="en-US" b="0" dirty="0">
                <a:solidFill>
                  <a:schemeClr val="accent2"/>
                </a:solidFill>
                <a:latin typeface="Arial" charset="0"/>
                <a:ea typeface="Arial" charset="0"/>
                <a:cs typeface="Arial" charset="0"/>
              </a:rPr>
              <a:t>larger Internet</a:t>
            </a:r>
          </a:p>
        </p:txBody>
      </p:sp>
      <p:sp>
        <p:nvSpPr>
          <p:cNvPr id="11274" name="Text Box 15"/>
          <p:cNvSpPr txBox="1">
            <a:spLocks noChangeArrowheads="1"/>
          </p:cNvSpPr>
          <p:nvPr/>
        </p:nvSpPr>
        <p:spPr bwMode="auto">
          <a:xfrm>
            <a:off x="3000651" y="4449921"/>
            <a:ext cx="2044149" cy="10772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No base station, no</a:t>
            </a:r>
          </a:p>
          <a:p>
            <a:pPr algn="ctr">
              <a:defRPr/>
            </a:pPr>
            <a:r>
              <a:rPr lang="en-US" b="0" dirty="0">
                <a:solidFill>
                  <a:schemeClr val="accent2"/>
                </a:solidFill>
                <a:latin typeface="Arial" charset="0"/>
                <a:ea typeface="Arial" charset="0"/>
                <a:cs typeface="Arial" charset="0"/>
              </a:rPr>
              <a:t>connection to larger </a:t>
            </a:r>
          </a:p>
          <a:p>
            <a:pPr algn="ctr">
              <a:defRPr/>
            </a:pPr>
            <a:r>
              <a:rPr lang="en-US" b="0" dirty="0">
                <a:solidFill>
                  <a:schemeClr val="accent2"/>
                </a:solidFill>
                <a:latin typeface="Arial" charset="0"/>
                <a:ea typeface="Arial" charset="0"/>
                <a:cs typeface="Arial" charset="0"/>
              </a:rPr>
              <a:t>Internet (Bluetooth, </a:t>
            </a:r>
          </a:p>
          <a:p>
            <a:pPr algn="ctr">
              <a:defRPr/>
            </a:pPr>
            <a:r>
              <a:rPr lang="en-US" b="0" dirty="0">
                <a:solidFill>
                  <a:schemeClr val="accent2"/>
                </a:solidFill>
                <a:latin typeface="Arial" charset="0"/>
                <a:ea typeface="Arial" charset="0"/>
                <a:cs typeface="Arial" charset="0"/>
              </a:rPr>
              <a:t>ad hoc nets)</a:t>
            </a:r>
          </a:p>
        </p:txBody>
      </p:sp>
      <p:sp>
        <p:nvSpPr>
          <p:cNvPr id="11275" name="Text Box 16"/>
          <p:cNvSpPr txBox="1">
            <a:spLocks noChangeArrowheads="1"/>
          </p:cNvSpPr>
          <p:nvPr/>
        </p:nvSpPr>
        <p:spPr bwMode="auto">
          <a:xfrm>
            <a:off x="5670860" y="2643981"/>
            <a:ext cx="2100255" cy="1323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Host may have to</a:t>
            </a:r>
          </a:p>
          <a:p>
            <a:pPr algn="ctr">
              <a:defRPr/>
            </a:pPr>
            <a:r>
              <a:rPr lang="en-US" b="0" dirty="0">
                <a:solidFill>
                  <a:schemeClr val="accent2"/>
                </a:solidFill>
                <a:latin typeface="Arial" charset="0"/>
                <a:ea typeface="Arial" charset="0"/>
                <a:cs typeface="Arial" charset="0"/>
              </a:rPr>
              <a:t>relay through several</a:t>
            </a:r>
          </a:p>
          <a:p>
            <a:pPr algn="ctr">
              <a:defRPr/>
            </a:pPr>
            <a:r>
              <a:rPr lang="en-US" b="0" dirty="0">
                <a:solidFill>
                  <a:schemeClr val="accent2"/>
                </a:solidFill>
                <a:latin typeface="Arial" charset="0"/>
                <a:ea typeface="Arial" charset="0"/>
                <a:cs typeface="Arial" charset="0"/>
              </a:rPr>
              <a:t>wireless nodes to </a:t>
            </a:r>
          </a:p>
          <a:p>
            <a:pPr algn="ctr">
              <a:defRPr/>
            </a:pPr>
            <a:r>
              <a:rPr lang="en-US" b="0" dirty="0">
                <a:solidFill>
                  <a:schemeClr val="accent2"/>
                </a:solidFill>
                <a:latin typeface="Arial" charset="0"/>
                <a:ea typeface="Arial" charset="0"/>
                <a:cs typeface="Arial" charset="0"/>
              </a:rPr>
              <a:t>connect to larger </a:t>
            </a:r>
          </a:p>
          <a:p>
            <a:pPr algn="ctr">
              <a:defRPr/>
            </a:pPr>
            <a:r>
              <a:rPr lang="en-US" b="0" dirty="0">
                <a:solidFill>
                  <a:schemeClr val="accent2"/>
                </a:solidFill>
                <a:latin typeface="Arial" charset="0"/>
                <a:ea typeface="Arial" charset="0"/>
                <a:cs typeface="Arial" charset="0"/>
              </a:rPr>
              <a:t>Internet: </a:t>
            </a:r>
            <a:r>
              <a:rPr lang="en-US" b="0" i="1" dirty="0">
                <a:solidFill>
                  <a:schemeClr val="accent2"/>
                </a:solidFill>
                <a:latin typeface="Arial" charset="0"/>
                <a:ea typeface="Arial" charset="0"/>
                <a:cs typeface="Arial" charset="0"/>
              </a:rPr>
              <a:t>mesh net</a:t>
            </a:r>
          </a:p>
        </p:txBody>
      </p:sp>
      <p:sp>
        <p:nvSpPr>
          <p:cNvPr id="11276" name="Text Box 17"/>
          <p:cNvSpPr txBox="1">
            <a:spLocks noChangeArrowheads="1"/>
          </p:cNvSpPr>
          <p:nvPr/>
        </p:nvSpPr>
        <p:spPr bwMode="auto">
          <a:xfrm>
            <a:off x="5643609" y="4203700"/>
            <a:ext cx="2154757" cy="15696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No base station, no</a:t>
            </a:r>
          </a:p>
          <a:p>
            <a:pPr algn="ctr">
              <a:defRPr/>
            </a:pPr>
            <a:r>
              <a:rPr lang="en-US" b="0" dirty="0">
                <a:solidFill>
                  <a:schemeClr val="accent2"/>
                </a:solidFill>
                <a:latin typeface="Arial" charset="0"/>
                <a:ea typeface="Arial" charset="0"/>
                <a:cs typeface="Arial" charset="0"/>
              </a:rPr>
              <a:t>connection to larger </a:t>
            </a:r>
          </a:p>
          <a:p>
            <a:pPr algn="ctr">
              <a:defRPr/>
            </a:pPr>
            <a:r>
              <a:rPr lang="en-US" b="0" dirty="0">
                <a:solidFill>
                  <a:schemeClr val="accent2"/>
                </a:solidFill>
                <a:latin typeface="Arial" charset="0"/>
                <a:ea typeface="Arial" charset="0"/>
                <a:cs typeface="Arial" charset="0"/>
              </a:rPr>
              <a:t>Internet. May have to</a:t>
            </a:r>
          </a:p>
          <a:p>
            <a:pPr algn="ctr">
              <a:defRPr/>
            </a:pPr>
            <a:r>
              <a:rPr lang="en-US" b="0" dirty="0">
                <a:solidFill>
                  <a:schemeClr val="accent2"/>
                </a:solidFill>
                <a:latin typeface="Arial" charset="0"/>
                <a:ea typeface="Arial" charset="0"/>
                <a:cs typeface="Arial" charset="0"/>
              </a:rPr>
              <a:t>relay to reach other </a:t>
            </a:r>
          </a:p>
          <a:p>
            <a:pPr algn="ctr">
              <a:defRPr/>
            </a:pPr>
            <a:r>
              <a:rPr lang="en-US" b="0" dirty="0">
                <a:solidFill>
                  <a:schemeClr val="accent2"/>
                </a:solidFill>
                <a:latin typeface="Arial" charset="0"/>
                <a:ea typeface="Arial" charset="0"/>
                <a:cs typeface="Arial" charset="0"/>
              </a:rPr>
              <a:t>a given wireless node</a:t>
            </a:r>
          </a:p>
          <a:p>
            <a:pPr algn="ctr">
              <a:defRPr/>
            </a:pPr>
            <a:r>
              <a:rPr lang="en-US" b="0" dirty="0">
                <a:solidFill>
                  <a:schemeClr val="accent2"/>
                </a:solidFill>
                <a:latin typeface="Arial" charset="0"/>
                <a:ea typeface="Arial" charset="0"/>
                <a:cs typeface="Arial" charset="0"/>
              </a:rPr>
              <a:t>MANET, VANET</a:t>
            </a:r>
            <a:endParaRPr lang="en-US" b="0" i="1" dirty="0">
              <a:solidFill>
                <a:schemeClr val="accent2"/>
              </a:solidFill>
              <a:latin typeface="Arial" charset="0"/>
              <a:ea typeface="Arial" charset="0"/>
              <a:cs typeface="Arial" charset="0"/>
            </a:endParaRPr>
          </a:p>
        </p:txBody>
      </p:sp>
      <p:sp>
        <p:nvSpPr>
          <p:cNvPr id="11277" name="Rectangle 19"/>
          <p:cNvSpPr>
            <a:spLocks noChangeArrowheads="1"/>
          </p:cNvSpPr>
          <p:nvPr/>
        </p:nvSpPr>
        <p:spPr bwMode="auto">
          <a:xfrm>
            <a:off x="920750" y="2093912"/>
            <a:ext cx="7232650" cy="3849688"/>
          </a:xfrm>
          <a:prstGeom prst="rect">
            <a:avLst/>
          </a:prstGeom>
          <a:noFill/>
          <a:ln w="19050">
            <a:solidFill>
              <a:srgbClr val="000099"/>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solidFill>
                <a:schemeClr val="accent2"/>
              </a:solidFill>
              <a:ea typeface="Arial" charset="0"/>
              <a:cs typeface="Arial" charset="0"/>
            </a:endParaRPr>
          </a:p>
        </p:txBody>
      </p:sp>
      <p:sp>
        <p:nvSpPr>
          <p:cNvPr id="11278" name="Line 20"/>
          <p:cNvSpPr>
            <a:spLocks noChangeShapeType="1"/>
          </p:cNvSpPr>
          <p:nvPr/>
        </p:nvSpPr>
        <p:spPr bwMode="auto">
          <a:xfrm>
            <a:off x="920750" y="2540000"/>
            <a:ext cx="7232650"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11279" name="Line 21"/>
          <p:cNvSpPr>
            <a:spLocks noChangeShapeType="1"/>
          </p:cNvSpPr>
          <p:nvPr/>
        </p:nvSpPr>
        <p:spPr bwMode="auto">
          <a:xfrm>
            <a:off x="2819400" y="2092325"/>
            <a:ext cx="0" cy="3851275"/>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11280" name="Line 22"/>
          <p:cNvSpPr>
            <a:spLocks noChangeShapeType="1"/>
          </p:cNvSpPr>
          <p:nvPr/>
        </p:nvSpPr>
        <p:spPr bwMode="auto">
          <a:xfrm>
            <a:off x="5256213" y="2092325"/>
            <a:ext cx="0" cy="3851275"/>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4" name="Date Placeholder 3"/>
          <p:cNvSpPr>
            <a:spLocks noGrp="1"/>
          </p:cNvSpPr>
          <p:nvPr>
            <p:ph type="dt" sz="half" idx="10"/>
          </p:nvPr>
        </p:nvSpPr>
        <p:spPr/>
        <p:txBody>
          <a:bodyPr/>
          <a:lstStyle/>
          <a:p>
            <a:r>
              <a:rPr lang="en-US"/>
              <a:t>April 3,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9507A418-0CEB-9E4A-BA45-3B7D3D133EB9}" type="slidenum">
              <a:rPr lang="en-US" smtClean="0"/>
              <a:pPr/>
              <a:t>15</a:t>
            </a:fld>
            <a:endParaRPr lang="en-US"/>
          </a:p>
        </p:txBody>
      </p:sp>
    </p:spTree>
    <p:extLst>
      <p:ext uri="{BB962C8B-B14F-4D97-AF65-F5344CB8AC3E}">
        <p14:creationId xmlns:p14="http://schemas.microsoft.com/office/powerpoint/2010/main" val="1273943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Wireless link characteristics</a:t>
            </a:r>
          </a:p>
        </p:txBody>
      </p:sp>
      <p:sp>
        <p:nvSpPr>
          <p:cNvPr id="13317" name="Rectangle 3"/>
          <p:cNvSpPr>
            <a:spLocks noGrp="1" noChangeArrowheads="1"/>
          </p:cNvSpPr>
          <p:nvPr>
            <p:ph idx="1"/>
          </p:nvPr>
        </p:nvSpPr>
        <p:spPr/>
        <p:txBody>
          <a:bodyPr/>
          <a:lstStyle/>
          <a:p>
            <a:r>
              <a:rPr lang="en-US" dirty="0"/>
              <a:t>Three important differences from wired link …</a:t>
            </a:r>
          </a:p>
          <a:p>
            <a:pPr lvl="1"/>
            <a:r>
              <a:rPr lang="en-US" dirty="0">
                <a:solidFill>
                  <a:srgbClr val="0000FF"/>
                </a:solidFill>
              </a:rPr>
              <a:t>Decreased signal strength</a:t>
            </a:r>
            <a:r>
              <a:rPr lang="en-US" dirty="0"/>
              <a:t>: Radio signal attenuates as it propagates through matter (path loss)</a:t>
            </a:r>
          </a:p>
          <a:p>
            <a:endParaRPr lang="en-US" dirty="0"/>
          </a:p>
        </p:txBody>
      </p:sp>
      <p:sp>
        <p:nvSpPr>
          <p:cNvPr id="6" name="Date Placeholder 5"/>
          <p:cNvSpPr>
            <a:spLocks noGrp="1"/>
          </p:cNvSpPr>
          <p:nvPr>
            <p:ph type="dt" sz="half" idx="10"/>
          </p:nvPr>
        </p:nvSpPr>
        <p:spPr/>
        <p:txBody>
          <a:bodyPr/>
          <a:lstStyle/>
          <a:p>
            <a:r>
              <a:rPr lang="en-US"/>
              <a:t>April 3, 2024</a:t>
            </a:r>
            <a:endParaRPr lang="en-US" sz="1050" b="0">
              <a:latin typeface="Times New Roman" charset="0"/>
            </a:endParaRPr>
          </a:p>
        </p:txBody>
      </p:sp>
      <p:sp>
        <p:nvSpPr>
          <p:cNvPr id="9" name="Footer Placeholder 8"/>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0" name="Slide Number Placeholder 9"/>
          <p:cNvSpPr>
            <a:spLocks noGrp="1"/>
          </p:cNvSpPr>
          <p:nvPr>
            <p:ph type="sldNum" sz="quarter" idx="12"/>
          </p:nvPr>
        </p:nvSpPr>
        <p:spPr/>
        <p:txBody>
          <a:bodyPr/>
          <a:lstStyle/>
          <a:p>
            <a:fld id="{A190D881-957A-7944-A8D0-1584E528B88F}" type="slidenum">
              <a:rPr lang="en-US" smtClean="0"/>
              <a:pPr/>
              <a:t>16</a:t>
            </a:fld>
            <a:endParaRPr lang="en-US"/>
          </a:p>
        </p:txBody>
      </p:sp>
    </p:spTree>
    <p:extLst>
      <p:ext uri="{BB962C8B-B14F-4D97-AF65-F5344CB8AC3E}">
        <p14:creationId xmlns:p14="http://schemas.microsoft.com/office/powerpoint/2010/main" val="40614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Path loss/path attenuation</a:t>
            </a:r>
          </a:p>
        </p:txBody>
      </p:sp>
      <p:sp>
        <p:nvSpPr>
          <p:cNvPr id="26626" name="Content Placeholder 2"/>
          <p:cNvSpPr>
            <a:spLocks noGrp="1"/>
          </p:cNvSpPr>
          <p:nvPr>
            <p:ph idx="1"/>
          </p:nvPr>
        </p:nvSpPr>
        <p:spPr/>
        <p:txBody>
          <a:bodyPr/>
          <a:lstStyle/>
          <a:p>
            <a:r>
              <a:rPr lang="en-US" dirty="0"/>
              <a:t>Free Space Path Loss (FSPL):</a:t>
            </a:r>
          </a:p>
          <a:p>
            <a:pPr lvl="1"/>
            <a:endParaRPr lang="en-US" dirty="0"/>
          </a:p>
          <a:p>
            <a:pPr lvl="1"/>
            <a:endParaRPr lang="en-US" dirty="0"/>
          </a:p>
          <a:p>
            <a:pPr lvl="1"/>
            <a:r>
              <a:rPr lang="en-US" dirty="0"/>
              <a:t>d = distance</a:t>
            </a:r>
          </a:p>
          <a:p>
            <a:pPr lvl="1"/>
            <a:r>
              <a:rPr lang="el-GR" dirty="0"/>
              <a:t>λ</a:t>
            </a:r>
            <a:r>
              <a:rPr lang="en-US" dirty="0"/>
              <a:t> = wave length (c/f)</a:t>
            </a:r>
          </a:p>
          <a:p>
            <a:pPr lvl="1"/>
            <a:r>
              <a:rPr lang="en-US" dirty="0"/>
              <a:t>f = frequency</a:t>
            </a:r>
          </a:p>
          <a:p>
            <a:pPr lvl="1"/>
            <a:r>
              <a:rPr lang="en-US" dirty="0"/>
              <a:t>c = speed of light</a:t>
            </a:r>
          </a:p>
          <a:p>
            <a:r>
              <a:rPr lang="en-US" dirty="0"/>
              <a:t>Due to</a:t>
            </a:r>
          </a:p>
          <a:p>
            <a:pPr lvl="1"/>
            <a:r>
              <a:rPr lang="en-US" dirty="0"/>
              <a:t>Reflection, diffraction, absorption, terrain contours (urban, rural, vegetation), humidity</a:t>
            </a:r>
          </a:p>
          <a:p>
            <a:endParaRPr lang="en-US" dirty="0"/>
          </a:p>
          <a:p>
            <a:endParaRPr lang="en-US" dirty="0"/>
          </a:p>
          <a:p>
            <a:endParaRPr lang="en-US" dirty="0"/>
          </a:p>
          <a:p>
            <a:endParaRPr lang="en-US" dirty="0"/>
          </a:p>
        </p:txBody>
      </p:sp>
      <p:grpSp>
        <p:nvGrpSpPr>
          <p:cNvPr id="12" name="Group 11"/>
          <p:cNvGrpSpPr/>
          <p:nvPr/>
        </p:nvGrpSpPr>
        <p:grpSpPr>
          <a:xfrm>
            <a:off x="3408245" y="2094181"/>
            <a:ext cx="2327509" cy="877619"/>
            <a:chOff x="7083492" y="2932381"/>
            <a:chExt cx="2327509" cy="877619"/>
          </a:xfrm>
        </p:grpSpPr>
        <p:sp>
          <p:nvSpPr>
            <p:cNvPr id="11" name="TextBox 10"/>
            <p:cNvSpPr txBox="1"/>
            <p:nvPr/>
          </p:nvSpPr>
          <p:spPr>
            <a:xfrm>
              <a:off x="7921446" y="2979003"/>
              <a:ext cx="1489555" cy="830997"/>
            </a:xfrm>
            <a:prstGeom prst="rect">
              <a:avLst/>
            </a:prstGeom>
            <a:noFill/>
          </p:spPr>
          <p:txBody>
            <a:bodyPr wrap="square" rtlCol="0">
              <a:spAutoFit/>
            </a:bodyPr>
            <a:lstStyle/>
            <a:p>
              <a:r>
                <a:rPr lang="en-US" sz="4800" b="0" dirty="0"/>
                <a:t>(   )</a:t>
              </a:r>
              <a:endParaRPr lang="en-US" sz="4800" b="0" baseline="30000" dirty="0"/>
            </a:p>
          </p:txBody>
        </p:sp>
        <p:sp>
          <p:nvSpPr>
            <p:cNvPr id="5" name="TextBox 4"/>
            <p:cNvSpPr txBox="1"/>
            <p:nvPr/>
          </p:nvSpPr>
          <p:spPr>
            <a:xfrm>
              <a:off x="7083492" y="3261211"/>
              <a:ext cx="1012457" cy="369332"/>
            </a:xfrm>
            <a:prstGeom prst="rect">
              <a:avLst/>
            </a:prstGeom>
            <a:noFill/>
          </p:spPr>
          <p:txBody>
            <a:bodyPr wrap="none" rtlCol="0">
              <a:spAutoFit/>
            </a:bodyPr>
            <a:lstStyle/>
            <a:p>
              <a:r>
                <a:rPr lang="en-US" sz="1800" dirty="0"/>
                <a:t>FSPL </a:t>
              </a:r>
              <a:r>
                <a:rPr lang="en-US" dirty="0"/>
                <a:t>= </a:t>
              </a:r>
            </a:p>
          </p:txBody>
        </p:sp>
        <p:sp>
          <p:nvSpPr>
            <p:cNvPr id="6" name="TextBox 5"/>
            <p:cNvSpPr txBox="1"/>
            <p:nvPr/>
          </p:nvSpPr>
          <p:spPr>
            <a:xfrm>
              <a:off x="8153400" y="3107323"/>
              <a:ext cx="707245" cy="369332"/>
            </a:xfrm>
            <a:prstGeom prst="rect">
              <a:avLst/>
            </a:prstGeom>
            <a:noFill/>
          </p:spPr>
          <p:txBody>
            <a:bodyPr wrap="none" rtlCol="0">
              <a:spAutoFit/>
            </a:bodyPr>
            <a:lstStyle/>
            <a:p>
              <a:r>
                <a:rPr lang="en-US" sz="1800" dirty="0"/>
                <a:t>4π</a:t>
              </a:r>
              <a:r>
                <a:rPr lang="en-US" sz="1800" dirty="0" err="1"/>
                <a:t>df</a:t>
              </a:r>
              <a:endParaRPr lang="en-US" dirty="0"/>
            </a:p>
          </p:txBody>
        </p:sp>
        <p:sp>
          <p:nvSpPr>
            <p:cNvPr id="7" name="TextBox 6"/>
            <p:cNvSpPr txBox="1"/>
            <p:nvPr/>
          </p:nvSpPr>
          <p:spPr>
            <a:xfrm>
              <a:off x="8305800" y="3423009"/>
              <a:ext cx="312906" cy="369332"/>
            </a:xfrm>
            <a:prstGeom prst="rect">
              <a:avLst/>
            </a:prstGeom>
            <a:noFill/>
          </p:spPr>
          <p:txBody>
            <a:bodyPr wrap="none" rtlCol="0">
              <a:spAutoFit/>
            </a:bodyPr>
            <a:lstStyle/>
            <a:p>
              <a:r>
                <a:rPr lang="en-US" sz="1800" dirty="0"/>
                <a:t>c</a:t>
              </a:r>
            </a:p>
          </p:txBody>
        </p:sp>
        <p:cxnSp>
          <p:nvCxnSpPr>
            <p:cNvPr id="9" name="Straight Connector 8"/>
            <p:cNvCxnSpPr/>
            <p:nvPr/>
          </p:nvCxnSpPr>
          <p:spPr bwMode="auto">
            <a:xfrm>
              <a:off x="8172149" y="3445877"/>
              <a:ext cx="64008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6" name="TextBox 15"/>
            <p:cNvSpPr txBox="1"/>
            <p:nvPr/>
          </p:nvSpPr>
          <p:spPr>
            <a:xfrm>
              <a:off x="8783148" y="2932381"/>
              <a:ext cx="298480" cy="338554"/>
            </a:xfrm>
            <a:prstGeom prst="rect">
              <a:avLst/>
            </a:prstGeom>
            <a:noFill/>
          </p:spPr>
          <p:txBody>
            <a:bodyPr wrap="none" rtlCol="0">
              <a:spAutoFit/>
            </a:bodyPr>
            <a:lstStyle/>
            <a:p>
              <a:r>
                <a:rPr lang="en-US" dirty="0"/>
                <a:t>2</a:t>
              </a:r>
            </a:p>
          </p:txBody>
        </p:sp>
      </p:grpSp>
      <p:sp>
        <p:nvSpPr>
          <p:cNvPr id="13" name="Date Placeholder 12"/>
          <p:cNvSpPr>
            <a:spLocks noGrp="1"/>
          </p:cNvSpPr>
          <p:nvPr>
            <p:ph type="dt" sz="half" idx="10"/>
          </p:nvPr>
        </p:nvSpPr>
        <p:spPr/>
        <p:txBody>
          <a:bodyPr/>
          <a:lstStyle/>
          <a:p>
            <a:r>
              <a:rPr lang="en-US"/>
              <a:t>April 3, 2024</a:t>
            </a:r>
            <a:endParaRPr lang="en-US" sz="1050" b="0">
              <a:latin typeface="Times New Roman" charset="0"/>
            </a:endParaRPr>
          </a:p>
        </p:txBody>
      </p:sp>
      <p:sp>
        <p:nvSpPr>
          <p:cNvPr id="14" name="Footer Placeholder 13"/>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5" name="Slide Number Placeholder 14"/>
          <p:cNvSpPr>
            <a:spLocks noGrp="1"/>
          </p:cNvSpPr>
          <p:nvPr>
            <p:ph type="sldNum" sz="quarter" idx="12"/>
          </p:nvPr>
        </p:nvSpPr>
        <p:spPr/>
        <p:txBody>
          <a:bodyPr/>
          <a:lstStyle/>
          <a:p>
            <a:fld id="{A190D881-957A-7944-A8D0-1584E528B88F}" type="slidenum">
              <a:rPr lang="en-US" smtClean="0"/>
              <a:pPr/>
              <a:t>17</a:t>
            </a:fld>
            <a:endParaRPr lang="en-US"/>
          </a:p>
        </p:txBody>
      </p:sp>
    </p:spTree>
    <p:extLst>
      <p:ext uri="{BB962C8B-B14F-4D97-AF65-F5344CB8AC3E}">
        <p14:creationId xmlns:p14="http://schemas.microsoft.com/office/powerpoint/2010/main" val="1132193881"/>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SNR and BER</a:t>
            </a:r>
          </a:p>
        </p:txBody>
      </p:sp>
      <p:sp>
        <p:nvSpPr>
          <p:cNvPr id="14341" name="Rectangle 3"/>
          <p:cNvSpPr>
            <a:spLocks noGrp="1" noChangeArrowheads="1"/>
          </p:cNvSpPr>
          <p:nvPr>
            <p:ph sz="half" idx="1"/>
          </p:nvPr>
        </p:nvSpPr>
        <p:spPr>
          <a:xfrm>
            <a:off x="685799" y="1600200"/>
            <a:ext cx="3976689" cy="4419600"/>
          </a:xfrm>
        </p:spPr>
        <p:txBody>
          <a:bodyPr/>
          <a:lstStyle/>
          <a:p>
            <a:r>
              <a:rPr lang="en-US" dirty="0">
                <a:solidFill>
                  <a:srgbClr val="0000FF"/>
                </a:solidFill>
              </a:rPr>
              <a:t>SNR</a:t>
            </a:r>
            <a:r>
              <a:rPr lang="en-US" dirty="0"/>
              <a:t>: Signal-to-noise ratio</a:t>
            </a:r>
          </a:p>
          <a:p>
            <a:pPr lvl="1"/>
            <a:r>
              <a:rPr lang="en-US" dirty="0"/>
              <a:t>Larger SNR makes it easier to extract signal from noise (good)</a:t>
            </a:r>
          </a:p>
          <a:p>
            <a:r>
              <a:rPr lang="en-US" dirty="0">
                <a:solidFill>
                  <a:srgbClr val="0000FF"/>
                </a:solidFill>
              </a:rPr>
              <a:t>BER</a:t>
            </a:r>
            <a:r>
              <a:rPr lang="en-US" dirty="0"/>
              <a:t>: Bit error rate</a:t>
            </a:r>
          </a:p>
          <a:p>
            <a:r>
              <a:rPr lang="en-US" dirty="0"/>
              <a:t>SNR vs. BER tradeoffs</a:t>
            </a:r>
          </a:p>
          <a:p>
            <a:pPr lvl="1"/>
            <a:r>
              <a:rPr lang="en-US" dirty="0">
                <a:solidFill>
                  <a:srgbClr val="0000FF"/>
                </a:solidFill>
              </a:rPr>
              <a:t>Given physical layer</a:t>
            </a:r>
            <a:r>
              <a:rPr lang="en-US" dirty="0"/>
              <a:t>: Increase power → increase SNR → decrease BER</a:t>
            </a:r>
          </a:p>
          <a:p>
            <a:pPr lvl="1"/>
            <a:r>
              <a:rPr lang="en-US" dirty="0">
                <a:solidFill>
                  <a:srgbClr val="0000FF"/>
                </a:solidFill>
              </a:rPr>
              <a:t>Given SNR</a:t>
            </a:r>
            <a:r>
              <a:rPr lang="en-US" dirty="0"/>
              <a:t>: Choose physical layer that meets BER requirement, giving highest throughput</a:t>
            </a:r>
          </a:p>
          <a:p>
            <a:pPr lvl="1"/>
            <a:r>
              <a:rPr lang="en-US" dirty="0">
                <a:solidFill>
                  <a:srgbClr val="0000FF"/>
                </a:solidFill>
              </a:rPr>
              <a:t>SNR may change with mobility</a:t>
            </a:r>
            <a:r>
              <a:rPr lang="en-US" dirty="0"/>
              <a:t>: Dynamically adapt physical layer</a:t>
            </a:r>
          </a:p>
        </p:txBody>
      </p:sp>
      <p:grpSp>
        <p:nvGrpSpPr>
          <p:cNvPr id="8" name="Group 7"/>
          <p:cNvGrpSpPr/>
          <p:nvPr/>
        </p:nvGrpSpPr>
        <p:grpSpPr>
          <a:xfrm>
            <a:off x="4724499" y="1579562"/>
            <a:ext cx="3786089" cy="4708328"/>
            <a:chOff x="4724499" y="1301750"/>
            <a:chExt cx="3786089" cy="4708328"/>
          </a:xfrm>
        </p:grpSpPr>
        <p:sp>
          <p:nvSpPr>
            <p:cNvPr id="41989" name="Freeform 4"/>
            <p:cNvSpPr>
              <a:spLocks/>
            </p:cNvSpPr>
            <p:nvPr/>
          </p:nvSpPr>
          <p:spPr bwMode="auto">
            <a:xfrm>
              <a:off x="5483225" y="1781175"/>
              <a:ext cx="609600" cy="2527300"/>
            </a:xfrm>
            <a:custGeom>
              <a:avLst/>
              <a:gdLst>
                <a:gd name="T0" fmla="*/ 0 w 384"/>
                <a:gd name="T1" fmla="*/ 0 h 1592"/>
                <a:gd name="T2" fmla="*/ 2147483647 w 384"/>
                <a:gd name="T3" fmla="*/ 2147483647 h 1592"/>
                <a:gd name="T4" fmla="*/ 2147483647 w 384"/>
                <a:gd name="T5" fmla="*/ 2147483647 h 1592"/>
                <a:gd name="T6" fmla="*/ 2147483647 w 384"/>
                <a:gd name="T7" fmla="*/ 2147483647 h 15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592">
                  <a:moveTo>
                    <a:pt x="0" y="0"/>
                  </a:moveTo>
                  <a:cubicBezTo>
                    <a:pt x="66" y="110"/>
                    <a:pt x="133" y="220"/>
                    <a:pt x="184" y="384"/>
                  </a:cubicBezTo>
                  <a:cubicBezTo>
                    <a:pt x="235" y="548"/>
                    <a:pt x="271" y="783"/>
                    <a:pt x="304" y="984"/>
                  </a:cubicBezTo>
                  <a:cubicBezTo>
                    <a:pt x="337" y="1185"/>
                    <a:pt x="371" y="1492"/>
                    <a:pt x="384" y="1592"/>
                  </a:cubicBezTo>
                </a:path>
              </a:pathLst>
            </a:custGeom>
            <a:noFill/>
            <a:ln w="28575" cmpd="sng">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solidFill>
                  <a:schemeClr val="accent2"/>
                </a:solidFill>
                <a:ea typeface="Arial" charset="0"/>
                <a:cs typeface="Arial" charset="0"/>
              </a:endParaRPr>
            </a:p>
          </p:txBody>
        </p:sp>
        <p:sp>
          <p:nvSpPr>
            <p:cNvPr id="41990" name="Freeform 5"/>
            <p:cNvSpPr>
              <a:spLocks/>
            </p:cNvSpPr>
            <p:nvPr/>
          </p:nvSpPr>
          <p:spPr bwMode="auto">
            <a:xfrm>
              <a:off x="6130925" y="1450975"/>
              <a:ext cx="685800" cy="2857500"/>
            </a:xfrm>
            <a:custGeom>
              <a:avLst/>
              <a:gdLst>
                <a:gd name="T0" fmla="*/ 0 w 432"/>
                <a:gd name="T1" fmla="*/ 0 h 1800"/>
                <a:gd name="T2" fmla="*/ 2147483647 w 432"/>
                <a:gd name="T3" fmla="*/ 2147483647 h 1800"/>
                <a:gd name="T4" fmla="*/ 2147483647 w 432"/>
                <a:gd name="T5" fmla="*/ 2147483647 h 1800"/>
                <a:gd name="T6" fmla="*/ 2147483647 w 432"/>
                <a:gd name="T7" fmla="*/ 2147483647 h 1800"/>
                <a:gd name="T8" fmla="*/ 2147483647 w 432"/>
                <a:gd name="T9" fmla="*/ 2147483647 h 1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2" h="1800">
                  <a:moveTo>
                    <a:pt x="0" y="0"/>
                  </a:moveTo>
                  <a:cubicBezTo>
                    <a:pt x="62" y="98"/>
                    <a:pt x="125" y="196"/>
                    <a:pt x="168" y="296"/>
                  </a:cubicBezTo>
                  <a:cubicBezTo>
                    <a:pt x="211" y="396"/>
                    <a:pt x="224" y="451"/>
                    <a:pt x="256" y="600"/>
                  </a:cubicBezTo>
                  <a:cubicBezTo>
                    <a:pt x="288" y="749"/>
                    <a:pt x="331" y="992"/>
                    <a:pt x="360" y="1192"/>
                  </a:cubicBezTo>
                  <a:cubicBezTo>
                    <a:pt x="389" y="1392"/>
                    <a:pt x="410" y="1596"/>
                    <a:pt x="432" y="1800"/>
                  </a:cubicBezTo>
                </a:path>
              </a:pathLst>
            </a:custGeom>
            <a:noFill/>
            <a:ln w="28575" cap="flat" cmpd="sng">
              <a:solidFill>
                <a:srgbClr val="FF0000"/>
              </a:solidFill>
              <a:prstDash val="dash"/>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solidFill>
                  <a:schemeClr val="accent2"/>
                </a:solidFill>
                <a:ea typeface="Arial" charset="0"/>
                <a:cs typeface="Arial" charset="0"/>
              </a:endParaRPr>
            </a:p>
          </p:txBody>
        </p:sp>
        <p:sp>
          <p:nvSpPr>
            <p:cNvPr id="41991" name="Freeform 6"/>
            <p:cNvSpPr>
              <a:spLocks/>
            </p:cNvSpPr>
            <p:nvPr/>
          </p:nvSpPr>
          <p:spPr bwMode="auto">
            <a:xfrm>
              <a:off x="7045325" y="1450975"/>
              <a:ext cx="647700" cy="2844800"/>
            </a:xfrm>
            <a:custGeom>
              <a:avLst/>
              <a:gdLst>
                <a:gd name="T0" fmla="*/ 0 w 408"/>
                <a:gd name="T1" fmla="*/ 0 h 1792"/>
                <a:gd name="T2" fmla="*/ 2147483647 w 408"/>
                <a:gd name="T3" fmla="*/ 2147483647 h 1792"/>
                <a:gd name="T4" fmla="*/ 2147483647 w 408"/>
                <a:gd name="T5" fmla="*/ 2147483647 h 1792"/>
                <a:gd name="T6" fmla="*/ 2147483647 w 408"/>
                <a:gd name="T7" fmla="*/ 2147483647 h 1792"/>
                <a:gd name="T8" fmla="*/ 2147483647 w 408"/>
                <a:gd name="T9" fmla="*/ 2147483647 h 1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8" h="1792">
                  <a:moveTo>
                    <a:pt x="0" y="0"/>
                  </a:moveTo>
                  <a:cubicBezTo>
                    <a:pt x="56" y="98"/>
                    <a:pt x="113" y="197"/>
                    <a:pt x="152" y="296"/>
                  </a:cubicBezTo>
                  <a:cubicBezTo>
                    <a:pt x="191" y="395"/>
                    <a:pt x="200" y="443"/>
                    <a:pt x="232" y="592"/>
                  </a:cubicBezTo>
                  <a:cubicBezTo>
                    <a:pt x="264" y="741"/>
                    <a:pt x="315" y="992"/>
                    <a:pt x="344" y="1192"/>
                  </a:cubicBezTo>
                  <a:cubicBezTo>
                    <a:pt x="373" y="1392"/>
                    <a:pt x="397" y="1691"/>
                    <a:pt x="408" y="1792"/>
                  </a:cubicBezTo>
                </a:path>
              </a:pathLst>
            </a:custGeom>
            <a:noFill/>
            <a:ln w="28575" cap="flat" cmpd="sng">
              <a:solidFill>
                <a:srgbClr val="009900"/>
              </a:solidFill>
              <a:prstDash val="sysDot"/>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solidFill>
                  <a:schemeClr val="accent2"/>
                </a:solidFill>
                <a:ea typeface="Arial" charset="0"/>
                <a:cs typeface="Arial" charset="0"/>
              </a:endParaRPr>
            </a:p>
          </p:txBody>
        </p:sp>
        <p:sp>
          <p:nvSpPr>
            <p:cNvPr id="14345" name="Rectangle 7"/>
            <p:cNvSpPr>
              <a:spLocks noChangeArrowheads="1"/>
            </p:cNvSpPr>
            <p:nvPr/>
          </p:nvSpPr>
          <p:spPr bwMode="auto">
            <a:xfrm>
              <a:off x="5475288" y="1438275"/>
              <a:ext cx="2862262" cy="28781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solidFill>
                  <a:schemeClr val="accent2"/>
                </a:solidFill>
                <a:ea typeface="Arial" charset="0"/>
                <a:cs typeface="Arial" charset="0"/>
              </a:endParaRPr>
            </a:p>
          </p:txBody>
        </p:sp>
        <p:sp>
          <p:nvSpPr>
            <p:cNvPr id="14346" name="Line 8"/>
            <p:cNvSpPr>
              <a:spLocks noChangeShapeType="1"/>
            </p:cNvSpPr>
            <p:nvPr/>
          </p:nvSpPr>
          <p:spPr bwMode="auto">
            <a:xfrm>
              <a:off x="5475288" y="1931988"/>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47" name="Line 9"/>
            <p:cNvSpPr>
              <a:spLocks noChangeShapeType="1"/>
            </p:cNvSpPr>
            <p:nvPr/>
          </p:nvSpPr>
          <p:spPr bwMode="auto">
            <a:xfrm>
              <a:off x="5484813" y="2398713"/>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48" name="Line 10"/>
            <p:cNvSpPr>
              <a:spLocks noChangeShapeType="1"/>
            </p:cNvSpPr>
            <p:nvPr/>
          </p:nvSpPr>
          <p:spPr bwMode="auto">
            <a:xfrm>
              <a:off x="5494338" y="2879725"/>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49" name="Line 11"/>
            <p:cNvSpPr>
              <a:spLocks noChangeShapeType="1"/>
            </p:cNvSpPr>
            <p:nvPr/>
          </p:nvSpPr>
          <p:spPr bwMode="auto">
            <a:xfrm>
              <a:off x="5503863" y="3346450"/>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0" name="Line 12"/>
            <p:cNvSpPr>
              <a:spLocks noChangeShapeType="1"/>
            </p:cNvSpPr>
            <p:nvPr/>
          </p:nvSpPr>
          <p:spPr bwMode="auto">
            <a:xfrm>
              <a:off x="5513388" y="3827463"/>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1" name="Line 13"/>
            <p:cNvSpPr>
              <a:spLocks noChangeShapeType="1"/>
            </p:cNvSpPr>
            <p:nvPr/>
          </p:nvSpPr>
          <p:spPr bwMode="auto">
            <a:xfrm>
              <a:off x="6224588" y="1438275"/>
              <a:ext cx="0" cy="2878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2" name="Line 14"/>
            <p:cNvSpPr>
              <a:spLocks noChangeShapeType="1"/>
            </p:cNvSpPr>
            <p:nvPr/>
          </p:nvSpPr>
          <p:spPr bwMode="auto">
            <a:xfrm>
              <a:off x="6931025" y="1455738"/>
              <a:ext cx="0" cy="28781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3" name="Line 15"/>
            <p:cNvSpPr>
              <a:spLocks noChangeShapeType="1"/>
            </p:cNvSpPr>
            <p:nvPr/>
          </p:nvSpPr>
          <p:spPr bwMode="auto">
            <a:xfrm>
              <a:off x="7637463" y="1444625"/>
              <a:ext cx="0" cy="2878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4" name="Text Box 16"/>
            <p:cNvSpPr txBox="1">
              <a:spLocks noChangeArrowheads="1"/>
            </p:cNvSpPr>
            <p:nvPr/>
          </p:nvSpPr>
          <p:spPr bwMode="auto">
            <a:xfrm>
              <a:off x="6037263" y="4294188"/>
              <a:ext cx="352425"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endParaRPr lang="en-US" sz="1200" b="0" baseline="30000" dirty="0">
                <a:solidFill>
                  <a:schemeClr val="accent2"/>
                </a:solidFill>
                <a:latin typeface="Arial" charset="0"/>
                <a:ea typeface="Arial" charset="0"/>
                <a:cs typeface="Arial" charset="0"/>
              </a:endParaRPr>
            </a:p>
          </p:txBody>
        </p:sp>
        <p:sp>
          <p:nvSpPr>
            <p:cNvPr id="14355" name="Text Box 17"/>
            <p:cNvSpPr txBox="1">
              <a:spLocks noChangeArrowheads="1"/>
            </p:cNvSpPr>
            <p:nvPr/>
          </p:nvSpPr>
          <p:spPr bwMode="auto">
            <a:xfrm>
              <a:off x="6745288" y="4295775"/>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20</a:t>
              </a:r>
              <a:endParaRPr lang="en-US" sz="1200" b="0" baseline="30000" dirty="0">
                <a:solidFill>
                  <a:schemeClr val="accent2"/>
                </a:solidFill>
                <a:latin typeface="Arial" charset="0"/>
                <a:ea typeface="Arial" charset="0"/>
                <a:cs typeface="Arial" charset="0"/>
              </a:endParaRPr>
            </a:p>
          </p:txBody>
        </p:sp>
        <p:sp>
          <p:nvSpPr>
            <p:cNvPr id="14356" name="Text Box 18"/>
            <p:cNvSpPr txBox="1">
              <a:spLocks noChangeArrowheads="1"/>
            </p:cNvSpPr>
            <p:nvPr/>
          </p:nvSpPr>
          <p:spPr bwMode="auto">
            <a:xfrm>
              <a:off x="7435850" y="4298950"/>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30</a:t>
              </a:r>
              <a:endParaRPr lang="en-US" sz="1200" b="0" baseline="30000" dirty="0">
                <a:solidFill>
                  <a:schemeClr val="accent2"/>
                </a:solidFill>
                <a:latin typeface="Arial" charset="0"/>
                <a:ea typeface="Arial" charset="0"/>
                <a:cs typeface="Arial" charset="0"/>
              </a:endParaRPr>
            </a:p>
          </p:txBody>
        </p:sp>
        <p:sp>
          <p:nvSpPr>
            <p:cNvPr id="14357" name="Text Box 19"/>
            <p:cNvSpPr txBox="1">
              <a:spLocks noChangeArrowheads="1"/>
            </p:cNvSpPr>
            <p:nvPr/>
          </p:nvSpPr>
          <p:spPr bwMode="auto">
            <a:xfrm>
              <a:off x="8158163" y="4302125"/>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40</a:t>
              </a:r>
              <a:endParaRPr lang="en-US" sz="1200" b="0" baseline="30000" dirty="0">
                <a:solidFill>
                  <a:schemeClr val="accent2"/>
                </a:solidFill>
                <a:latin typeface="Arial" charset="0"/>
                <a:ea typeface="Arial" charset="0"/>
                <a:cs typeface="Arial" charset="0"/>
              </a:endParaRPr>
            </a:p>
          </p:txBody>
        </p:sp>
        <p:sp>
          <p:nvSpPr>
            <p:cNvPr id="14358" name="Line 20"/>
            <p:cNvSpPr>
              <a:spLocks noChangeShapeType="1"/>
            </p:cNvSpPr>
            <p:nvPr/>
          </p:nvSpPr>
          <p:spPr bwMode="auto">
            <a:xfrm>
              <a:off x="5780088" y="5849938"/>
              <a:ext cx="431800" cy="0"/>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9" name="Line 21"/>
            <p:cNvSpPr>
              <a:spLocks noChangeShapeType="1"/>
            </p:cNvSpPr>
            <p:nvPr/>
          </p:nvSpPr>
          <p:spPr bwMode="auto">
            <a:xfrm>
              <a:off x="5780088" y="5456238"/>
              <a:ext cx="431800" cy="0"/>
            </a:xfrm>
            <a:prstGeom prst="line">
              <a:avLst/>
            </a:prstGeom>
            <a:noFill/>
            <a:ln w="28575">
              <a:solidFill>
                <a:srgbClr val="FF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60" name="Line 22"/>
            <p:cNvSpPr>
              <a:spLocks noChangeShapeType="1"/>
            </p:cNvSpPr>
            <p:nvPr/>
          </p:nvSpPr>
          <p:spPr bwMode="auto">
            <a:xfrm>
              <a:off x="5792788" y="5037138"/>
              <a:ext cx="393700" cy="0"/>
            </a:xfrm>
            <a:prstGeom prst="line">
              <a:avLst/>
            </a:prstGeom>
            <a:noFill/>
            <a:ln w="28575">
              <a:solidFill>
                <a:srgbClr val="00990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61" name="Text Box 23"/>
            <p:cNvSpPr txBox="1">
              <a:spLocks noChangeArrowheads="1"/>
            </p:cNvSpPr>
            <p:nvPr/>
          </p:nvSpPr>
          <p:spPr bwMode="auto">
            <a:xfrm>
              <a:off x="6191250" y="4903788"/>
              <a:ext cx="1685077"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QAM256 (8 Mbps)</a:t>
              </a:r>
            </a:p>
          </p:txBody>
        </p:sp>
        <p:sp>
          <p:nvSpPr>
            <p:cNvPr id="14362" name="Text Box 24"/>
            <p:cNvSpPr txBox="1">
              <a:spLocks noChangeArrowheads="1"/>
            </p:cNvSpPr>
            <p:nvPr/>
          </p:nvSpPr>
          <p:spPr bwMode="auto">
            <a:xfrm>
              <a:off x="6178550" y="5295901"/>
              <a:ext cx="1585690"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QAM16 (4 Mbps)</a:t>
              </a:r>
            </a:p>
          </p:txBody>
        </p:sp>
        <p:sp>
          <p:nvSpPr>
            <p:cNvPr id="14363" name="Text Box 25"/>
            <p:cNvSpPr txBox="1">
              <a:spLocks noChangeArrowheads="1"/>
            </p:cNvSpPr>
            <p:nvPr/>
          </p:nvSpPr>
          <p:spPr bwMode="auto">
            <a:xfrm>
              <a:off x="6194425" y="5702301"/>
              <a:ext cx="146867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BPSK (1 Mbps)</a:t>
              </a:r>
            </a:p>
          </p:txBody>
        </p:sp>
        <p:sp>
          <p:nvSpPr>
            <p:cNvPr id="14364" name="Text Box 26"/>
            <p:cNvSpPr txBox="1">
              <a:spLocks noChangeArrowheads="1"/>
            </p:cNvSpPr>
            <p:nvPr/>
          </p:nvSpPr>
          <p:spPr bwMode="auto">
            <a:xfrm>
              <a:off x="6445250" y="4494213"/>
              <a:ext cx="922047"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SNR(dB)</a:t>
              </a:r>
            </a:p>
          </p:txBody>
        </p:sp>
        <p:sp>
          <p:nvSpPr>
            <p:cNvPr id="14365" name="Text Box 27"/>
            <p:cNvSpPr txBox="1">
              <a:spLocks noChangeArrowheads="1"/>
            </p:cNvSpPr>
            <p:nvPr/>
          </p:nvSpPr>
          <p:spPr bwMode="auto">
            <a:xfrm rot="16200000">
              <a:off x="4600908" y="2767905"/>
              <a:ext cx="554960"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BER</a:t>
              </a:r>
            </a:p>
          </p:txBody>
        </p:sp>
        <p:sp>
          <p:nvSpPr>
            <p:cNvPr id="14366" name="Text Box 28"/>
            <p:cNvSpPr txBox="1">
              <a:spLocks noChangeArrowheads="1"/>
            </p:cNvSpPr>
            <p:nvPr/>
          </p:nvSpPr>
          <p:spPr bwMode="auto">
            <a:xfrm>
              <a:off x="4960938" y="1301750"/>
              <a:ext cx="442912"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-1</a:t>
              </a:r>
            </a:p>
          </p:txBody>
        </p:sp>
        <p:sp>
          <p:nvSpPr>
            <p:cNvPr id="14367" name="Text Box 29"/>
            <p:cNvSpPr txBox="1">
              <a:spLocks noChangeArrowheads="1"/>
            </p:cNvSpPr>
            <p:nvPr/>
          </p:nvSpPr>
          <p:spPr bwMode="auto">
            <a:xfrm>
              <a:off x="4979988" y="1782763"/>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-2</a:t>
              </a:r>
            </a:p>
          </p:txBody>
        </p:sp>
        <p:sp>
          <p:nvSpPr>
            <p:cNvPr id="14368" name="Text Box 30"/>
            <p:cNvSpPr txBox="1">
              <a:spLocks noChangeArrowheads="1"/>
            </p:cNvSpPr>
            <p:nvPr/>
          </p:nvSpPr>
          <p:spPr bwMode="auto">
            <a:xfrm>
              <a:off x="4970463" y="2249488"/>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-3</a:t>
              </a:r>
            </a:p>
          </p:txBody>
        </p:sp>
        <p:sp>
          <p:nvSpPr>
            <p:cNvPr id="14369" name="Text Box 31"/>
            <p:cNvSpPr txBox="1">
              <a:spLocks noChangeArrowheads="1"/>
            </p:cNvSpPr>
            <p:nvPr/>
          </p:nvSpPr>
          <p:spPr bwMode="auto">
            <a:xfrm>
              <a:off x="4979988" y="3182938"/>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-5</a:t>
              </a:r>
            </a:p>
          </p:txBody>
        </p:sp>
        <p:sp>
          <p:nvSpPr>
            <p:cNvPr id="14370" name="Text Box 32"/>
            <p:cNvSpPr txBox="1">
              <a:spLocks noChangeArrowheads="1"/>
            </p:cNvSpPr>
            <p:nvPr/>
          </p:nvSpPr>
          <p:spPr bwMode="auto">
            <a:xfrm>
              <a:off x="4984750" y="3663950"/>
              <a:ext cx="442913"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-6</a:t>
              </a:r>
            </a:p>
          </p:txBody>
        </p:sp>
        <p:sp>
          <p:nvSpPr>
            <p:cNvPr id="14371" name="Text Box 33"/>
            <p:cNvSpPr txBox="1">
              <a:spLocks noChangeArrowheads="1"/>
            </p:cNvSpPr>
            <p:nvPr/>
          </p:nvSpPr>
          <p:spPr bwMode="auto">
            <a:xfrm>
              <a:off x="4975225" y="4159250"/>
              <a:ext cx="442913"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-7</a:t>
              </a:r>
            </a:p>
          </p:txBody>
        </p:sp>
        <p:sp>
          <p:nvSpPr>
            <p:cNvPr id="14372" name="Text Box 34"/>
            <p:cNvSpPr txBox="1">
              <a:spLocks noChangeArrowheads="1"/>
            </p:cNvSpPr>
            <p:nvPr/>
          </p:nvSpPr>
          <p:spPr bwMode="auto">
            <a:xfrm>
              <a:off x="4962525" y="2738438"/>
              <a:ext cx="442913"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-4</a:t>
              </a:r>
            </a:p>
          </p:txBody>
        </p:sp>
      </p:grpSp>
      <p:sp>
        <p:nvSpPr>
          <p:cNvPr id="9" name="Date Placeholder 8"/>
          <p:cNvSpPr>
            <a:spLocks noGrp="1"/>
          </p:cNvSpPr>
          <p:nvPr>
            <p:ph type="dt" sz="half" idx="10"/>
          </p:nvPr>
        </p:nvSpPr>
        <p:spPr/>
        <p:txBody>
          <a:bodyPr/>
          <a:lstStyle/>
          <a:p>
            <a:r>
              <a:rPr lang="en-US"/>
              <a:t>April 3, 2024</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F36FED86-94EF-254D-90EE-B810FE8299EE}" type="slidenum">
              <a:rPr lang="en-US" smtClean="0"/>
              <a:pPr/>
              <a:t>18</a:t>
            </a:fld>
            <a:endParaRPr lang="en-US"/>
          </a:p>
        </p:txBody>
      </p:sp>
    </p:spTree>
    <p:extLst>
      <p:ext uri="{BB962C8B-B14F-4D97-AF65-F5344CB8AC3E}">
        <p14:creationId xmlns:p14="http://schemas.microsoft.com/office/powerpoint/2010/main" val="192592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34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34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a:t>Dealing with bit errors</a:t>
            </a:r>
          </a:p>
        </p:txBody>
      </p:sp>
      <p:sp>
        <p:nvSpPr>
          <p:cNvPr id="1890307" name="Rectangle 3"/>
          <p:cNvSpPr>
            <a:spLocks noGrp="1" noChangeArrowheads="1"/>
          </p:cNvSpPr>
          <p:nvPr>
            <p:ph idx="1"/>
          </p:nvPr>
        </p:nvSpPr>
        <p:spPr>
          <a:xfrm>
            <a:off x="685800" y="1600200"/>
            <a:ext cx="8153400" cy="4419600"/>
          </a:xfrm>
        </p:spPr>
        <p:txBody>
          <a:bodyPr/>
          <a:lstStyle/>
          <a:p>
            <a:r>
              <a:rPr lang="en-US" dirty="0"/>
              <a:t>Wired vs. wireless links: most loss due to congestion vs. higher, time-varying BER</a:t>
            </a:r>
          </a:p>
          <a:p>
            <a:r>
              <a:rPr lang="en-US" dirty="0"/>
              <a:t>Dealing with high wireless bit-error rates</a:t>
            </a:r>
          </a:p>
          <a:p>
            <a:pPr lvl="1"/>
            <a:r>
              <a:rPr lang="en-US" dirty="0">
                <a:solidFill>
                  <a:srgbClr val="0000FF"/>
                </a:solidFill>
              </a:rPr>
              <a:t>Sender could increase transmission power</a:t>
            </a:r>
          </a:p>
          <a:p>
            <a:pPr lvl="2"/>
            <a:r>
              <a:rPr lang="en-US" dirty="0"/>
              <a:t>Needs hi energy (bad for battery-powered hosts)</a:t>
            </a:r>
          </a:p>
          <a:p>
            <a:pPr lvl="2"/>
            <a:r>
              <a:rPr lang="en-US" dirty="0"/>
              <a:t>Creates more interference with other senders</a:t>
            </a:r>
          </a:p>
          <a:p>
            <a:pPr lvl="1"/>
            <a:r>
              <a:rPr lang="en-US" dirty="0">
                <a:solidFill>
                  <a:srgbClr val="0000FF"/>
                </a:solidFill>
              </a:rPr>
              <a:t>Stronger error detection and recovery</a:t>
            </a:r>
          </a:p>
          <a:p>
            <a:pPr lvl="2"/>
            <a:r>
              <a:rPr lang="en-US" dirty="0"/>
              <a:t>More powerful error detection/correction codes</a:t>
            </a:r>
          </a:p>
          <a:p>
            <a:pPr lvl="2"/>
            <a:r>
              <a:rPr lang="en-US" dirty="0"/>
              <a:t>Link-layer retransmission of corrupted frames</a:t>
            </a:r>
          </a:p>
          <a:p>
            <a:pPr lvl="1"/>
            <a:r>
              <a:rPr lang="en-US" dirty="0">
                <a:solidFill>
                  <a:srgbClr val="0000FF"/>
                </a:solidFill>
              </a:rPr>
              <a:t>Many TCP alternatives/extensions for wireless</a:t>
            </a:r>
          </a:p>
          <a:p>
            <a:pPr lvl="2"/>
            <a:r>
              <a:rPr lang="en-US" dirty="0"/>
              <a:t>TCP Westwood uses Explicit Loss Notification (ELN)</a:t>
            </a:r>
          </a:p>
        </p:txBody>
      </p:sp>
      <p:sp>
        <p:nvSpPr>
          <p:cNvPr id="4" name="Slide Number Placeholder 3">
            <a:extLst>
              <a:ext uri="{FF2B5EF4-FFF2-40B4-BE49-F238E27FC236}">
                <a16:creationId xmlns:a16="http://schemas.microsoft.com/office/drawing/2014/main" id="{894BF742-3ECD-964E-9961-C84BFAB7B683}"/>
              </a:ext>
            </a:extLst>
          </p:cNvPr>
          <p:cNvSpPr>
            <a:spLocks noGrp="1"/>
          </p:cNvSpPr>
          <p:nvPr>
            <p:ph type="sldNum" sz="quarter" idx="12"/>
          </p:nvPr>
        </p:nvSpPr>
        <p:spPr/>
        <p:txBody>
          <a:bodyPr/>
          <a:lstStyle/>
          <a:p>
            <a:fld id="{A190D881-957A-7944-A8D0-1584E528B88F}" type="slidenum">
              <a:rPr lang="en-US" smtClean="0"/>
              <a:pPr/>
              <a:t>19</a:t>
            </a:fld>
            <a:endParaRPr lang="en-US"/>
          </a:p>
        </p:txBody>
      </p:sp>
      <p:sp>
        <p:nvSpPr>
          <p:cNvPr id="2" name="Date Placeholder 1">
            <a:extLst>
              <a:ext uri="{FF2B5EF4-FFF2-40B4-BE49-F238E27FC236}">
                <a16:creationId xmlns:a16="http://schemas.microsoft.com/office/drawing/2014/main" id="{BB9E298B-D05B-3F39-7DE2-3204269C81F2}"/>
              </a:ext>
            </a:extLst>
          </p:cNvPr>
          <p:cNvSpPr>
            <a:spLocks noGrp="1"/>
          </p:cNvSpPr>
          <p:nvPr>
            <p:ph type="dt" sz="half" idx="10"/>
          </p:nvPr>
        </p:nvSpPr>
        <p:spPr/>
        <p:txBody>
          <a:bodyPr/>
          <a:lstStyle/>
          <a:p>
            <a:r>
              <a:rPr lang="en-US"/>
              <a:t>April 3, 2024</a:t>
            </a:r>
            <a:endParaRPr lang="en-US" sz="1050" b="0">
              <a:latin typeface="Times New Roman" charset="0"/>
            </a:endParaRPr>
          </a:p>
        </p:txBody>
      </p:sp>
      <p:sp>
        <p:nvSpPr>
          <p:cNvPr id="3" name="Footer Placeholder 2">
            <a:extLst>
              <a:ext uri="{FF2B5EF4-FFF2-40B4-BE49-F238E27FC236}">
                <a16:creationId xmlns:a16="http://schemas.microsoft.com/office/drawing/2014/main" id="{09B03C9C-8447-A8DF-D13B-886C7BB0243B}"/>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15785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03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9030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903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9030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9030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9030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9030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9030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903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Wireless network basics</a:t>
            </a:r>
          </a:p>
          <a:p>
            <a:r>
              <a:rPr lang="en-US" dirty="0"/>
              <a:t>802.11 Wireless LAN</a:t>
            </a:r>
          </a:p>
        </p:txBody>
      </p:sp>
      <p:sp>
        <p:nvSpPr>
          <p:cNvPr id="4" name="Date Placeholder 3"/>
          <p:cNvSpPr>
            <a:spLocks noGrp="1"/>
          </p:cNvSpPr>
          <p:nvPr>
            <p:ph type="dt" sz="half" idx="10"/>
          </p:nvPr>
        </p:nvSpPr>
        <p:spPr/>
        <p:txBody>
          <a:bodyPr/>
          <a:lstStyle/>
          <a:p>
            <a:r>
              <a:rPr lang="en-US"/>
              <a:t>April 3,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631649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Wireless link characteristics</a:t>
            </a:r>
          </a:p>
        </p:txBody>
      </p:sp>
      <p:sp>
        <p:nvSpPr>
          <p:cNvPr id="13317" name="Rectangle 3"/>
          <p:cNvSpPr>
            <a:spLocks noGrp="1" noChangeArrowheads="1"/>
          </p:cNvSpPr>
          <p:nvPr>
            <p:ph idx="1"/>
          </p:nvPr>
        </p:nvSpPr>
        <p:spPr/>
        <p:txBody>
          <a:bodyPr/>
          <a:lstStyle/>
          <a:p>
            <a:r>
              <a:rPr lang="en-US" dirty="0"/>
              <a:t>Three important differences from wired link …</a:t>
            </a:r>
          </a:p>
          <a:p>
            <a:pPr lvl="1"/>
            <a:r>
              <a:rPr lang="en-US" dirty="0">
                <a:solidFill>
                  <a:srgbClr val="0000FF"/>
                </a:solidFill>
              </a:rPr>
              <a:t>Decreased signal strength</a:t>
            </a:r>
            <a:r>
              <a:rPr lang="en-US" dirty="0"/>
              <a:t>: Radio signal attenuates as it propagates through matter (path loss)</a:t>
            </a:r>
          </a:p>
          <a:p>
            <a:pPr lvl="1"/>
            <a:r>
              <a:rPr lang="en-US" dirty="0">
                <a:solidFill>
                  <a:srgbClr val="0000FF"/>
                </a:solidFill>
              </a:rPr>
              <a:t>Multipath propagation</a:t>
            </a:r>
            <a:r>
              <a:rPr lang="en-US" dirty="0"/>
              <a:t>: Radio signal reflects off objects ground, arriving at destination at slightly different times</a:t>
            </a:r>
          </a:p>
        </p:txBody>
      </p:sp>
      <p:sp>
        <p:nvSpPr>
          <p:cNvPr id="2" name="Date Placeholder 1"/>
          <p:cNvSpPr>
            <a:spLocks noGrp="1"/>
          </p:cNvSpPr>
          <p:nvPr>
            <p:ph type="dt" sz="half" idx="10"/>
          </p:nvPr>
        </p:nvSpPr>
        <p:spPr/>
        <p:txBody>
          <a:bodyPr/>
          <a:lstStyle/>
          <a:p>
            <a:r>
              <a:rPr lang="en-US"/>
              <a:t>April 3, 2024</a:t>
            </a:r>
            <a:endParaRPr lang="en-US" sz="1050" b="0">
              <a:latin typeface="Times New Roman" charset="0"/>
            </a:endParaRPr>
          </a:p>
        </p:txBody>
      </p:sp>
      <p:sp>
        <p:nvSpPr>
          <p:cNvPr id="3" name="Footer Placeholder 2"/>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A190D881-957A-7944-A8D0-1584E528B88F}" type="slidenum">
              <a:rPr lang="en-US" smtClean="0"/>
              <a:pPr/>
              <a:t>20</a:t>
            </a:fld>
            <a:endParaRPr lang="en-US"/>
          </a:p>
        </p:txBody>
      </p:sp>
    </p:spTree>
    <p:extLst>
      <p:ext uri="{BB962C8B-B14F-4D97-AF65-F5344CB8AC3E}">
        <p14:creationId xmlns:p14="http://schemas.microsoft.com/office/powerpoint/2010/main" val="1357142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Multipath effects</a:t>
            </a:r>
          </a:p>
        </p:txBody>
      </p:sp>
      <p:sp>
        <p:nvSpPr>
          <p:cNvPr id="3" name="Content Placeholder 2"/>
          <p:cNvSpPr>
            <a:spLocks noGrp="1"/>
          </p:cNvSpPr>
          <p:nvPr>
            <p:ph idx="1"/>
          </p:nvPr>
        </p:nvSpPr>
        <p:spPr>
          <a:xfrm>
            <a:off x="685800" y="4170362"/>
            <a:ext cx="7924800" cy="1849438"/>
          </a:xfrm>
        </p:spPr>
        <p:txBody>
          <a:bodyPr/>
          <a:lstStyle/>
          <a:p>
            <a:r>
              <a:rPr lang="en-US" dirty="0"/>
              <a:t>Signals bounce off surface and interfere with one another</a:t>
            </a:r>
          </a:p>
          <a:p>
            <a:r>
              <a:rPr lang="en-US" dirty="0">
                <a:solidFill>
                  <a:srgbClr val="0000FF"/>
                </a:solidFill>
              </a:rPr>
              <a:t>Self-interference</a:t>
            </a:r>
          </a:p>
        </p:txBody>
      </p:sp>
      <p:sp>
        <p:nvSpPr>
          <p:cNvPr id="18437" name="Oval 4"/>
          <p:cNvSpPr>
            <a:spLocks noChangeArrowheads="1"/>
          </p:cNvSpPr>
          <p:nvPr/>
        </p:nvSpPr>
        <p:spPr bwMode="auto">
          <a:xfrm>
            <a:off x="1066800" y="3181350"/>
            <a:ext cx="3810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r>
              <a:rPr lang="en-US">
                <a:ea typeface="Arial" charset="0"/>
                <a:cs typeface="Arial" charset="0"/>
              </a:rPr>
              <a:t>S</a:t>
            </a:r>
          </a:p>
        </p:txBody>
      </p:sp>
      <p:sp>
        <p:nvSpPr>
          <p:cNvPr id="18438" name="Oval 5"/>
          <p:cNvSpPr>
            <a:spLocks noChangeArrowheads="1"/>
          </p:cNvSpPr>
          <p:nvPr/>
        </p:nvSpPr>
        <p:spPr bwMode="auto">
          <a:xfrm>
            <a:off x="7467600" y="3181350"/>
            <a:ext cx="3810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r>
              <a:rPr lang="en-US">
                <a:ea typeface="Arial" charset="0"/>
                <a:cs typeface="Arial" charset="0"/>
              </a:rPr>
              <a:t>R</a:t>
            </a:r>
          </a:p>
        </p:txBody>
      </p:sp>
      <p:cxnSp>
        <p:nvCxnSpPr>
          <p:cNvPr id="18439" name="Straight Connector 6"/>
          <p:cNvCxnSpPr>
            <a:cxnSpLocks noChangeShapeType="1"/>
          </p:cNvCxnSpPr>
          <p:nvPr/>
        </p:nvCxnSpPr>
        <p:spPr bwMode="auto">
          <a:xfrm>
            <a:off x="838200" y="3562350"/>
            <a:ext cx="78486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8440" name="Straight Connector 7"/>
          <p:cNvCxnSpPr>
            <a:cxnSpLocks noChangeShapeType="1"/>
          </p:cNvCxnSpPr>
          <p:nvPr/>
        </p:nvCxnSpPr>
        <p:spPr bwMode="auto">
          <a:xfrm>
            <a:off x="1066800" y="1809750"/>
            <a:ext cx="72390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8441" name="Straight Arrow Connector 8"/>
          <p:cNvCxnSpPr>
            <a:cxnSpLocks noChangeShapeType="1"/>
          </p:cNvCxnSpPr>
          <p:nvPr/>
        </p:nvCxnSpPr>
        <p:spPr bwMode="auto">
          <a:xfrm>
            <a:off x="36576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42" name="Straight Arrow Connector 9"/>
          <p:cNvCxnSpPr>
            <a:cxnSpLocks noChangeShapeType="1"/>
          </p:cNvCxnSpPr>
          <p:nvPr/>
        </p:nvCxnSpPr>
        <p:spPr bwMode="auto">
          <a:xfrm>
            <a:off x="57150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 name="Straight Arrow Connector 10"/>
          <p:cNvCxnSpPr>
            <a:cxnSpLocks noChangeShapeType="1"/>
          </p:cNvCxnSpPr>
          <p:nvPr/>
        </p:nvCxnSpPr>
        <p:spPr bwMode="auto">
          <a:xfrm>
            <a:off x="1524000" y="3409950"/>
            <a:ext cx="457200" cy="1524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 name="Straight Arrow Connector 11"/>
          <p:cNvCxnSpPr>
            <a:cxnSpLocks noChangeShapeType="1"/>
          </p:cNvCxnSpPr>
          <p:nvPr/>
        </p:nvCxnSpPr>
        <p:spPr bwMode="auto">
          <a:xfrm rot="5400000" flipH="1" flipV="1">
            <a:off x="1524000" y="26479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 name="Straight Arrow Connector 12"/>
          <p:cNvCxnSpPr>
            <a:cxnSpLocks noChangeShapeType="1"/>
          </p:cNvCxnSpPr>
          <p:nvPr/>
        </p:nvCxnSpPr>
        <p:spPr bwMode="auto">
          <a:xfrm rot="5400000" flipH="1" flipV="1">
            <a:off x="2209800" y="19621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 name="Straight Arrow Connector 13"/>
          <p:cNvCxnSpPr>
            <a:cxnSpLocks noChangeShapeType="1"/>
          </p:cNvCxnSpPr>
          <p:nvPr/>
        </p:nvCxnSpPr>
        <p:spPr bwMode="auto">
          <a:xfrm>
            <a:off x="2971800" y="1885950"/>
            <a:ext cx="6858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 name="Straight Arrow Connector 14"/>
          <p:cNvCxnSpPr>
            <a:cxnSpLocks noChangeShapeType="1"/>
          </p:cNvCxnSpPr>
          <p:nvPr/>
        </p:nvCxnSpPr>
        <p:spPr bwMode="auto">
          <a:xfrm>
            <a:off x="3962400" y="2495550"/>
            <a:ext cx="533400" cy="3810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 name="Straight Arrow Connector 15"/>
          <p:cNvCxnSpPr>
            <a:cxnSpLocks noChangeShapeType="1"/>
          </p:cNvCxnSpPr>
          <p:nvPr/>
        </p:nvCxnSpPr>
        <p:spPr bwMode="auto">
          <a:xfrm rot="5400000" flipH="1" flipV="1">
            <a:off x="2209800" y="29527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 name="Straight Arrow Connector 16"/>
          <p:cNvCxnSpPr>
            <a:cxnSpLocks noChangeShapeType="1"/>
          </p:cNvCxnSpPr>
          <p:nvPr/>
        </p:nvCxnSpPr>
        <p:spPr bwMode="auto">
          <a:xfrm rot="5400000" flipH="1" flipV="1">
            <a:off x="2819400" y="23431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50" name="Straight Arrow Connector 17"/>
          <p:cNvCxnSpPr>
            <a:cxnSpLocks noChangeShapeType="1"/>
          </p:cNvCxnSpPr>
          <p:nvPr/>
        </p:nvCxnSpPr>
        <p:spPr bwMode="auto">
          <a:xfrm>
            <a:off x="17526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 name="Straight Arrow Connector 18"/>
          <p:cNvCxnSpPr>
            <a:cxnSpLocks noChangeShapeType="1"/>
          </p:cNvCxnSpPr>
          <p:nvPr/>
        </p:nvCxnSpPr>
        <p:spPr bwMode="auto">
          <a:xfrm rot="5400000" flipH="1" flipV="1">
            <a:off x="3352800" y="18097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 name="Straight Arrow Connector 19"/>
          <p:cNvCxnSpPr>
            <a:cxnSpLocks noChangeShapeType="1"/>
          </p:cNvCxnSpPr>
          <p:nvPr/>
        </p:nvCxnSpPr>
        <p:spPr bwMode="auto">
          <a:xfrm>
            <a:off x="3810000" y="1809750"/>
            <a:ext cx="914400" cy="6096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 name="Straight Arrow Connector 20"/>
          <p:cNvCxnSpPr>
            <a:cxnSpLocks noChangeShapeType="1"/>
          </p:cNvCxnSpPr>
          <p:nvPr/>
        </p:nvCxnSpPr>
        <p:spPr bwMode="auto">
          <a:xfrm>
            <a:off x="5029200" y="2647950"/>
            <a:ext cx="914400" cy="6096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18454" name="TextBox 21"/>
          <p:cNvSpPr txBox="1">
            <a:spLocks noChangeArrowheads="1"/>
          </p:cNvSpPr>
          <p:nvPr/>
        </p:nvSpPr>
        <p:spPr bwMode="auto">
          <a:xfrm>
            <a:off x="6079283" y="1447800"/>
            <a:ext cx="10390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latin typeface="Arial" charset="0"/>
                <a:ea typeface="Arial" charset="0"/>
                <a:cs typeface="Arial" charset="0"/>
              </a:rPr>
              <a:t>Ceiling</a:t>
            </a:r>
          </a:p>
        </p:txBody>
      </p:sp>
      <p:sp>
        <p:nvSpPr>
          <p:cNvPr id="18455" name="TextBox 22"/>
          <p:cNvSpPr txBox="1">
            <a:spLocks noChangeArrowheads="1"/>
          </p:cNvSpPr>
          <p:nvPr/>
        </p:nvSpPr>
        <p:spPr bwMode="auto">
          <a:xfrm>
            <a:off x="4090620" y="3486150"/>
            <a:ext cx="8258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latin typeface="Arial" charset="0"/>
                <a:ea typeface="Arial" charset="0"/>
                <a:cs typeface="Arial" charset="0"/>
              </a:rPr>
              <a:t>Floor</a:t>
            </a:r>
          </a:p>
        </p:txBody>
      </p:sp>
      <p:sp>
        <p:nvSpPr>
          <p:cNvPr id="5" name="Date Placeholder 4"/>
          <p:cNvSpPr>
            <a:spLocks noGrp="1"/>
          </p:cNvSpPr>
          <p:nvPr>
            <p:ph type="dt" sz="half" idx="10"/>
          </p:nvPr>
        </p:nvSpPr>
        <p:spPr/>
        <p:txBody>
          <a:bodyPr/>
          <a:lstStyle/>
          <a:p>
            <a:r>
              <a:rPr lang="en-US"/>
              <a:t>April 3, 2024</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A190D881-957A-7944-A8D0-1584E528B88F}" type="slidenum">
              <a:rPr lang="en-US" smtClean="0"/>
              <a:pPr/>
              <a:t>21</a:t>
            </a:fld>
            <a:endParaRPr lang="en-US"/>
          </a:p>
        </p:txBody>
      </p:sp>
    </p:spTree>
    <p:extLst>
      <p:ext uri="{BB962C8B-B14F-4D97-AF65-F5344CB8AC3E}">
        <p14:creationId xmlns:p14="http://schemas.microsoft.com/office/powerpoint/2010/main" val="18381755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ox(in)">
                                      <p:cBhvr>
                                        <p:cTn id="21" dur="500"/>
                                        <p:tgtEl>
                                          <p:spTgt spid="14"/>
                                        </p:tgtEl>
                                      </p:cBhvr>
                                    </p:animEffect>
                                  </p:childTnLst>
                                </p:cTn>
                              </p:par>
                              <p:par>
                                <p:cTn id="22" presetID="4" presetClass="entr" presetSubtype="16"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ox(in)">
                                      <p:cBhvr>
                                        <p:cTn id="24" dur="500"/>
                                        <p:tgtEl>
                                          <p:spTgt spid="15"/>
                                        </p:tgtEl>
                                      </p:cBhvr>
                                    </p:animEffect>
                                  </p:childTnLst>
                                </p:cTn>
                              </p:par>
                              <p:par>
                                <p:cTn id="25" presetID="4" presetClass="entr" presetSubtype="16"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par>
                                <p:cTn id="28" presetID="4" presetClass="entr" presetSubtype="16"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ox(in)">
                                      <p:cBhvr>
                                        <p:cTn id="30" dur="500"/>
                                        <p:tgtEl>
                                          <p:spTgt spid="19"/>
                                        </p:tgtEl>
                                      </p:cBhvr>
                                    </p:animEffec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4" presetClass="entr" presetSubtype="16"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ox(in)">
                                      <p:cBhvr>
                                        <p:cTn id="35" dur="500"/>
                                        <p:tgtEl>
                                          <p:spTgt spid="20"/>
                                        </p:tgtEl>
                                      </p:cBhvr>
                                    </p:animEffect>
                                  </p:childTnLst>
                                </p:cTn>
                              </p:par>
                              <p:par>
                                <p:cTn id="36" presetID="4" presetClass="entr" presetSubtype="16"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ox(in)">
                                      <p:cBhvr>
                                        <p:cTn id="38" dur="500"/>
                                        <p:tgtEl>
                                          <p:spTgt spid="2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Wireless link characteristics</a:t>
            </a:r>
          </a:p>
        </p:txBody>
      </p:sp>
      <p:sp>
        <p:nvSpPr>
          <p:cNvPr id="13317" name="Rectangle 3"/>
          <p:cNvSpPr>
            <a:spLocks noGrp="1" noChangeArrowheads="1"/>
          </p:cNvSpPr>
          <p:nvPr>
            <p:ph idx="1"/>
          </p:nvPr>
        </p:nvSpPr>
        <p:spPr/>
        <p:txBody>
          <a:bodyPr/>
          <a:lstStyle/>
          <a:p>
            <a:r>
              <a:rPr lang="en-US" dirty="0"/>
              <a:t>Three important differences from wired link …</a:t>
            </a:r>
          </a:p>
          <a:p>
            <a:pPr lvl="1"/>
            <a:r>
              <a:rPr lang="en-US" dirty="0">
                <a:solidFill>
                  <a:srgbClr val="0000FF"/>
                </a:solidFill>
              </a:rPr>
              <a:t>Decreased signal strength</a:t>
            </a:r>
            <a:r>
              <a:rPr lang="en-US" dirty="0"/>
              <a:t>: Radio signal attenuates as it propagates through matter (path loss)</a:t>
            </a:r>
          </a:p>
          <a:p>
            <a:pPr lvl="1"/>
            <a:r>
              <a:rPr lang="en-US" dirty="0">
                <a:solidFill>
                  <a:srgbClr val="0000FF"/>
                </a:solidFill>
              </a:rPr>
              <a:t>Multipath propagation</a:t>
            </a:r>
            <a:r>
              <a:rPr lang="en-US" dirty="0"/>
              <a:t>: Radio signal reflects off objects ground, arriving ad destination at slightly different times</a:t>
            </a:r>
          </a:p>
          <a:p>
            <a:pPr lvl="1"/>
            <a:r>
              <a:rPr lang="en-US" dirty="0">
                <a:solidFill>
                  <a:srgbClr val="0000FF"/>
                </a:solidFill>
              </a:rPr>
              <a:t>Interference from other sources</a:t>
            </a:r>
            <a:r>
              <a:rPr lang="en-US" dirty="0"/>
              <a:t>: Standardized wireless network frequencies (e.g., 2.4 GHz) shared by other devices (e.g., phone); devices (motors) interfere as well</a:t>
            </a:r>
          </a:p>
          <a:p>
            <a:r>
              <a:rPr lang="en-US" dirty="0"/>
              <a:t>… make communication across (even a point-to-point) wireless link much more </a:t>
            </a:r>
            <a:r>
              <a:rPr lang="ja-JP" altLang="en-US" dirty="0"/>
              <a:t>“</a:t>
            </a:r>
            <a:r>
              <a:rPr lang="en-US" dirty="0"/>
              <a:t>difficult</a:t>
            </a:r>
            <a:r>
              <a:rPr lang="ja-JP" altLang="en-US" dirty="0"/>
              <a:t>”</a:t>
            </a:r>
            <a:endParaRPr lang="en-US" dirty="0"/>
          </a:p>
        </p:txBody>
      </p:sp>
      <p:sp>
        <p:nvSpPr>
          <p:cNvPr id="4" name="Slide Number Placeholder 3">
            <a:extLst>
              <a:ext uri="{FF2B5EF4-FFF2-40B4-BE49-F238E27FC236}">
                <a16:creationId xmlns:a16="http://schemas.microsoft.com/office/drawing/2014/main" id="{451696B8-1BF8-B148-925F-4B4ECDCC6A99}"/>
              </a:ext>
            </a:extLst>
          </p:cNvPr>
          <p:cNvSpPr>
            <a:spLocks noGrp="1"/>
          </p:cNvSpPr>
          <p:nvPr>
            <p:ph type="sldNum" sz="quarter" idx="12"/>
          </p:nvPr>
        </p:nvSpPr>
        <p:spPr/>
        <p:txBody>
          <a:bodyPr/>
          <a:lstStyle/>
          <a:p>
            <a:fld id="{A190D881-957A-7944-A8D0-1584E528B88F}" type="slidenum">
              <a:rPr lang="en-US" smtClean="0"/>
              <a:pPr/>
              <a:t>22</a:t>
            </a:fld>
            <a:endParaRPr lang="en-US"/>
          </a:p>
        </p:txBody>
      </p:sp>
      <p:sp>
        <p:nvSpPr>
          <p:cNvPr id="2" name="Date Placeholder 1">
            <a:extLst>
              <a:ext uri="{FF2B5EF4-FFF2-40B4-BE49-F238E27FC236}">
                <a16:creationId xmlns:a16="http://schemas.microsoft.com/office/drawing/2014/main" id="{844327DA-EA32-6ACE-D82A-A10F618D9C7E}"/>
              </a:ext>
            </a:extLst>
          </p:cNvPr>
          <p:cNvSpPr>
            <a:spLocks noGrp="1"/>
          </p:cNvSpPr>
          <p:nvPr>
            <p:ph type="dt" sz="half" idx="10"/>
          </p:nvPr>
        </p:nvSpPr>
        <p:spPr/>
        <p:txBody>
          <a:bodyPr/>
          <a:lstStyle/>
          <a:p>
            <a:r>
              <a:rPr lang="en-US"/>
              <a:t>April 3, 2024</a:t>
            </a:r>
            <a:endParaRPr lang="en-US" sz="1050" b="0">
              <a:latin typeface="Times New Roman" charset="0"/>
            </a:endParaRPr>
          </a:p>
        </p:txBody>
      </p:sp>
      <p:sp>
        <p:nvSpPr>
          <p:cNvPr id="3" name="Footer Placeholder 2">
            <a:extLst>
              <a:ext uri="{FF2B5EF4-FFF2-40B4-BE49-F238E27FC236}">
                <a16:creationId xmlns:a16="http://schemas.microsoft.com/office/drawing/2014/main" id="{E9B396DA-E921-4C13-01BE-328BFCFCC556}"/>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25503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title"/>
          </p:nvPr>
        </p:nvSpPr>
        <p:spPr/>
        <p:txBody>
          <a:bodyPr/>
          <a:lstStyle/>
          <a:p>
            <a:r>
              <a:rPr lang="en-US" dirty="0"/>
              <a:t>Wireless network characteristics</a:t>
            </a:r>
          </a:p>
        </p:txBody>
      </p:sp>
      <p:sp>
        <p:nvSpPr>
          <p:cNvPr id="4" name="Content Placeholder 3"/>
          <p:cNvSpPr>
            <a:spLocks noGrp="1"/>
          </p:cNvSpPr>
          <p:nvPr>
            <p:ph idx="1"/>
          </p:nvPr>
        </p:nvSpPr>
        <p:spPr/>
        <p:txBody>
          <a:bodyPr/>
          <a:lstStyle/>
          <a:p>
            <a:r>
              <a:rPr lang="en-US" dirty="0"/>
              <a:t>Broadcast medium</a:t>
            </a:r>
          </a:p>
          <a:p>
            <a:pPr lvl="1"/>
            <a:r>
              <a:rPr lang="en-US" dirty="0"/>
              <a:t>Anybody in proximity can hear and interfere</a:t>
            </a:r>
          </a:p>
          <a:p>
            <a:r>
              <a:rPr lang="en-US" dirty="0"/>
              <a:t>Cannot receive while transmitting</a:t>
            </a:r>
          </a:p>
          <a:p>
            <a:pPr lvl="1"/>
            <a:r>
              <a:rPr lang="en-US" dirty="0"/>
              <a:t>Our own (or nearby) transmission is deafening our receiver ⇒ </a:t>
            </a:r>
            <a:r>
              <a:rPr lang="en-US" dirty="0">
                <a:solidFill>
                  <a:srgbClr val="0000FF"/>
                </a:solidFill>
              </a:rPr>
              <a:t>Half-duplex</a:t>
            </a:r>
          </a:p>
          <a:p>
            <a:pPr lvl="1"/>
            <a:r>
              <a:rPr lang="en-US" dirty="0"/>
              <a:t>Recent work has shown that full duplex is possible</a:t>
            </a:r>
          </a:p>
          <a:p>
            <a:r>
              <a:rPr lang="en-US" dirty="0"/>
              <a:t>Signals sent by sender don’</a:t>
            </a:r>
            <a:r>
              <a:rPr lang="en-US" altLang="ja-JP" dirty="0"/>
              <a:t>t always end up at receiver intact</a:t>
            </a:r>
          </a:p>
        </p:txBody>
      </p:sp>
      <p:sp>
        <p:nvSpPr>
          <p:cNvPr id="6" name="Date Placeholder 5"/>
          <p:cNvSpPr>
            <a:spLocks noGrp="1"/>
          </p:cNvSpPr>
          <p:nvPr>
            <p:ph type="dt" sz="half" idx="10"/>
          </p:nvPr>
        </p:nvSpPr>
        <p:spPr/>
        <p:txBody>
          <a:bodyPr/>
          <a:lstStyle/>
          <a:p>
            <a:r>
              <a:rPr lang="en-US"/>
              <a:t>April 3, 2024</a:t>
            </a:r>
            <a:endParaRPr lang="en-US" sz="1050" b="0">
              <a:latin typeface="Times New Roman" charset="0"/>
            </a:endParaRPr>
          </a:p>
        </p:txBody>
      </p:sp>
      <p:sp>
        <p:nvSpPr>
          <p:cNvPr id="7" name="Footer Placeholder 6"/>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8" name="Slide Number Placeholder 7"/>
          <p:cNvSpPr>
            <a:spLocks noGrp="1"/>
          </p:cNvSpPr>
          <p:nvPr>
            <p:ph type="sldNum" sz="quarter" idx="12"/>
          </p:nvPr>
        </p:nvSpPr>
        <p:spPr/>
        <p:txBody>
          <a:bodyPr/>
          <a:lstStyle/>
          <a:p>
            <a:fld id="{A190D881-957A-7944-A8D0-1584E528B88F}" type="slidenum">
              <a:rPr lang="en-US" smtClean="0"/>
              <a:pPr/>
              <a:t>23</a:t>
            </a:fld>
            <a:endParaRPr lang="en-US"/>
          </a:p>
        </p:txBody>
      </p:sp>
    </p:spTree>
    <p:extLst>
      <p:ext uri="{BB962C8B-B14F-4D97-AF65-F5344CB8AC3E}">
        <p14:creationId xmlns:p14="http://schemas.microsoft.com/office/powerpoint/2010/main" val="101473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r>
              <a:rPr lang="en-US" dirty="0"/>
              <a:t>Wireless network characteristics</a:t>
            </a:r>
          </a:p>
        </p:txBody>
      </p:sp>
      <p:sp>
        <p:nvSpPr>
          <p:cNvPr id="15366" name="Rectangle 3"/>
          <p:cNvSpPr>
            <a:spLocks noGrp="1" noChangeArrowheads="1"/>
          </p:cNvSpPr>
          <p:nvPr>
            <p:ph idx="1"/>
          </p:nvPr>
        </p:nvSpPr>
        <p:spPr/>
        <p:txBody>
          <a:bodyPr/>
          <a:lstStyle/>
          <a:p>
            <a:r>
              <a:rPr lang="en-US" dirty="0"/>
              <a:t>Multiple wireless senders and receivers create many problems</a:t>
            </a:r>
          </a:p>
          <a:p>
            <a:pPr lvl="1"/>
            <a:r>
              <a:rPr lang="en-US" dirty="0"/>
              <a:t>Multiple access issues (we’ve seen this before)</a:t>
            </a:r>
          </a:p>
          <a:p>
            <a:pPr lvl="1"/>
            <a:r>
              <a:rPr lang="en-US" dirty="0">
                <a:solidFill>
                  <a:srgbClr val="0000FF"/>
                </a:solidFill>
              </a:rPr>
              <a:t>Hidden terminal problem</a:t>
            </a:r>
          </a:p>
          <a:p>
            <a:pPr lvl="1"/>
            <a:endParaRPr lang="en-US" dirty="0"/>
          </a:p>
        </p:txBody>
      </p:sp>
      <p:sp>
        <p:nvSpPr>
          <p:cNvPr id="8" name="Date Placeholder 7"/>
          <p:cNvSpPr>
            <a:spLocks noGrp="1"/>
          </p:cNvSpPr>
          <p:nvPr>
            <p:ph type="dt" sz="half" idx="10"/>
          </p:nvPr>
        </p:nvSpPr>
        <p:spPr/>
        <p:txBody>
          <a:bodyPr/>
          <a:lstStyle/>
          <a:p>
            <a:r>
              <a:rPr lang="en-US"/>
              <a:t>April 3, 2024</a:t>
            </a:r>
            <a:endParaRPr lang="en-US" sz="1050" b="0">
              <a:latin typeface="Times New Roman" charset="0"/>
            </a:endParaRPr>
          </a:p>
        </p:txBody>
      </p:sp>
      <p:sp>
        <p:nvSpPr>
          <p:cNvPr id="9" name="Footer Placeholder 8"/>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0" name="Slide Number Placeholder 9"/>
          <p:cNvSpPr>
            <a:spLocks noGrp="1"/>
          </p:cNvSpPr>
          <p:nvPr>
            <p:ph type="sldNum" sz="quarter" idx="12"/>
          </p:nvPr>
        </p:nvSpPr>
        <p:spPr/>
        <p:txBody>
          <a:bodyPr/>
          <a:lstStyle/>
          <a:p>
            <a:fld id="{A190D881-957A-7944-A8D0-1584E528B88F}" type="slidenum">
              <a:rPr lang="en-US" smtClean="0"/>
              <a:pPr/>
              <a:t>24</a:t>
            </a:fld>
            <a:endParaRPr lang="en-US"/>
          </a:p>
        </p:txBody>
      </p:sp>
    </p:spTree>
    <p:extLst>
      <p:ext uri="{BB962C8B-B14F-4D97-AF65-F5344CB8AC3E}">
        <p14:creationId xmlns:p14="http://schemas.microsoft.com/office/powerpoint/2010/main" val="82796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terminal problem</a:t>
            </a:r>
          </a:p>
        </p:txBody>
      </p:sp>
      <p:sp>
        <p:nvSpPr>
          <p:cNvPr id="7" name="Content Placeholder 6"/>
          <p:cNvSpPr>
            <a:spLocks noGrp="1"/>
          </p:cNvSpPr>
          <p:nvPr>
            <p:ph sz="half" idx="1"/>
          </p:nvPr>
        </p:nvSpPr>
        <p:spPr/>
        <p:txBody>
          <a:bodyPr/>
          <a:lstStyle/>
          <a:p>
            <a:pPr marL="177800" indent="-177800">
              <a:lnSpc>
                <a:spcPct val="90000"/>
              </a:lnSpc>
              <a:buClr>
                <a:srgbClr val="000099"/>
              </a:buClr>
              <a:buSzPct val="100000"/>
              <a:buFont typeface="Arial" charset="0"/>
              <a:buChar char="•"/>
              <a:defRPr/>
            </a:pPr>
            <a:r>
              <a:rPr lang="en-US" sz="2400" dirty="0">
                <a:ea typeface="Arial" charset="0"/>
                <a:cs typeface="Arial" charset="0"/>
              </a:rPr>
              <a:t>B, A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B, C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A, C can not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Hence, A, C are unaware of their interference at B</a:t>
            </a:r>
          </a:p>
          <a:p>
            <a:endParaRPr lang="en-US" dirty="0"/>
          </a:p>
        </p:txBody>
      </p:sp>
      <p:sp>
        <p:nvSpPr>
          <p:cNvPr id="4" name="Date Placeholder 3"/>
          <p:cNvSpPr>
            <a:spLocks noGrp="1"/>
          </p:cNvSpPr>
          <p:nvPr>
            <p:ph type="dt" sz="half" idx="10"/>
          </p:nvPr>
        </p:nvSpPr>
        <p:spPr/>
        <p:txBody>
          <a:bodyPr/>
          <a:lstStyle/>
          <a:p>
            <a:r>
              <a:rPr lang="en-US"/>
              <a:t>April 3,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25</a:t>
            </a:fld>
            <a:endParaRPr lang="en-US"/>
          </a:p>
        </p:txBody>
      </p:sp>
      <p:grpSp>
        <p:nvGrpSpPr>
          <p:cNvPr id="9" name="Group 8"/>
          <p:cNvGrpSpPr/>
          <p:nvPr/>
        </p:nvGrpSpPr>
        <p:grpSpPr>
          <a:xfrm>
            <a:off x="5029200" y="1600200"/>
            <a:ext cx="3203575" cy="1828495"/>
            <a:chOff x="698500" y="2413000"/>
            <a:chExt cx="3203575" cy="1828495"/>
          </a:xfrm>
        </p:grpSpPr>
        <p:grpSp>
          <p:nvGrpSpPr>
            <p:cNvPr id="10" name="Group 356"/>
            <p:cNvGrpSpPr>
              <a:grpSpLocks/>
            </p:cNvGrpSpPr>
            <p:nvPr/>
          </p:nvGrpSpPr>
          <p:grpSpPr bwMode="auto">
            <a:xfrm>
              <a:off x="2163763" y="2570163"/>
              <a:ext cx="627062" cy="642937"/>
              <a:chOff x="313" y="1497"/>
              <a:chExt cx="1152" cy="1014"/>
            </a:xfrm>
          </p:grpSpPr>
          <p:pic>
            <p:nvPicPr>
              <p:cNvPr id="23"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1" name="Freeform 7"/>
            <p:cNvSpPr>
              <a:spLocks/>
            </p:cNvSpPr>
            <p:nvPr/>
          </p:nvSpPr>
          <p:spPr bwMode="auto">
            <a:xfrm>
              <a:off x="698500" y="2413000"/>
              <a:ext cx="2020888" cy="1085850"/>
            </a:xfrm>
            <a:custGeom>
              <a:avLst/>
              <a:gdLst>
                <a:gd name="T0" fmla="*/ 2147483647 w 1273"/>
                <a:gd name="T1" fmla="*/ 2147483647 h 684"/>
                <a:gd name="T2" fmla="*/ 2147483647 w 1273"/>
                <a:gd name="T3" fmla="*/ 0 h 684"/>
                <a:gd name="T4" fmla="*/ 2147483647 w 1273"/>
                <a:gd name="T5" fmla="*/ 2147483647 h 684"/>
                <a:gd name="T6" fmla="*/ 2147483647 w 1273"/>
                <a:gd name="T7" fmla="*/ 2147483647 h 684"/>
                <a:gd name="T8" fmla="*/ 2147483647 w 1273"/>
                <a:gd name="T9" fmla="*/ 2147483647 h 684"/>
                <a:gd name="T10" fmla="*/ 2147483647 w 1273"/>
                <a:gd name="T11" fmla="*/ 2147483647 h 684"/>
                <a:gd name="T12" fmla="*/ 2147483647 w 1273"/>
                <a:gd name="T13" fmla="*/ 2147483647 h 684"/>
                <a:gd name="T14" fmla="*/ 2147483647 w 1273"/>
                <a:gd name="T15" fmla="*/ 2147483647 h 684"/>
                <a:gd name="T16" fmla="*/ 2147483647 w 1273"/>
                <a:gd name="T17" fmla="*/ 2147483647 h 684"/>
                <a:gd name="T18" fmla="*/ 0 w 1273"/>
                <a:gd name="T19" fmla="*/ 2147483647 h 6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73" h="684">
                  <a:moveTo>
                    <a:pt x="9" y="675"/>
                  </a:moveTo>
                  <a:lnTo>
                    <a:pt x="316" y="0"/>
                  </a:lnTo>
                  <a:lnTo>
                    <a:pt x="461" y="228"/>
                  </a:lnTo>
                  <a:lnTo>
                    <a:pt x="510" y="119"/>
                  </a:lnTo>
                  <a:lnTo>
                    <a:pt x="631" y="467"/>
                  </a:lnTo>
                  <a:lnTo>
                    <a:pt x="667" y="391"/>
                  </a:lnTo>
                  <a:lnTo>
                    <a:pt x="739" y="464"/>
                  </a:lnTo>
                  <a:lnTo>
                    <a:pt x="1058" y="57"/>
                  </a:lnTo>
                  <a:lnTo>
                    <a:pt x="1273" y="684"/>
                  </a:lnTo>
                  <a:lnTo>
                    <a:pt x="0" y="674"/>
                  </a:lnTo>
                </a:path>
              </a:pathLst>
            </a:custGeom>
            <a:gradFill rotWithShape="1">
              <a:gsLst>
                <a:gs pos="0">
                  <a:srgbClr val="FFFFFF"/>
                </a:gs>
                <a:gs pos="100000">
                  <a:srgbClr val="00CC66"/>
                </a:gs>
              </a:gsLst>
              <a:lin ang="5400000" scaled="1"/>
            </a:gradFill>
            <a:ln w="9525" cap="flat" cmpd="sng">
              <a:solidFill>
                <a:schemeClr val="tx1"/>
              </a:solid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12" name="Line 26"/>
            <p:cNvSpPr>
              <a:spLocks noChangeShapeType="1"/>
            </p:cNvSpPr>
            <p:nvPr/>
          </p:nvSpPr>
          <p:spPr bwMode="auto">
            <a:xfrm flipV="1">
              <a:off x="2019027" y="3627437"/>
              <a:ext cx="951186" cy="331787"/>
            </a:xfrm>
            <a:prstGeom prst="line">
              <a:avLst/>
            </a:prstGeom>
            <a:noFill/>
            <a:ln w="38100">
              <a:solidFill>
                <a:srgbClr val="0000FF"/>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 name="Line 27"/>
            <p:cNvSpPr>
              <a:spLocks noChangeShapeType="1"/>
            </p:cNvSpPr>
            <p:nvPr/>
          </p:nvSpPr>
          <p:spPr bwMode="auto">
            <a:xfrm>
              <a:off x="2644775" y="3148013"/>
              <a:ext cx="407988" cy="322262"/>
            </a:xfrm>
            <a:prstGeom prst="line">
              <a:avLst/>
            </a:prstGeom>
            <a:noFill/>
            <a:ln w="38100">
              <a:solidFill>
                <a:srgbClr val="0000FF"/>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4" name="Text Box 28"/>
            <p:cNvSpPr txBox="1">
              <a:spLocks noChangeArrowheads="1"/>
            </p:cNvSpPr>
            <p:nvPr/>
          </p:nvSpPr>
          <p:spPr bwMode="auto">
            <a:xfrm>
              <a:off x="1090613" y="3798888"/>
              <a:ext cx="350837"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A</a:t>
              </a:r>
            </a:p>
          </p:txBody>
        </p:sp>
        <p:sp>
          <p:nvSpPr>
            <p:cNvPr id="15" name="Text Box 29"/>
            <p:cNvSpPr txBox="1">
              <a:spLocks noChangeArrowheads="1"/>
            </p:cNvSpPr>
            <p:nvPr/>
          </p:nvSpPr>
          <p:spPr bwMode="auto">
            <a:xfrm>
              <a:off x="3563938" y="3292475"/>
              <a:ext cx="338137"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B</a:t>
              </a:r>
            </a:p>
          </p:txBody>
        </p:sp>
        <p:sp>
          <p:nvSpPr>
            <p:cNvPr id="16" name="Text Box 30"/>
            <p:cNvSpPr txBox="1">
              <a:spLocks noChangeArrowheads="1"/>
            </p:cNvSpPr>
            <p:nvPr/>
          </p:nvSpPr>
          <p:spPr bwMode="auto">
            <a:xfrm>
              <a:off x="2741613" y="2587625"/>
              <a:ext cx="350837"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C</a:t>
              </a:r>
            </a:p>
          </p:txBody>
        </p:sp>
        <p:grpSp>
          <p:nvGrpSpPr>
            <p:cNvPr id="17" name="Group 356"/>
            <p:cNvGrpSpPr>
              <a:grpSpLocks/>
            </p:cNvGrpSpPr>
            <p:nvPr/>
          </p:nvGrpSpPr>
          <p:grpSpPr bwMode="auto">
            <a:xfrm>
              <a:off x="2925763" y="3119438"/>
              <a:ext cx="627062" cy="642937"/>
              <a:chOff x="313" y="1497"/>
              <a:chExt cx="1152" cy="1014"/>
            </a:xfrm>
          </p:grpSpPr>
          <p:pic>
            <p:nvPicPr>
              <p:cNvPr id="21"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 name="Group 356"/>
            <p:cNvGrpSpPr>
              <a:grpSpLocks/>
            </p:cNvGrpSpPr>
            <p:nvPr/>
          </p:nvGrpSpPr>
          <p:grpSpPr bwMode="auto">
            <a:xfrm>
              <a:off x="1401763" y="3260725"/>
              <a:ext cx="627062" cy="980770"/>
              <a:chOff x="313" y="1497"/>
              <a:chExt cx="1152" cy="1543"/>
            </a:xfrm>
          </p:grpSpPr>
          <p:pic>
            <p:nvPicPr>
              <p:cNvPr id="19"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2256"/>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grpSp>
        <p:nvGrpSpPr>
          <p:cNvPr id="25" name="Group 24"/>
          <p:cNvGrpSpPr/>
          <p:nvPr/>
        </p:nvGrpSpPr>
        <p:grpSpPr>
          <a:xfrm>
            <a:off x="4738884" y="3738562"/>
            <a:ext cx="3659188" cy="2263775"/>
            <a:chOff x="4943475" y="2124075"/>
            <a:chExt cx="3659188" cy="2263775"/>
          </a:xfrm>
        </p:grpSpPr>
        <p:sp>
          <p:nvSpPr>
            <p:cNvPr id="26" name="Text Box 47"/>
            <p:cNvSpPr txBox="1">
              <a:spLocks noChangeArrowheads="1"/>
            </p:cNvSpPr>
            <p:nvPr/>
          </p:nvSpPr>
          <p:spPr bwMode="auto">
            <a:xfrm>
              <a:off x="4943475" y="2292350"/>
              <a:ext cx="33214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solidFill>
                    <a:srgbClr val="0000FF"/>
                  </a:solidFill>
                  <a:latin typeface="Arial" charset="0"/>
                  <a:cs typeface="Arial" charset="0"/>
                </a:rPr>
                <a:t>A</a:t>
              </a:r>
            </a:p>
          </p:txBody>
        </p:sp>
        <p:sp>
          <p:nvSpPr>
            <p:cNvPr id="27" name="Text Box 48"/>
            <p:cNvSpPr txBox="1">
              <a:spLocks noChangeArrowheads="1"/>
            </p:cNvSpPr>
            <p:nvPr/>
          </p:nvSpPr>
          <p:spPr bwMode="auto">
            <a:xfrm>
              <a:off x="6853238" y="2289175"/>
              <a:ext cx="328612"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B</a:t>
              </a:r>
            </a:p>
          </p:txBody>
        </p:sp>
        <p:sp>
          <p:nvSpPr>
            <p:cNvPr id="28" name="Text Box 49"/>
            <p:cNvSpPr txBox="1">
              <a:spLocks noChangeArrowheads="1"/>
            </p:cNvSpPr>
            <p:nvPr/>
          </p:nvSpPr>
          <p:spPr bwMode="auto">
            <a:xfrm>
              <a:off x="8034338" y="2332038"/>
              <a:ext cx="350837"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C</a:t>
              </a:r>
            </a:p>
          </p:txBody>
        </p:sp>
        <p:sp>
          <p:nvSpPr>
            <p:cNvPr id="29" name="Text Box 55"/>
            <p:cNvSpPr txBox="1">
              <a:spLocks noChangeArrowheads="1"/>
            </p:cNvSpPr>
            <p:nvPr/>
          </p:nvSpPr>
          <p:spPr bwMode="auto">
            <a:xfrm>
              <a:off x="5016500" y="3119438"/>
              <a:ext cx="1069524"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a:solidFill>
                    <a:srgbClr val="0000FF"/>
                  </a:solidFill>
                  <a:latin typeface="Arial" charset="0"/>
                  <a:cs typeface="Arial" charset="0"/>
                </a:rPr>
                <a:t>A</a:t>
              </a:r>
              <a:r>
                <a:rPr lang="ja-JP" altLang="en-US" sz="1400" dirty="0">
                  <a:solidFill>
                    <a:srgbClr val="0000FF"/>
                  </a:solidFill>
                  <a:latin typeface="Arial" charset="0"/>
                  <a:cs typeface="Arial" charset="0"/>
                </a:rPr>
                <a:t>’</a:t>
              </a:r>
              <a:r>
                <a:rPr lang="en-US" sz="1400" dirty="0">
                  <a:solidFill>
                    <a:srgbClr val="0000FF"/>
                  </a:solidFill>
                  <a:latin typeface="Arial" charset="0"/>
                  <a:cs typeface="Arial" charset="0"/>
                </a:rPr>
                <a:t>s signal</a:t>
              </a:r>
            </a:p>
            <a:p>
              <a:pPr>
                <a:defRPr/>
              </a:pPr>
              <a:r>
                <a:rPr lang="en-US" sz="1400" dirty="0">
                  <a:solidFill>
                    <a:srgbClr val="0000FF"/>
                  </a:solidFill>
                  <a:latin typeface="Arial" charset="0"/>
                  <a:cs typeface="Arial" charset="0"/>
                </a:rPr>
                <a:t>strength</a:t>
              </a:r>
            </a:p>
          </p:txBody>
        </p:sp>
        <p:sp>
          <p:nvSpPr>
            <p:cNvPr id="30" name="Line 60"/>
            <p:cNvSpPr>
              <a:spLocks noChangeShapeType="1"/>
            </p:cNvSpPr>
            <p:nvPr/>
          </p:nvSpPr>
          <p:spPr bwMode="auto">
            <a:xfrm>
              <a:off x="5078413" y="4148138"/>
              <a:ext cx="32639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1" name="Line 61"/>
            <p:cNvSpPr>
              <a:spLocks noChangeShapeType="1"/>
            </p:cNvSpPr>
            <p:nvPr/>
          </p:nvSpPr>
          <p:spPr bwMode="auto">
            <a:xfrm>
              <a:off x="5024438" y="2968625"/>
              <a:ext cx="0" cy="11382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2" name="Freeform 62"/>
            <p:cNvSpPr>
              <a:spLocks/>
            </p:cNvSpPr>
            <p:nvPr/>
          </p:nvSpPr>
          <p:spPr bwMode="auto">
            <a:xfrm>
              <a:off x="5106988" y="3024188"/>
              <a:ext cx="2995612" cy="1081087"/>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rgbClr val="0000FF"/>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33" name="Text Box 63"/>
            <p:cNvSpPr txBox="1">
              <a:spLocks noChangeArrowheads="1"/>
            </p:cNvSpPr>
            <p:nvPr/>
          </p:nvSpPr>
          <p:spPr bwMode="auto">
            <a:xfrm>
              <a:off x="6362700" y="4111625"/>
              <a:ext cx="593725" cy="276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200" dirty="0">
                  <a:latin typeface="Arial" charset="0"/>
                  <a:cs typeface="Arial" charset="0"/>
                </a:rPr>
                <a:t>space</a:t>
              </a:r>
            </a:p>
          </p:txBody>
        </p:sp>
        <p:sp>
          <p:nvSpPr>
            <p:cNvPr id="34" name="Freeform 65"/>
            <p:cNvSpPr>
              <a:spLocks/>
            </p:cNvSpPr>
            <p:nvPr/>
          </p:nvSpPr>
          <p:spPr bwMode="auto">
            <a:xfrm flipH="1">
              <a:off x="5202238" y="2994025"/>
              <a:ext cx="2995612" cy="1081088"/>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chemeClr val="accent2"/>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35" name="Text Box 66"/>
            <p:cNvSpPr txBox="1">
              <a:spLocks noChangeArrowheads="1"/>
            </p:cNvSpPr>
            <p:nvPr/>
          </p:nvSpPr>
          <p:spPr bwMode="auto">
            <a:xfrm>
              <a:off x="7643813" y="3048000"/>
              <a:ext cx="958850" cy="523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a:solidFill>
                    <a:schemeClr val="accent2"/>
                  </a:solidFill>
                  <a:latin typeface="Arial" charset="0"/>
                  <a:cs typeface="Arial" charset="0"/>
                </a:rPr>
                <a:t>C</a:t>
              </a:r>
              <a:r>
                <a:rPr lang="ja-JP" altLang="en-US" sz="1400">
                  <a:solidFill>
                    <a:schemeClr val="accent2"/>
                  </a:solidFill>
                  <a:latin typeface="Arial" charset="0"/>
                  <a:cs typeface="Arial" charset="0"/>
                </a:rPr>
                <a:t>’</a:t>
              </a:r>
              <a:r>
                <a:rPr lang="en-US" sz="1400" dirty="0">
                  <a:solidFill>
                    <a:schemeClr val="accent2"/>
                  </a:solidFill>
                  <a:latin typeface="Arial" charset="0"/>
                  <a:cs typeface="Arial" charset="0"/>
                </a:rPr>
                <a:t>s signal</a:t>
              </a:r>
            </a:p>
            <a:p>
              <a:pPr>
                <a:defRPr/>
              </a:pPr>
              <a:r>
                <a:rPr lang="en-US" sz="1400" dirty="0">
                  <a:solidFill>
                    <a:schemeClr val="accent2"/>
                  </a:solidFill>
                  <a:latin typeface="Arial" charset="0"/>
                  <a:cs typeface="Arial" charset="0"/>
                </a:rPr>
                <a:t>strength</a:t>
              </a:r>
            </a:p>
          </p:txBody>
        </p:sp>
        <p:sp>
          <p:nvSpPr>
            <p:cNvPr id="36" name="Line 67"/>
            <p:cNvSpPr>
              <a:spLocks noChangeShapeType="1"/>
            </p:cNvSpPr>
            <p:nvPr/>
          </p:nvSpPr>
          <p:spPr bwMode="auto">
            <a:xfrm flipH="1">
              <a:off x="5403850" y="2855913"/>
              <a:ext cx="26988" cy="126365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7" name="Line 68"/>
            <p:cNvSpPr>
              <a:spLocks noChangeShapeType="1"/>
            </p:cNvSpPr>
            <p:nvPr/>
          </p:nvSpPr>
          <p:spPr bwMode="auto">
            <a:xfrm>
              <a:off x="6624638" y="2924175"/>
              <a:ext cx="0" cy="1208088"/>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8" name="Line 69"/>
            <p:cNvSpPr>
              <a:spLocks noChangeShapeType="1"/>
            </p:cNvSpPr>
            <p:nvPr/>
          </p:nvSpPr>
          <p:spPr bwMode="auto">
            <a:xfrm>
              <a:off x="7705725" y="2908300"/>
              <a:ext cx="0" cy="118110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39" name="Group 356"/>
            <p:cNvGrpSpPr>
              <a:grpSpLocks/>
            </p:cNvGrpSpPr>
            <p:nvPr/>
          </p:nvGrpSpPr>
          <p:grpSpPr bwMode="auto">
            <a:xfrm>
              <a:off x="5130800" y="2154238"/>
              <a:ext cx="627063" cy="642937"/>
              <a:chOff x="313" y="1497"/>
              <a:chExt cx="1152" cy="1014"/>
            </a:xfrm>
          </p:grpSpPr>
          <p:pic>
            <p:nvPicPr>
              <p:cNvPr id="46"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0" name="Group 356"/>
            <p:cNvGrpSpPr>
              <a:grpSpLocks/>
            </p:cNvGrpSpPr>
            <p:nvPr/>
          </p:nvGrpSpPr>
          <p:grpSpPr bwMode="auto">
            <a:xfrm>
              <a:off x="6319838" y="2193925"/>
              <a:ext cx="627062" cy="644525"/>
              <a:chOff x="313" y="1497"/>
              <a:chExt cx="1152" cy="1014"/>
            </a:xfrm>
          </p:grpSpPr>
          <p:pic>
            <p:nvPicPr>
              <p:cNvPr id="44"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1" name="Group 356"/>
            <p:cNvGrpSpPr>
              <a:grpSpLocks/>
            </p:cNvGrpSpPr>
            <p:nvPr/>
          </p:nvGrpSpPr>
          <p:grpSpPr bwMode="auto">
            <a:xfrm>
              <a:off x="7396163" y="2124075"/>
              <a:ext cx="627062" cy="642938"/>
              <a:chOff x="313" y="1497"/>
              <a:chExt cx="1152" cy="1014"/>
            </a:xfrm>
          </p:grpSpPr>
          <p:pic>
            <p:nvPicPr>
              <p:cNvPr id="42"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3"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12865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5-minute break!</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April 3,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26</a:t>
            </a:fld>
            <a:endParaRPr lang="en-US"/>
          </a:p>
        </p:txBody>
      </p:sp>
    </p:spTree>
    <p:extLst>
      <p:ext uri="{BB962C8B-B14F-4D97-AF65-F5344CB8AC3E}">
        <p14:creationId xmlns:p14="http://schemas.microsoft.com/office/powerpoint/2010/main" val="59892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Announcements</a:t>
            </a:r>
          </a:p>
        </p:txBody>
      </p:sp>
      <p:sp>
        <p:nvSpPr>
          <p:cNvPr id="8" name="Content Placeholder 7"/>
          <p:cNvSpPr>
            <a:spLocks noGrp="1"/>
          </p:cNvSpPr>
          <p:nvPr>
            <p:ph idx="1"/>
          </p:nvPr>
        </p:nvSpPr>
        <p:spPr/>
        <p:txBody>
          <a:bodyPr/>
          <a:lstStyle/>
          <a:p>
            <a:r>
              <a:rPr lang="en-US" dirty="0"/>
              <a:t>Teaching evaluations</a:t>
            </a:r>
          </a:p>
          <a:p>
            <a:pPr lvl="1"/>
            <a:r>
              <a:rPr lang="en-US" dirty="0"/>
              <a:t>75% or higher completion rate will result in </a:t>
            </a:r>
            <a:r>
              <a:rPr lang="en-US" dirty="0">
                <a:solidFill>
                  <a:srgbClr val="0000FF"/>
                </a:solidFill>
              </a:rPr>
              <a:t>+1 on the final grade for everyone</a:t>
            </a:r>
          </a:p>
          <a:p>
            <a:endParaRPr lang="en-US" dirty="0">
              <a:solidFill>
                <a:srgbClr val="0000FF"/>
              </a:solidFill>
            </a:endParaRPr>
          </a:p>
        </p:txBody>
      </p:sp>
      <p:sp>
        <p:nvSpPr>
          <p:cNvPr id="4" name="Date Placeholder 3"/>
          <p:cNvSpPr>
            <a:spLocks noGrp="1"/>
          </p:cNvSpPr>
          <p:nvPr>
            <p:ph type="dt" sz="half" idx="10"/>
          </p:nvPr>
        </p:nvSpPr>
        <p:spPr/>
        <p:txBody>
          <a:bodyPr/>
          <a:lstStyle/>
          <a:p>
            <a:r>
              <a:rPr lang="en-US"/>
              <a:t>April 3,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81F2EB77-FB6C-2244-A076-ADF097535D48}" type="slidenum">
              <a:rPr lang="en-US" smtClean="0"/>
              <a:pPr/>
              <a:t>27</a:t>
            </a:fld>
            <a:endParaRPr lang="en-US"/>
          </a:p>
        </p:txBody>
      </p:sp>
    </p:spTree>
    <p:extLst>
      <p:ext uri="{BB962C8B-B14F-4D97-AF65-F5344CB8AC3E}">
        <p14:creationId xmlns:p14="http://schemas.microsoft.com/office/powerpoint/2010/main" val="1586194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802.11 wireless LAN (aka WiFi)</a:t>
            </a:r>
          </a:p>
        </p:txBody>
      </p:sp>
      <p:sp>
        <p:nvSpPr>
          <p:cNvPr id="3" name="Content Placeholder 2"/>
          <p:cNvSpPr>
            <a:spLocks noGrp="1"/>
          </p:cNvSpPr>
          <p:nvPr>
            <p:ph idx="1"/>
          </p:nvPr>
        </p:nvSpPr>
        <p:spPr/>
        <p:txBody>
          <a:bodyPr/>
          <a:lstStyle/>
          <a:p>
            <a:r>
              <a:rPr lang="en-US" dirty="0"/>
              <a:t>Many variations</a:t>
            </a:r>
          </a:p>
          <a:p>
            <a:pPr lvl="1"/>
            <a:r>
              <a:rPr lang="en-US" dirty="0"/>
              <a:t>802.11b, 802.11a, 802.11g, 802.11n, 802.11a*</a:t>
            </a:r>
          </a:p>
          <a:p>
            <a:r>
              <a:rPr lang="en-US" dirty="0"/>
              <a:t>All use CSMA/CA for multiple access</a:t>
            </a:r>
          </a:p>
          <a:p>
            <a:r>
              <a:rPr lang="en-US" dirty="0"/>
              <a:t>All have infrastructure and ad-hoc modes</a:t>
            </a:r>
          </a:p>
        </p:txBody>
      </p:sp>
      <p:sp>
        <p:nvSpPr>
          <p:cNvPr id="4" name="Date Placeholder 3"/>
          <p:cNvSpPr>
            <a:spLocks noGrp="1"/>
          </p:cNvSpPr>
          <p:nvPr>
            <p:ph type="dt" sz="half" idx="10"/>
          </p:nvPr>
        </p:nvSpPr>
        <p:spPr/>
        <p:txBody>
          <a:bodyPr/>
          <a:lstStyle/>
          <a:p>
            <a:r>
              <a:rPr lang="en-US"/>
              <a:t>April 3,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28</a:t>
            </a:fld>
            <a:endParaRPr lang="en-US"/>
          </a:p>
        </p:txBody>
      </p:sp>
    </p:spTree>
    <p:extLst>
      <p:ext uri="{BB962C8B-B14F-4D97-AF65-F5344CB8AC3E}">
        <p14:creationId xmlns:p14="http://schemas.microsoft.com/office/powerpoint/2010/main" val="965455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t>802.11 LAN architecture</a:t>
            </a:r>
            <a:endParaRPr lang="en-US" dirty="0"/>
          </a:p>
        </p:txBody>
      </p:sp>
      <p:sp>
        <p:nvSpPr>
          <p:cNvPr id="6" name="Content Placeholder 5"/>
          <p:cNvSpPr>
            <a:spLocks noGrp="1"/>
          </p:cNvSpPr>
          <p:nvPr>
            <p:ph sz="half" idx="2"/>
          </p:nvPr>
        </p:nvSpPr>
        <p:spPr/>
        <p:txBody>
          <a:bodyPr/>
          <a:lstStyle/>
          <a:p>
            <a:r>
              <a:rPr lang="en-US" dirty="0"/>
              <a:t>Wireless host communicates with base station</a:t>
            </a:r>
          </a:p>
          <a:p>
            <a:pPr lvl="1"/>
            <a:r>
              <a:rPr lang="en-US" dirty="0">
                <a:solidFill>
                  <a:srgbClr val="0000FF"/>
                </a:solidFill>
              </a:rPr>
              <a:t>Base station</a:t>
            </a:r>
            <a:r>
              <a:rPr lang="en-US" dirty="0"/>
              <a:t> = access point (AP)</a:t>
            </a:r>
          </a:p>
          <a:p>
            <a:r>
              <a:rPr lang="en-US" dirty="0">
                <a:solidFill>
                  <a:srgbClr val="0000FF"/>
                </a:solidFill>
              </a:rPr>
              <a:t>Basic Service Set (BSS)</a:t>
            </a:r>
            <a:r>
              <a:rPr lang="en-US" dirty="0"/>
              <a:t> (aka “cell”) in infrastructure mode contains</a:t>
            </a:r>
          </a:p>
          <a:p>
            <a:pPr lvl="1"/>
            <a:r>
              <a:rPr lang="en-US" dirty="0"/>
              <a:t>Wireless hosts</a:t>
            </a:r>
          </a:p>
          <a:p>
            <a:pPr lvl="1"/>
            <a:r>
              <a:rPr lang="en-US" dirty="0"/>
              <a:t>Access point (AP): base station</a:t>
            </a:r>
          </a:p>
          <a:p>
            <a:r>
              <a:rPr lang="en-US" dirty="0"/>
              <a:t>Ad-hoc mode: hosts only</a:t>
            </a:r>
          </a:p>
          <a:p>
            <a:endParaRPr lang="en-US" dirty="0"/>
          </a:p>
        </p:txBody>
      </p:sp>
      <p:grpSp>
        <p:nvGrpSpPr>
          <p:cNvPr id="56325" name="Group 7"/>
          <p:cNvGrpSpPr>
            <a:grpSpLocks/>
          </p:cNvGrpSpPr>
          <p:nvPr/>
        </p:nvGrpSpPr>
        <p:grpSpPr bwMode="auto">
          <a:xfrm>
            <a:off x="3013075" y="3376259"/>
            <a:ext cx="755650" cy="422629"/>
            <a:chOff x="3600" y="219"/>
            <a:chExt cx="360" cy="175"/>
          </a:xfrm>
        </p:grpSpPr>
        <p:sp>
          <p:nvSpPr>
            <p:cNvPr id="21556"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7" name="Line 9"/>
            <p:cNvSpPr>
              <a:spLocks noChangeShapeType="1"/>
            </p:cNvSpPr>
            <p:nvPr/>
          </p:nvSpPr>
          <p:spPr bwMode="auto">
            <a:xfrm>
              <a:off x="3603"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8" name="Line 10"/>
            <p:cNvSpPr>
              <a:spLocks noChangeShapeType="1"/>
            </p:cNvSpPr>
            <p:nvPr/>
          </p:nvSpPr>
          <p:spPr bwMode="auto">
            <a:xfrm>
              <a:off x="3960"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9" name="Rectangle 11"/>
            <p:cNvSpPr>
              <a:spLocks noChangeArrowheads="1"/>
            </p:cNvSpPr>
            <p:nvPr/>
          </p:nvSpPr>
          <p:spPr bwMode="auto">
            <a:xfrm>
              <a:off x="3603" y="288"/>
              <a:ext cx="355"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cs typeface="+mn-cs"/>
              </a:endParaRPr>
            </a:p>
          </p:txBody>
        </p:sp>
        <p:sp>
          <p:nvSpPr>
            <p:cNvPr id="21560"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76" name="Group 13"/>
            <p:cNvGrpSpPr>
              <a:grpSpLocks/>
            </p:cNvGrpSpPr>
            <p:nvPr/>
          </p:nvGrpSpPr>
          <p:grpSpPr bwMode="auto">
            <a:xfrm>
              <a:off x="3686" y="244"/>
              <a:ext cx="177" cy="66"/>
              <a:chOff x="2848" y="848"/>
              <a:chExt cx="140" cy="98"/>
            </a:xfrm>
          </p:grpSpPr>
          <p:sp>
            <p:nvSpPr>
              <p:cNvPr id="21566" name="Line 14"/>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7" name="Line 15"/>
              <p:cNvSpPr>
                <a:spLocks noChangeShapeType="1"/>
              </p:cNvSpPr>
              <p:nvPr/>
            </p:nvSpPr>
            <p:spPr bwMode="auto">
              <a:xfrm>
                <a:off x="2943"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8" name="Line 16"/>
              <p:cNvSpPr>
                <a:spLocks noChangeShapeType="1"/>
              </p:cNvSpPr>
              <p:nvPr/>
            </p:nvSpPr>
            <p:spPr bwMode="auto">
              <a:xfrm>
                <a:off x="2894" y="850"/>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56377" name="Group 17"/>
            <p:cNvGrpSpPr>
              <a:grpSpLocks/>
            </p:cNvGrpSpPr>
            <p:nvPr/>
          </p:nvGrpSpPr>
          <p:grpSpPr bwMode="auto">
            <a:xfrm flipV="1">
              <a:off x="3686" y="243"/>
              <a:ext cx="177" cy="66"/>
              <a:chOff x="2848" y="848"/>
              <a:chExt cx="140" cy="98"/>
            </a:xfrm>
          </p:grpSpPr>
          <p:sp>
            <p:nvSpPr>
              <p:cNvPr id="21563"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4" name="Line 19"/>
              <p:cNvSpPr>
                <a:spLocks noChangeShapeType="1"/>
              </p:cNvSpPr>
              <p:nvPr/>
            </p:nvSpPr>
            <p:spPr bwMode="auto">
              <a:xfrm>
                <a:off x="2943" y="945"/>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5" name="Line 20"/>
              <p:cNvSpPr>
                <a:spLocks noChangeShapeType="1"/>
              </p:cNvSpPr>
              <p:nvPr/>
            </p:nvSpPr>
            <p:spPr bwMode="auto">
              <a:xfrm>
                <a:off x="2894" y="851"/>
                <a:ext cx="52" cy="9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1511" name="Text Box 24"/>
          <p:cNvSpPr txBox="1">
            <a:spLocks noChangeArrowheads="1"/>
          </p:cNvSpPr>
          <p:nvPr/>
        </p:nvSpPr>
        <p:spPr bwMode="auto">
          <a:xfrm>
            <a:off x="917575" y="4652963"/>
            <a:ext cx="1054100" cy="368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1</a:t>
            </a:r>
          </a:p>
        </p:txBody>
      </p:sp>
      <p:sp>
        <p:nvSpPr>
          <p:cNvPr id="21512" name="Text Box 27"/>
          <p:cNvSpPr txBox="1">
            <a:spLocks noChangeArrowheads="1"/>
          </p:cNvSpPr>
          <p:nvPr/>
        </p:nvSpPr>
        <p:spPr bwMode="auto">
          <a:xfrm>
            <a:off x="3211513" y="6086475"/>
            <a:ext cx="8540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2</a:t>
            </a:r>
          </a:p>
        </p:txBody>
      </p:sp>
      <p:sp>
        <p:nvSpPr>
          <p:cNvPr id="21513" name="Line 28"/>
          <p:cNvSpPr>
            <a:spLocks noChangeShapeType="1"/>
          </p:cNvSpPr>
          <p:nvPr/>
        </p:nvSpPr>
        <p:spPr bwMode="auto">
          <a:xfrm flipH="1" flipV="1">
            <a:off x="3390899" y="2684463"/>
            <a:ext cx="12699" cy="69988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56329" name="Group 29"/>
          <p:cNvGrpSpPr>
            <a:grpSpLocks/>
          </p:cNvGrpSpPr>
          <p:nvPr/>
        </p:nvGrpSpPr>
        <p:grpSpPr bwMode="auto">
          <a:xfrm>
            <a:off x="2447925" y="1503363"/>
            <a:ext cx="1978025" cy="1444625"/>
            <a:chOff x="3744" y="1392"/>
            <a:chExt cx="1488" cy="1110"/>
          </a:xfrm>
          <a:solidFill>
            <a:srgbClr val="D3A600"/>
          </a:solidFill>
        </p:grpSpPr>
        <p:sp>
          <p:nvSpPr>
            <p:cNvPr id="56369" name="Freeform 30"/>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1555" name="Text Box 31"/>
            <p:cNvSpPr txBox="1">
              <a:spLocks noChangeArrowheads="1"/>
            </p:cNvSpPr>
            <p:nvPr/>
          </p:nvSpPr>
          <p:spPr bwMode="auto">
            <a:xfrm>
              <a:off x="4129" y="1776"/>
              <a:ext cx="727" cy="284"/>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sp>
        <p:nvSpPr>
          <p:cNvPr id="21516" name="Oval 23"/>
          <p:cNvSpPr>
            <a:spLocks noChangeArrowheads="1"/>
          </p:cNvSpPr>
          <p:nvPr/>
        </p:nvSpPr>
        <p:spPr bwMode="auto">
          <a:xfrm>
            <a:off x="487363" y="2874963"/>
            <a:ext cx="1960562"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2" name="Group 361"/>
          <p:cNvGrpSpPr>
            <a:grpSpLocks/>
          </p:cNvGrpSpPr>
          <p:nvPr/>
        </p:nvGrpSpPr>
        <p:grpSpPr bwMode="auto">
          <a:xfrm>
            <a:off x="1554163" y="3302000"/>
            <a:ext cx="639762" cy="581025"/>
            <a:chOff x="2967" y="478"/>
            <a:chExt cx="788" cy="625"/>
          </a:xfrm>
        </p:grpSpPr>
        <p:pic>
          <p:nvPicPr>
            <p:cNvPr id="5636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3" name="Group 356"/>
          <p:cNvGrpSpPr>
            <a:grpSpLocks/>
          </p:cNvGrpSpPr>
          <p:nvPr/>
        </p:nvGrpSpPr>
        <p:grpSpPr bwMode="auto">
          <a:xfrm>
            <a:off x="1767528" y="3975479"/>
            <a:ext cx="436562" cy="498475"/>
            <a:chOff x="313" y="1497"/>
            <a:chExt cx="1152" cy="1014"/>
          </a:xfrm>
        </p:grpSpPr>
        <p:pic>
          <p:nvPicPr>
            <p:cNvPr id="5636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4" name="Group 403"/>
          <p:cNvGrpSpPr>
            <a:grpSpLocks/>
          </p:cNvGrpSpPr>
          <p:nvPr/>
        </p:nvGrpSpPr>
        <p:grpSpPr bwMode="auto">
          <a:xfrm>
            <a:off x="1127125" y="3068638"/>
            <a:ext cx="446088" cy="382587"/>
            <a:chOff x="2751" y="1851"/>
            <a:chExt cx="462" cy="478"/>
          </a:xfrm>
        </p:grpSpPr>
        <p:pic>
          <p:nvPicPr>
            <p:cNvPr id="56363" name="Picture 364" descr="iphone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4" name="Picture 402"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5" name="Group 356"/>
          <p:cNvGrpSpPr>
            <a:grpSpLocks/>
          </p:cNvGrpSpPr>
          <p:nvPr/>
        </p:nvGrpSpPr>
        <p:grpSpPr bwMode="auto">
          <a:xfrm>
            <a:off x="1096482" y="3911222"/>
            <a:ext cx="436562" cy="498475"/>
            <a:chOff x="313" y="1497"/>
            <a:chExt cx="1152" cy="1014"/>
          </a:xfrm>
        </p:grpSpPr>
        <p:pic>
          <p:nvPicPr>
            <p:cNvPr id="5636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6" name="Group 356"/>
          <p:cNvGrpSpPr>
            <a:grpSpLocks/>
          </p:cNvGrpSpPr>
          <p:nvPr/>
        </p:nvGrpSpPr>
        <p:grpSpPr bwMode="auto">
          <a:xfrm>
            <a:off x="720725" y="3352800"/>
            <a:ext cx="438150" cy="498475"/>
            <a:chOff x="313" y="1497"/>
            <a:chExt cx="1152" cy="1014"/>
          </a:xfrm>
        </p:grpSpPr>
        <p:pic>
          <p:nvPicPr>
            <p:cNvPr id="56359"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2" name="Line 26"/>
          <p:cNvSpPr>
            <a:spLocks noChangeShapeType="1"/>
          </p:cNvSpPr>
          <p:nvPr/>
        </p:nvSpPr>
        <p:spPr bwMode="auto">
          <a:xfrm flipV="1">
            <a:off x="1990725" y="3707066"/>
            <a:ext cx="1044596" cy="2514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523" name="Oval 23"/>
          <p:cNvSpPr>
            <a:spLocks noChangeArrowheads="1"/>
          </p:cNvSpPr>
          <p:nvPr/>
        </p:nvSpPr>
        <p:spPr bwMode="auto">
          <a:xfrm>
            <a:off x="2682875" y="4195763"/>
            <a:ext cx="1960563"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9" name="Group 361"/>
          <p:cNvGrpSpPr>
            <a:grpSpLocks/>
          </p:cNvGrpSpPr>
          <p:nvPr/>
        </p:nvGrpSpPr>
        <p:grpSpPr bwMode="auto">
          <a:xfrm>
            <a:off x="3749675" y="4622800"/>
            <a:ext cx="639763" cy="581025"/>
            <a:chOff x="2967" y="478"/>
            <a:chExt cx="788" cy="625"/>
          </a:xfrm>
        </p:grpSpPr>
        <p:pic>
          <p:nvPicPr>
            <p:cNvPr id="5635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0" name="Group 356"/>
          <p:cNvGrpSpPr>
            <a:grpSpLocks/>
          </p:cNvGrpSpPr>
          <p:nvPr/>
        </p:nvGrpSpPr>
        <p:grpSpPr bwMode="auto">
          <a:xfrm>
            <a:off x="4005253" y="5266770"/>
            <a:ext cx="436562" cy="498475"/>
            <a:chOff x="313" y="1497"/>
            <a:chExt cx="1152" cy="1014"/>
          </a:xfrm>
        </p:grpSpPr>
        <p:pic>
          <p:nvPicPr>
            <p:cNvPr id="5635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1" name="Group 403"/>
          <p:cNvGrpSpPr>
            <a:grpSpLocks/>
          </p:cNvGrpSpPr>
          <p:nvPr/>
        </p:nvGrpSpPr>
        <p:grpSpPr bwMode="auto">
          <a:xfrm>
            <a:off x="3418672" y="5357821"/>
            <a:ext cx="569912" cy="544513"/>
            <a:chOff x="2751" y="1851"/>
            <a:chExt cx="462" cy="478"/>
          </a:xfrm>
        </p:grpSpPr>
        <p:pic>
          <p:nvPicPr>
            <p:cNvPr id="56353" name="Picture 364" descr="iphone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4" name="Picture 402"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2" name="Group 356"/>
          <p:cNvGrpSpPr>
            <a:grpSpLocks/>
          </p:cNvGrpSpPr>
          <p:nvPr/>
        </p:nvGrpSpPr>
        <p:grpSpPr bwMode="auto">
          <a:xfrm>
            <a:off x="2946182" y="5045428"/>
            <a:ext cx="436562" cy="498475"/>
            <a:chOff x="313" y="1497"/>
            <a:chExt cx="1152" cy="1014"/>
          </a:xfrm>
        </p:grpSpPr>
        <p:pic>
          <p:nvPicPr>
            <p:cNvPr id="5635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3" name="Group 356"/>
          <p:cNvGrpSpPr>
            <a:grpSpLocks/>
          </p:cNvGrpSpPr>
          <p:nvPr/>
        </p:nvGrpSpPr>
        <p:grpSpPr bwMode="auto">
          <a:xfrm>
            <a:off x="3133101" y="4455128"/>
            <a:ext cx="436562" cy="498475"/>
            <a:chOff x="313" y="1497"/>
            <a:chExt cx="1152" cy="1014"/>
          </a:xfrm>
        </p:grpSpPr>
        <p:pic>
          <p:nvPicPr>
            <p:cNvPr id="56349"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9" name="Line 25"/>
          <p:cNvSpPr>
            <a:spLocks noChangeShapeType="1"/>
          </p:cNvSpPr>
          <p:nvPr/>
        </p:nvSpPr>
        <p:spPr bwMode="auto">
          <a:xfrm>
            <a:off x="3650625" y="3738563"/>
            <a:ext cx="291137" cy="11477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7" name="Date Placeholder 6"/>
          <p:cNvSpPr>
            <a:spLocks noGrp="1"/>
          </p:cNvSpPr>
          <p:nvPr>
            <p:ph type="dt" sz="half" idx="10"/>
          </p:nvPr>
        </p:nvSpPr>
        <p:spPr/>
        <p:txBody>
          <a:bodyPr/>
          <a:lstStyle/>
          <a:p>
            <a:r>
              <a:rPr lang="en-US"/>
              <a:t>April 3, 2024</a:t>
            </a:r>
            <a:endParaRPr lang="en-US" sz="1050" b="0">
              <a:latin typeface="Times New Roman" charset="0"/>
            </a:endParaRPr>
          </a:p>
        </p:txBody>
      </p:sp>
      <p:sp>
        <p:nvSpPr>
          <p:cNvPr id="8" name="Footer Placeholder 7"/>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9" name="Slide Number Placeholder 8"/>
          <p:cNvSpPr>
            <a:spLocks noGrp="1"/>
          </p:cNvSpPr>
          <p:nvPr>
            <p:ph type="sldNum" sz="quarter" idx="12"/>
          </p:nvPr>
        </p:nvSpPr>
        <p:spPr/>
        <p:txBody>
          <a:bodyPr/>
          <a:lstStyle/>
          <a:p>
            <a:fld id="{F36FED86-94EF-254D-90EE-B810FE8299EE}" type="slidenum">
              <a:rPr lang="en-US" smtClean="0"/>
              <a:pPr/>
              <a:t>29</a:t>
            </a:fld>
            <a:endParaRPr lang="en-US"/>
          </a:p>
        </p:txBody>
      </p:sp>
    </p:spTree>
    <p:extLst>
      <p:ext uri="{BB962C8B-B14F-4D97-AF65-F5344CB8AC3E}">
        <p14:creationId xmlns:p14="http://schemas.microsoft.com/office/powerpoint/2010/main" val="626775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en-US" dirty="0"/>
              <a:t>Recap: Point-to-point vs. broadcast medium</a:t>
            </a:r>
          </a:p>
        </p:txBody>
      </p:sp>
      <p:sp>
        <p:nvSpPr>
          <p:cNvPr id="957443" name="Rectangle 3"/>
          <p:cNvSpPr>
            <a:spLocks noGrp="1" noChangeArrowheads="1"/>
          </p:cNvSpPr>
          <p:nvPr>
            <p:ph idx="1"/>
          </p:nvPr>
        </p:nvSpPr>
        <p:spPr/>
        <p:txBody>
          <a:bodyPr/>
          <a:lstStyle/>
          <a:p>
            <a:r>
              <a:rPr lang="en-US" dirty="0">
                <a:solidFill>
                  <a:srgbClr val="0000FF"/>
                </a:solidFill>
              </a:rPr>
              <a:t>Point-to-point</a:t>
            </a:r>
            <a:r>
              <a:rPr lang="en-US" dirty="0"/>
              <a:t>: dedicated pairwise communication</a:t>
            </a:r>
          </a:p>
          <a:p>
            <a:pPr lvl="1"/>
            <a:r>
              <a:rPr lang="en-US" dirty="0"/>
              <a:t>E.g., long-distance fiber link</a:t>
            </a:r>
          </a:p>
          <a:p>
            <a:pPr lvl="1"/>
            <a:r>
              <a:rPr lang="en-US" dirty="0"/>
              <a:t>E.g., Point-to-point link b/n Ethernet switch and host</a:t>
            </a:r>
          </a:p>
          <a:p>
            <a:r>
              <a:rPr lang="en-US" dirty="0">
                <a:solidFill>
                  <a:srgbClr val="0000FF"/>
                </a:solidFill>
              </a:rPr>
              <a:t>Broadcast</a:t>
            </a:r>
            <a:r>
              <a:rPr lang="en-US" dirty="0"/>
              <a:t>: shared wire or medium</a:t>
            </a:r>
          </a:p>
          <a:p>
            <a:pPr lvl="1"/>
            <a:r>
              <a:rPr lang="en-US" dirty="0"/>
              <a:t>Traditional Ethernet (pre ~2000)</a:t>
            </a:r>
          </a:p>
          <a:p>
            <a:pPr lvl="1"/>
            <a:r>
              <a:rPr lang="en-US" dirty="0"/>
              <a:t>802.11 wireless LAN</a:t>
            </a:r>
          </a:p>
          <a:p>
            <a:endParaRPr lang="en-US" dirty="0"/>
          </a:p>
          <a:p>
            <a:endParaRPr lang="en-US" dirty="0"/>
          </a:p>
          <a:p>
            <a:endParaRPr lang="en-US" dirty="0"/>
          </a:p>
          <a:p>
            <a:endParaRPr lang="en-US" dirty="0"/>
          </a:p>
        </p:txBody>
      </p:sp>
      <p:sp>
        <p:nvSpPr>
          <p:cNvPr id="5" name="Date Placeholder 4"/>
          <p:cNvSpPr>
            <a:spLocks noGrp="1"/>
          </p:cNvSpPr>
          <p:nvPr>
            <p:ph type="dt" sz="half" idx="10"/>
          </p:nvPr>
        </p:nvSpPr>
        <p:spPr/>
        <p:txBody>
          <a:bodyPr/>
          <a:lstStyle/>
          <a:p>
            <a:r>
              <a:rPr lang="en-US"/>
              <a:t>April 3, 2024</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A190D881-957A-7944-A8D0-1584E528B88F}" type="slidenum">
              <a:rPr lang="en-US" smtClean="0"/>
              <a:pPr/>
              <a:t>3</a:t>
            </a:fld>
            <a:endParaRPr lang="en-US"/>
          </a:p>
        </p:txBody>
      </p:sp>
    </p:spTree>
    <p:extLst>
      <p:ext uri="{BB962C8B-B14F-4D97-AF65-F5344CB8AC3E}">
        <p14:creationId xmlns:p14="http://schemas.microsoft.com/office/powerpoint/2010/main" val="566002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7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74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74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74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574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7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44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t>802.11 LAN architecture</a:t>
            </a:r>
            <a:endParaRPr lang="en-US" dirty="0"/>
          </a:p>
        </p:txBody>
      </p:sp>
      <p:sp>
        <p:nvSpPr>
          <p:cNvPr id="6" name="Content Placeholder 5"/>
          <p:cNvSpPr>
            <a:spLocks noGrp="1"/>
          </p:cNvSpPr>
          <p:nvPr>
            <p:ph sz="half" idx="2"/>
          </p:nvPr>
        </p:nvSpPr>
        <p:spPr/>
        <p:txBody>
          <a:bodyPr/>
          <a:lstStyle/>
          <a:p>
            <a:r>
              <a:rPr lang="en-US" dirty="0"/>
              <a:t>Designed for limited area</a:t>
            </a:r>
          </a:p>
          <a:p>
            <a:r>
              <a:rPr lang="en-US" dirty="0"/>
              <a:t>AP is set to specific channel</a:t>
            </a:r>
          </a:p>
          <a:p>
            <a:pPr lvl="1"/>
            <a:r>
              <a:rPr lang="en-US" dirty="0"/>
              <a:t>Broadcast beacon messages with SSID (Service Set Identifier) and MAC Address periodically</a:t>
            </a:r>
          </a:p>
          <a:p>
            <a:r>
              <a:rPr lang="en-US" dirty="0"/>
              <a:t>Hosts scan all the channels to discover the AP’s</a:t>
            </a:r>
          </a:p>
          <a:p>
            <a:pPr lvl="1"/>
            <a:r>
              <a:rPr lang="en-US" dirty="0"/>
              <a:t>Host </a:t>
            </a:r>
            <a:r>
              <a:rPr lang="en-US" dirty="0">
                <a:solidFill>
                  <a:srgbClr val="0000FF"/>
                </a:solidFill>
              </a:rPr>
              <a:t>associates</a:t>
            </a:r>
            <a:r>
              <a:rPr lang="en-US" dirty="0"/>
              <a:t> with AP</a:t>
            </a:r>
          </a:p>
          <a:p>
            <a:endParaRPr lang="en-US" dirty="0"/>
          </a:p>
        </p:txBody>
      </p:sp>
      <p:grpSp>
        <p:nvGrpSpPr>
          <p:cNvPr id="56325" name="Group 7"/>
          <p:cNvGrpSpPr>
            <a:grpSpLocks/>
          </p:cNvGrpSpPr>
          <p:nvPr/>
        </p:nvGrpSpPr>
        <p:grpSpPr bwMode="auto">
          <a:xfrm>
            <a:off x="3013075" y="3376259"/>
            <a:ext cx="755650" cy="422629"/>
            <a:chOff x="3600" y="219"/>
            <a:chExt cx="360" cy="175"/>
          </a:xfrm>
        </p:grpSpPr>
        <p:sp>
          <p:nvSpPr>
            <p:cNvPr id="21556"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7" name="Line 9"/>
            <p:cNvSpPr>
              <a:spLocks noChangeShapeType="1"/>
            </p:cNvSpPr>
            <p:nvPr/>
          </p:nvSpPr>
          <p:spPr bwMode="auto">
            <a:xfrm>
              <a:off x="3603"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8" name="Line 10"/>
            <p:cNvSpPr>
              <a:spLocks noChangeShapeType="1"/>
            </p:cNvSpPr>
            <p:nvPr/>
          </p:nvSpPr>
          <p:spPr bwMode="auto">
            <a:xfrm>
              <a:off x="3960"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9" name="Rectangle 11"/>
            <p:cNvSpPr>
              <a:spLocks noChangeArrowheads="1"/>
            </p:cNvSpPr>
            <p:nvPr/>
          </p:nvSpPr>
          <p:spPr bwMode="auto">
            <a:xfrm>
              <a:off x="3603" y="288"/>
              <a:ext cx="355"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cs typeface="+mn-cs"/>
              </a:endParaRPr>
            </a:p>
          </p:txBody>
        </p:sp>
        <p:sp>
          <p:nvSpPr>
            <p:cNvPr id="21560"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76" name="Group 13"/>
            <p:cNvGrpSpPr>
              <a:grpSpLocks/>
            </p:cNvGrpSpPr>
            <p:nvPr/>
          </p:nvGrpSpPr>
          <p:grpSpPr bwMode="auto">
            <a:xfrm>
              <a:off x="3686" y="244"/>
              <a:ext cx="177" cy="66"/>
              <a:chOff x="2848" y="848"/>
              <a:chExt cx="140" cy="98"/>
            </a:xfrm>
          </p:grpSpPr>
          <p:sp>
            <p:nvSpPr>
              <p:cNvPr id="21566" name="Line 14"/>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7" name="Line 15"/>
              <p:cNvSpPr>
                <a:spLocks noChangeShapeType="1"/>
              </p:cNvSpPr>
              <p:nvPr/>
            </p:nvSpPr>
            <p:spPr bwMode="auto">
              <a:xfrm>
                <a:off x="2943"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8" name="Line 16"/>
              <p:cNvSpPr>
                <a:spLocks noChangeShapeType="1"/>
              </p:cNvSpPr>
              <p:nvPr/>
            </p:nvSpPr>
            <p:spPr bwMode="auto">
              <a:xfrm>
                <a:off x="2894" y="850"/>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56377" name="Group 17"/>
            <p:cNvGrpSpPr>
              <a:grpSpLocks/>
            </p:cNvGrpSpPr>
            <p:nvPr/>
          </p:nvGrpSpPr>
          <p:grpSpPr bwMode="auto">
            <a:xfrm flipV="1">
              <a:off x="3686" y="243"/>
              <a:ext cx="177" cy="66"/>
              <a:chOff x="2848" y="848"/>
              <a:chExt cx="140" cy="98"/>
            </a:xfrm>
          </p:grpSpPr>
          <p:sp>
            <p:nvSpPr>
              <p:cNvPr id="21563"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4" name="Line 19"/>
              <p:cNvSpPr>
                <a:spLocks noChangeShapeType="1"/>
              </p:cNvSpPr>
              <p:nvPr/>
            </p:nvSpPr>
            <p:spPr bwMode="auto">
              <a:xfrm>
                <a:off x="2943" y="945"/>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5" name="Line 20"/>
              <p:cNvSpPr>
                <a:spLocks noChangeShapeType="1"/>
              </p:cNvSpPr>
              <p:nvPr/>
            </p:nvSpPr>
            <p:spPr bwMode="auto">
              <a:xfrm>
                <a:off x="2894" y="851"/>
                <a:ext cx="52" cy="9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1511" name="Text Box 24"/>
          <p:cNvSpPr txBox="1">
            <a:spLocks noChangeArrowheads="1"/>
          </p:cNvSpPr>
          <p:nvPr/>
        </p:nvSpPr>
        <p:spPr bwMode="auto">
          <a:xfrm>
            <a:off x="917575" y="4652963"/>
            <a:ext cx="1054100" cy="368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1</a:t>
            </a:r>
          </a:p>
        </p:txBody>
      </p:sp>
      <p:sp>
        <p:nvSpPr>
          <p:cNvPr id="21512" name="Text Box 27"/>
          <p:cNvSpPr txBox="1">
            <a:spLocks noChangeArrowheads="1"/>
          </p:cNvSpPr>
          <p:nvPr/>
        </p:nvSpPr>
        <p:spPr bwMode="auto">
          <a:xfrm>
            <a:off x="3211513" y="6086475"/>
            <a:ext cx="8540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2</a:t>
            </a:r>
          </a:p>
        </p:txBody>
      </p:sp>
      <p:sp>
        <p:nvSpPr>
          <p:cNvPr id="21513" name="Line 28"/>
          <p:cNvSpPr>
            <a:spLocks noChangeShapeType="1"/>
          </p:cNvSpPr>
          <p:nvPr/>
        </p:nvSpPr>
        <p:spPr bwMode="auto">
          <a:xfrm flipH="1" flipV="1">
            <a:off x="3390899" y="2684463"/>
            <a:ext cx="12699" cy="69988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56329" name="Group 29"/>
          <p:cNvGrpSpPr>
            <a:grpSpLocks/>
          </p:cNvGrpSpPr>
          <p:nvPr/>
        </p:nvGrpSpPr>
        <p:grpSpPr bwMode="auto">
          <a:xfrm>
            <a:off x="2447925" y="1503363"/>
            <a:ext cx="1978025" cy="1444625"/>
            <a:chOff x="3744" y="1392"/>
            <a:chExt cx="1488" cy="1110"/>
          </a:xfrm>
          <a:solidFill>
            <a:srgbClr val="D3A600"/>
          </a:solidFill>
        </p:grpSpPr>
        <p:sp>
          <p:nvSpPr>
            <p:cNvPr id="56369" name="Freeform 30"/>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1555" name="Text Box 31"/>
            <p:cNvSpPr txBox="1">
              <a:spLocks noChangeArrowheads="1"/>
            </p:cNvSpPr>
            <p:nvPr/>
          </p:nvSpPr>
          <p:spPr bwMode="auto">
            <a:xfrm>
              <a:off x="4129" y="1776"/>
              <a:ext cx="727" cy="284"/>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sp>
        <p:nvSpPr>
          <p:cNvPr id="21516" name="Oval 23"/>
          <p:cNvSpPr>
            <a:spLocks noChangeArrowheads="1"/>
          </p:cNvSpPr>
          <p:nvPr/>
        </p:nvSpPr>
        <p:spPr bwMode="auto">
          <a:xfrm>
            <a:off x="487363" y="2874963"/>
            <a:ext cx="1960562"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2" name="Group 361"/>
          <p:cNvGrpSpPr>
            <a:grpSpLocks/>
          </p:cNvGrpSpPr>
          <p:nvPr/>
        </p:nvGrpSpPr>
        <p:grpSpPr bwMode="auto">
          <a:xfrm>
            <a:off x="1554163" y="3302000"/>
            <a:ext cx="639762" cy="581025"/>
            <a:chOff x="2967" y="478"/>
            <a:chExt cx="788" cy="625"/>
          </a:xfrm>
        </p:grpSpPr>
        <p:pic>
          <p:nvPicPr>
            <p:cNvPr id="5636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3" name="Group 356"/>
          <p:cNvGrpSpPr>
            <a:grpSpLocks/>
          </p:cNvGrpSpPr>
          <p:nvPr/>
        </p:nvGrpSpPr>
        <p:grpSpPr bwMode="auto">
          <a:xfrm>
            <a:off x="1767528" y="3975479"/>
            <a:ext cx="436562" cy="498475"/>
            <a:chOff x="313" y="1497"/>
            <a:chExt cx="1152" cy="1014"/>
          </a:xfrm>
        </p:grpSpPr>
        <p:pic>
          <p:nvPicPr>
            <p:cNvPr id="5636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4" name="Group 403"/>
          <p:cNvGrpSpPr>
            <a:grpSpLocks/>
          </p:cNvGrpSpPr>
          <p:nvPr/>
        </p:nvGrpSpPr>
        <p:grpSpPr bwMode="auto">
          <a:xfrm>
            <a:off x="1127125" y="3068638"/>
            <a:ext cx="446088" cy="382587"/>
            <a:chOff x="2751" y="1851"/>
            <a:chExt cx="462" cy="478"/>
          </a:xfrm>
        </p:grpSpPr>
        <p:pic>
          <p:nvPicPr>
            <p:cNvPr id="56363" name="Picture 364" descr="iphone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4" name="Picture 402"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5" name="Group 356"/>
          <p:cNvGrpSpPr>
            <a:grpSpLocks/>
          </p:cNvGrpSpPr>
          <p:nvPr/>
        </p:nvGrpSpPr>
        <p:grpSpPr bwMode="auto">
          <a:xfrm>
            <a:off x="1096482" y="3911222"/>
            <a:ext cx="436562" cy="498475"/>
            <a:chOff x="313" y="1497"/>
            <a:chExt cx="1152" cy="1014"/>
          </a:xfrm>
        </p:grpSpPr>
        <p:pic>
          <p:nvPicPr>
            <p:cNvPr id="5636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6" name="Group 356"/>
          <p:cNvGrpSpPr>
            <a:grpSpLocks/>
          </p:cNvGrpSpPr>
          <p:nvPr/>
        </p:nvGrpSpPr>
        <p:grpSpPr bwMode="auto">
          <a:xfrm>
            <a:off x="720725" y="3352800"/>
            <a:ext cx="438150" cy="498475"/>
            <a:chOff x="313" y="1497"/>
            <a:chExt cx="1152" cy="1014"/>
          </a:xfrm>
        </p:grpSpPr>
        <p:pic>
          <p:nvPicPr>
            <p:cNvPr id="56359"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2" name="Line 26"/>
          <p:cNvSpPr>
            <a:spLocks noChangeShapeType="1"/>
          </p:cNvSpPr>
          <p:nvPr/>
        </p:nvSpPr>
        <p:spPr bwMode="auto">
          <a:xfrm flipV="1">
            <a:off x="1990725" y="3707066"/>
            <a:ext cx="1044596" cy="2514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523" name="Oval 23"/>
          <p:cNvSpPr>
            <a:spLocks noChangeArrowheads="1"/>
          </p:cNvSpPr>
          <p:nvPr/>
        </p:nvSpPr>
        <p:spPr bwMode="auto">
          <a:xfrm>
            <a:off x="2682875" y="4195763"/>
            <a:ext cx="1960563"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9" name="Group 361"/>
          <p:cNvGrpSpPr>
            <a:grpSpLocks/>
          </p:cNvGrpSpPr>
          <p:nvPr/>
        </p:nvGrpSpPr>
        <p:grpSpPr bwMode="auto">
          <a:xfrm>
            <a:off x="3749675" y="4622800"/>
            <a:ext cx="639763" cy="581025"/>
            <a:chOff x="2967" y="478"/>
            <a:chExt cx="788" cy="625"/>
          </a:xfrm>
        </p:grpSpPr>
        <p:pic>
          <p:nvPicPr>
            <p:cNvPr id="5635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0" name="Group 356"/>
          <p:cNvGrpSpPr>
            <a:grpSpLocks/>
          </p:cNvGrpSpPr>
          <p:nvPr/>
        </p:nvGrpSpPr>
        <p:grpSpPr bwMode="auto">
          <a:xfrm>
            <a:off x="4005253" y="5266770"/>
            <a:ext cx="436562" cy="498475"/>
            <a:chOff x="313" y="1497"/>
            <a:chExt cx="1152" cy="1014"/>
          </a:xfrm>
        </p:grpSpPr>
        <p:pic>
          <p:nvPicPr>
            <p:cNvPr id="5635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1" name="Group 403"/>
          <p:cNvGrpSpPr>
            <a:grpSpLocks/>
          </p:cNvGrpSpPr>
          <p:nvPr/>
        </p:nvGrpSpPr>
        <p:grpSpPr bwMode="auto">
          <a:xfrm>
            <a:off x="3418672" y="5357821"/>
            <a:ext cx="569912" cy="544513"/>
            <a:chOff x="2751" y="1851"/>
            <a:chExt cx="462" cy="478"/>
          </a:xfrm>
        </p:grpSpPr>
        <p:pic>
          <p:nvPicPr>
            <p:cNvPr id="56353" name="Picture 364" descr="iphone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4" name="Picture 402"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2" name="Group 356"/>
          <p:cNvGrpSpPr>
            <a:grpSpLocks/>
          </p:cNvGrpSpPr>
          <p:nvPr/>
        </p:nvGrpSpPr>
        <p:grpSpPr bwMode="auto">
          <a:xfrm>
            <a:off x="2946182" y="5045428"/>
            <a:ext cx="436562" cy="498475"/>
            <a:chOff x="313" y="1497"/>
            <a:chExt cx="1152" cy="1014"/>
          </a:xfrm>
        </p:grpSpPr>
        <p:pic>
          <p:nvPicPr>
            <p:cNvPr id="5635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3" name="Group 356"/>
          <p:cNvGrpSpPr>
            <a:grpSpLocks/>
          </p:cNvGrpSpPr>
          <p:nvPr/>
        </p:nvGrpSpPr>
        <p:grpSpPr bwMode="auto">
          <a:xfrm>
            <a:off x="3133101" y="4455128"/>
            <a:ext cx="436562" cy="498475"/>
            <a:chOff x="313" y="1497"/>
            <a:chExt cx="1152" cy="1014"/>
          </a:xfrm>
        </p:grpSpPr>
        <p:pic>
          <p:nvPicPr>
            <p:cNvPr id="56349"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9" name="Line 25"/>
          <p:cNvSpPr>
            <a:spLocks noChangeShapeType="1"/>
          </p:cNvSpPr>
          <p:nvPr/>
        </p:nvSpPr>
        <p:spPr bwMode="auto">
          <a:xfrm>
            <a:off x="3650625" y="3738563"/>
            <a:ext cx="291137" cy="11477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 name="Date Placeholder 1"/>
          <p:cNvSpPr>
            <a:spLocks noGrp="1"/>
          </p:cNvSpPr>
          <p:nvPr>
            <p:ph type="dt" sz="half" idx="10"/>
          </p:nvPr>
        </p:nvSpPr>
        <p:spPr/>
        <p:txBody>
          <a:bodyPr/>
          <a:lstStyle/>
          <a:p>
            <a:r>
              <a:rPr lang="en-US"/>
              <a:t>April 3, 2024</a:t>
            </a:r>
            <a:endParaRPr lang="en-US" sz="1050" b="0">
              <a:latin typeface="Times New Roman" charset="0"/>
            </a:endParaRPr>
          </a:p>
        </p:txBody>
      </p:sp>
      <p:sp>
        <p:nvSpPr>
          <p:cNvPr id="3" name="Footer Placeholder 2"/>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F36FED86-94EF-254D-90EE-B810FE8299EE}" type="slidenum">
              <a:rPr lang="en-US" smtClean="0"/>
              <a:pPr/>
              <a:t>30</a:t>
            </a:fld>
            <a:endParaRPr lang="en-US"/>
          </a:p>
        </p:txBody>
      </p:sp>
    </p:spTree>
    <p:extLst>
      <p:ext uri="{BB962C8B-B14F-4D97-AF65-F5344CB8AC3E}">
        <p14:creationId xmlns:p14="http://schemas.microsoft.com/office/powerpoint/2010/main" val="1848378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dirty="0"/>
              <a:t>802.11: Passive/active scanning</a:t>
            </a:r>
          </a:p>
        </p:txBody>
      </p:sp>
      <p:sp>
        <p:nvSpPr>
          <p:cNvPr id="23557" name="Oval 80"/>
          <p:cNvSpPr>
            <a:spLocks noChangeArrowheads="1"/>
          </p:cNvSpPr>
          <p:nvPr/>
        </p:nvSpPr>
        <p:spPr bwMode="auto">
          <a:xfrm>
            <a:off x="2208213" y="1589088"/>
            <a:ext cx="2335212" cy="2224087"/>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58" name="Oval 81"/>
          <p:cNvSpPr>
            <a:spLocks noChangeArrowheads="1"/>
          </p:cNvSpPr>
          <p:nvPr/>
        </p:nvSpPr>
        <p:spPr bwMode="auto">
          <a:xfrm>
            <a:off x="352425" y="1524000"/>
            <a:ext cx="2335213" cy="2224088"/>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59" name="Text Box 82"/>
          <p:cNvSpPr txBox="1">
            <a:spLocks noChangeArrowheads="1"/>
          </p:cNvSpPr>
          <p:nvPr/>
        </p:nvSpPr>
        <p:spPr bwMode="auto">
          <a:xfrm>
            <a:off x="3578225" y="2641600"/>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2</a:t>
            </a:r>
          </a:p>
        </p:txBody>
      </p:sp>
      <p:sp>
        <p:nvSpPr>
          <p:cNvPr id="23560" name="Text Box 83"/>
          <p:cNvSpPr txBox="1">
            <a:spLocks noChangeArrowheads="1"/>
          </p:cNvSpPr>
          <p:nvPr/>
        </p:nvSpPr>
        <p:spPr bwMode="auto">
          <a:xfrm>
            <a:off x="1839913" y="2295525"/>
            <a:ext cx="1841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Arial" charset="0"/>
              <a:ea typeface="Arial" charset="0"/>
              <a:cs typeface="Arial" charset="0"/>
            </a:endParaRPr>
          </a:p>
        </p:txBody>
      </p:sp>
      <p:sp>
        <p:nvSpPr>
          <p:cNvPr id="23561" name="Text Box 84"/>
          <p:cNvSpPr txBox="1">
            <a:spLocks noChangeArrowheads="1"/>
          </p:cNvSpPr>
          <p:nvPr/>
        </p:nvSpPr>
        <p:spPr bwMode="auto">
          <a:xfrm>
            <a:off x="846138" y="2652713"/>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1</a:t>
            </a:r>
          </a:p>
        </p:txBody>
      </p:sp>
      <p:sp>
        <p:nvSpPr>
          <p:cNvPr id="23562" name="Text Box 85"/>
          <p:cNvSpPr txBox="1">
            <a:spLocks noChangeArrowheads="1"/>
          </p:cNvSpPr>
          <p:nvPr/>
        </p:nvSpPr>
        <p:spPr bwMode="auto">
          <a:xfrm>
            <a:off x="2205038" y="3311525"/>
            <a:ext cx="446087"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H1</a:t>
            </a:r>
          </a:p>
        </p:txBody>
      </p:sp>
      <p:sp>
        <p:nvSpPr>
          <p:cNvPr id="23563" name="Text Box 87"/>
          <p:cNvSpPr txBox="1">
            <a:spLocks noChangeArrowheads="1"/>
          </p:cNvSpPr>
          <p:nvPr/>
        </p:nvSpPr>
        <p:spPr bwMode="auto">
          <a:xfrm>
            <a:off x="2995613" y="1646238"/>
            <a:ext cx="77617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2</a:t>
            </a:r>
          </a:p>
        </p:txBody>
      </p:sp>
      <p:sp>
        <p:nvSpPr>
          <p:cNvPr id="23564" name="Text Box 88"/>
          <p:cNvSpPr txBox="1">
            <a:spLocks noChangeArrowheads="1"/>
          </p:cNvSpPr>
          <p:nvPr/>
        </p:nvSpPr>
        <p:spPr bwMode="auto">
          <a:xfrm>
            <a:off x="1179513" y="1595438"/>
            <a:ext cx="77617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1</a:t>
            </a:r>
          </a:p>
        </p:txBody>
      </p:sp>
      <p:sp>
        <p:nvSpPr>
          <p:cNvPr id="23565" name="Line 130"/>
          <p:cNvSpPr>
            <a:spLocks noChangeShapeType="1"/>
          </p:cNvSpPr>
          <p:nvPr/>
        </p:nvSpPr>
        <p:spPr bwMode="auto">
          <a:xfrm>
            <a:off x="1701800" y="2676525"/>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6" name="Line 131"/>
          <p:cNvSpPr>
            <a:spLocks noChangeShapeType="1"/>
          </p:cNvSpPr>
          <p:nvPr/>
        </p:nvSpPr>
        <p:spPr bwMode="auto">
          <a:xfrm flipH="1">
            <a:off x="2589213" y="2692400"/>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7" name="Line 132"/>
          <p:cNvSpPr>
            <a:spLocks noChangeShapeType="1"/>
          </p:cNvSpPr>
          <p:nvPr/>
        </p:nvSpPr>
        <p:spPr bwMode="auto">
          <a:xfrm flipH="1">
            <a:off x="2787650" y="3024188"/>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8" name="Line 133"/>
          <p:cNvSpPr>
            <a:spLocks noChangeShapeType="1"/>
          </p:cNvSpPr>
          <p:nvPr/>
        </p:nvSpPr>
        <p:spPr bwMode="auto">
          <a:xfrm flipV="1">
            <a:off x="2743200" y="2844800"/>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grpSp>
        <p:nvGrpSpPr>
          <p:cNvPr id="60432" name="Group 134"/>
          <p:cNvGrpSpPr>
            <a:grpSpLocks/>
          </p:cNvGrpSpPr>
          <p:nvPr/>
        </p:nvGrpSpPr>
        <p:grpSpPr bwMode="auto">
          <a:xfrm>
            <a:off x="2898775" y="2593975"/>
            <a:ext cx="282575" cy="304800"/>
            <a:chOff x="1255" y="3461"/>
            <a:chExt cx="178" cy="192"/>
          </a:xfrm>
        </p:grpSpPr>
        <p:sp>
          <p:nvSpPr>
            <p:cNvPr id="23631" name="Oval 135"/>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32" name="Text Box 136"/>
            <p:cNvSpPr txBox="1">
              <a:spLocks noChangeArrowheads="1"/>
            </p:cNvSpPr>
            <p:nvPr/>
          </p:nvSpPr>
          <p:spPr bwMode="auto">
            <a:xfrm>
              <a:off x="1255" y="3461"/>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1</a:t>
              </a:r>
            </a:p>
          </p:txBody>
        </p:sp>
      </p:grpSp>
      <p:grpSp>
        <p:nvGrpSpPr>
          <p:cNvPr id="60433" name="Group 137"/>
          <p:cNvGrpSpPr>
            <a:grpSpLocks/>
          </p:cNvGrpSpPr>
          <p:nvPr/>
        </p:nvGrpSpPr>
        <p:grpSpPr bwMode="auto">
          <a:xfrm>
            <a:off x="2811463" y="2851150"/>
            <a:ext cx="282575" cy="304800"/>
            <a:chOff x="1851" y="2490"/>
            <a:chExt cx="178" cy="192"/>
          </a:xfrm>
        </p:grpSpPr>
        <p:sp>
          <p:nvSpPr>
            <p:cNvPr id="23629" name="Oval 138"/>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30" name="Text Box 139"/>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2</a:t>
              </a:r>
            </a:p>
          </p:txBody>
        </p:sp>
      </p:grpSp>
      <p:grpSp>
        <p:nvGrpSpPr>
          <p:cNvPr id="60434" name="Group 140"/>
          <p:cNvGrpSpPr>
            <a:grpSpLocks/>
          </p:cNvGrpSpPr>
          <p:nvPr/>
        </p:nvGrpSpPr>
        <p:grpSpPr bwMode="auto">
          <a:xfrm>
            <a:off x="3097213" y="2957513"/>
            <a:ext cx="282575" cy="304800"/>
            <a:chOff x="1851" y="2490"/>
            <a:chExt cx="178" cy="192"/>
          </a:xfrm>
        </p:grpSpPr>
        <p:sp>
          <p:nvSpPr>
            <p:cNvPr id="23627" name="Oval 141"/>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28" name="Text Box 142"/>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3</a:t>
              </a:r>
            </a:p>
          </p:txBody>
        </p:sp>
      </p:grpSp>
      <p:grpSp>
        <p:nvGrpSpPr>
          <p:cNvPr id="60435" name="Group 143"/>
          <p:cNvGrpSpPr>
            <a:grpSpLocks/>
          </p:cNvGrpSpPr>
          <p:nvPr/>
        </p:nvGrpSpPr>
        <p:grpSpPr bwMode="auto">
          <a:xfrm>
            <a:off x="1731963" y="2566988"/>
            <a:ext cx="282575" cy="304800"/>
            <a:chOff x="1255" y="3461"/>
            <a:chExt cx="178" cy="192"/>
          </a:xfrm>
        </p:grpSpPr>
        <p:sp>
          <p:nvSpPr>
            <p:cNvPr id="23625" name="Oval 144"/>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26" name="Text Box 145"/>
            <p:cNvSpPr txBox="1">
              <a:spLocks noChangeArrowheads="1"/>
            </p:cNvSpPr>
            <p:nvPr/>
          </p:nvSpPr>
          <p:spPr bwMode="auto">
            <a:xfrm>
              <a:off x="1255" y="3461"/>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1</a:t>
              </a:r>
            </a:p>
          </p:txBody>
        </p:sp>
      </p:grpSp>
      <p:sp>
        <p:nvSpPr>
          <p:cNvPr id="23573" name="Text Box 146"/>
          <p:cNvSpPr txBox="1">
            <a:spLocks noChangeArrowheads="1"/>
          </p:cNvSpPr>
          <p:nvPr/>
        </p:nvSpPr>
        <p:spPr bwMode="auto">
          <a:xfrm>
            <a:off x="265113" y="3893165"/>
            <a:ext cx="4116387" cy="16927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2400" b="0" dirty="0">
                <a:solidFill>
                  <a:srgbClr val="0000FF"/>
                </a:solidFill>
                <a:latin typeface="Arial" charset="0"/>
                <a:ea typeface="Arial" charset="0"/>
                <a:cs typeface="Arial" charset="0"/>
              </a:rPr>
              <a:t>Passive scanning</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Beacon frames sent from APs</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Request frame sent: H1 to selected AP </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Response frame sent from  selected AP to H1</a:t>
            </a:r>
          </a:p>
        </p:txBody>
      </p:sp>
      <p:grpSp>
        <p:nvGrpSpPr>
          <p:cNvPr id="60437" name="Group 361"/>
          <p:cNvGrpSpPr>
            <a:grpSpLocks/>
          </p:cNvGrpSpPr>
          <p:nvPr/>
        </p:nvGrpSpPr>
        <p:grpSpPr bwMode="auto">
          <a:xfrm>
            <a:off x="1260475" y="2197100"/>
            <a:ext cx="649288" cy="561975"/>
            <a:chOff x="2967" y="478"/>
            <a:chExt cx="788" cy="625"/>
          </a:xfrm>
        </p:grpSpPr>
        <p:pic>
          <p:nvPicPr>
            <p:cNvPr id="60486"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87"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38" name="Group 361"/>
          <p:cNvGrpSpPr>
            <a:grpSpLocks/>
          </p:cNvGrpSpPr>
          <p:nvPr/>
        </p:nvGrpSpPr>
        <p:grpSpPr bwMode="auto">
          <a:xfrm>
            <a:off x="3170238" y="2217738"/>
            <a:ext cx="649287" cy="561975"/>
            <a:chOff x="2967" y="478"/>
            <a:chExt cx="788" cy="625"/>
          </a:xfrm>
        </p:grpSpPr>
        <p:pic>
          <p:nvPicPr>
            <p:cNvPr id="60484"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85"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39" name="Group 356"/>
          <p:cNvGrpSpPr>
            <a:grpSpLocks/>
          </p:cNvGrpSpPr>
          <p:nvPr/>
        </p:nvGrpSpPr>
        <p:grpSpPr bwMode="auto">
          <a:xfrm>
            <a:off x="2205038" y="2624138"/>
            <a:ext cx="436562" cy="498475"/>
            <a:chOff x="313" y="1497"/>
            <a:chExt cx="1152" cy="1014"/>
          </a:xfrm>
        </p:grpSpPr>
        <p:pic>
          <p:nvPicPr>
            <p:cNvPr id="60482"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83"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8" name="Group 7"/>
          <p:cNvGrpSpPr/>
          <p:nvPr/>
        </p:nvGrpSpPr>
        <p:grpSpPr>
          <a:xfrm>
            <a:off x="4618038" y="1520825"/>
            <a:ext cx="4297362" cy="4803775"/>
            <a:chOff x="4618038" y="1520825"/>
            <a:chExt cx="4297362" cy="4803775"/>
          </a:xfrm>
        </p:grpSpPr>
        <p:sp>
          <p:nvSpPr>
            <p:cNvPr id="23579" name="Oval 6"/>
            <p:cNvSpPr>
              <a:spLocks noChangeArrowheads="1"/>
            </p:cNvSpPr>
            <p:nvPr/>
          </p:nvSpPr>
          <p:spPr bwMode="auto">
            <a:xfrm>
              <a:off x="6580188" y="1585913"/>
              <a:ext cx="2335212" cy="2224087"/>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80" name="Oval 7"/>
            <p:cNvSpPr>
              <a:spLocks noChangeArrowheads="1"/>
            </p:cNvSpPr>
            <p:nvPr/>
          </p:nvSpPr>
          <p:spPr bwMode="auto">
            <a:xfrm>
              <a:off x="4724400" y="1520825"/>
              <a:ext cx="2335213" cy="2224088"/>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81" name="Text Box 8"/>
            <p:cNvSpPr txBox="1">
              <a:spLocks noChangeArrowheads="1"/>
            </p:cNvSpPr>
            <p:nvPr/>
          </p:nvSpPr>
          <p:spPr bwMode="auto">
            <a:xfrm>
              <a:off x="7961313" y="2536825"/>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2</a:t>
              </a:r>
            </a:p>
          </p:txBody>
        </p:sp>
        <p:sp>
          <p:nvSpPr>
            <p:cNvPr id="23582" name="Text Box 9"/>
            <p:cNvSpPr txBox="1">
              <a:spLocks noChangeArrowheads="1"/>
            </p:cNvSpPr>
            <p:nvPr/>
          </p:nvSpPr>
          <p:spPr bwMode="auto">
            <a:xfrm>
              <a:off x="6211888" y="2292350"/>
              <a:ext cx="1841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Arial" charset="0"/>
                <a:ea typeface="Arial" charset="0"/>
                <a:cs typeface="Arial" charset="0"/>
              </a:endParaRPr>
            </a:p>
          </p:txBody>
        </p:sp>
        <p:sp>
          <p:nvSpPr>
            <p:cNvPr id="23583" name="Text Box 10"/>
            <p:cNvSpPr txBox="1">
              <a:spLocks noChangeArrowheads="1"/>
            </p:cNvSpPr>
            <p:nvPr/>
          </p:nvSpPr>
          <p:spPr bwMode="auto">
            <a:xfrm>
              <a:off x="5289550" y="2720975"/>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1</a:t>
              </a:r>
            </a:p>
          </p:txBody>
        </p:sp>
        <p:sp>
          <p:nvSpPr>
            <p:cNvPr id="23584" name="Text Box 11"/>
            <p:cNvSpPr txBox="1">
              <a:spLocks noChangeArrowheads="1"/>
            </p:cNvSpPr>
            <p:nvPr/>
          </p:nvSpPr>
          <p:spPr bwMode="auto">
            <a:xfrm>
              <a:off x="6577013" y="3308350"/>
              <a:ext cx="446087"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H1</a:t>
              </a:r>
            </a:p>
          </p:txBody>
        </p:sp>
        <p:sp>
          <p:nvSpPr>
            <p:cNvPr id="23585" name="Text Box 12"/>
            <p:cNvSpPr txBox="1">
              <a:spLocks noChangeArrowheads="1"/>
            </p:cNvSpPr>
            <p:nvPr/>
          </p:nvSpPr>
          <p:spPr bwMode="auto">
            <a:xfrm>
              <a:off x="8218488" y="3111500"/>
              <a:ext cx="1841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Arial" charset="0"/>
                <a:ea typeface="Arial" charset="0"/>
                <a:cs typeface="Arial" charset="0"/>
              </a:endParaRPr>
            </a:p>
          </p:txBody>
        </p:sp>
        <p:sp>
          <p:nvSpPr>
            <p:cNvPr id="23586" name="Text Box 13"/>
            <p:cNvSpPr txBox="1">
              <a:spLocks noChangeArrowheads="1"/>
            </p:cNvSpPr>
            <p:nvPr/>
          </p:nvSpPr>
          <p:spPr bwMode="auto">
            <a:xfrm>
              <a:off x="7367588" y="1643063"/>
              <a:ext cx="77617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2</a:t>
              </a:r>
            </a:p>
          </p:txBody>
        </p:sp>
        <p:sp>
          <p:nvSpPr>
            <p:cNvPr id="23587" name="Text Box 14"/>
            <p:cNvSpPr txBox="1">
              <a:spLocks noChangeArrowheads="1"/>
            </p:cNvSpPr>
            <p:nvPr/>
          </p:nvSpPr>
          <p:spPr bwMode="auto">
            <a:xfrm>
              <a:off x="5551488" y="1592263"/>
              <a:ext cx="77617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1</a:t>
              </a:r>
            </a:p>
          </p:txBody>
        </p:sp>
        <p:sp>
          <p:nvSpPr>
            <p:cNvPr id="60451" name="Freeform 56"/>
            <p:cNvSpPr>
              <a:spLocks/>
            </p:cNvSpPr>
            <p:nvPr/>
          </p:nvSpPr>
          <p:spPr bwMode="auto">
            <a:xfrm>
              <a:off x="6837363" y="2597249"/>
              <a:ext cx="869950" cy="225446"/>
            </a:xfrm>
            <a:custGeom>
              <a:avLst/>
              <a:gdLst>
                <a:gd name="T0" fmla="*/ 0 w 548"/>
                <a:gd name="T1" fmla="*/ 2147483647 h 142"/>
                <a:gd name="T2" fmla="*/ 0 w 548"/>
                <a:gd name="T3" fmla="*/ 0 h 142"/>
                <a:gd name="T4" fmla="*/ 2147483647 w 548"/>
                <a:gd name="T5" fmla="*/ 0 h 142"/>
                <a:gd name="T6" fmla="*/ 0 60000 65536"/>
                <a:gd name="T7" fmla="*/ 0 60000 65536"/>
                <a:gd name="T8" fmla="*/ 0 60000 65536"/>
              </a:gdLst>
              <a:ahLst/>
              <a:cxnLst>
                <a:cxn ang="T6">
                  <a:pos x="T0" y="T1"/>
                </a:cxn>
                <a:cxn ang="T7">
                  <a:pos x="T2" y="T3"/>
                </a:cxn>
                <a:cxn ang="T8">
                  <a:pos x="T4" y="T5"/>
                </a:cxn>
              </a:cxnLst>
              <a:rect l="0" t="0" r="r" b="b"/>
              <a:pathLst>
                <a:path w="548" h="142">
                  <a:moveTo>
                    <a:pt x="0" y="142"/>
                  </a:moveTo>
                  <a:lnTo>
                    <a:pt x="0" y="0"/>
                  </a:lnTo>
                  <a:lnTo>
                    <a:pt x="548" y="0"/>
                  </a:lnTo>
                </a:path>
              </a:pathLst>
            </a:custGeom>
            <a:noFill/>
            <a:ln w="28575" cmpd="sng">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ea typeface="Arial" charset="0"/>
                <a:cs typeface="Arial" charset="0"/>
              </a:endParaRPr>
            </a:p>
          </p:txBody>
        </p:sp>
        <p:sp>
          <p:nvSpPr>
            <p:cNvPr id="23589" name="Line 57"/>
            <p:cNvSpPr>
              <a:spLocks noChangeShapeType="1"/>
            </p:cNvSpPr>
            <p:nvPr/>
          </p:nvSpPr>
          <p:spPr bwMode="auto">
            <a:xfrm flipH="1">
              <a:off x="6011863" y="2597150"/>
              <a:ext cx="823912" cy="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0" name="Line 58"/>
            <p:cNvSpPr>
              <a:spLocks noChangeShapeType="1"/>
            </p:cNvSpPr>
            <p:nvPr/>
          </p:nvSpPr>
          <p:spPr bwMode="auto">
            <a:xfrm>
              <a:off x="6073775" y="2673350"/>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1" name="Line 59"/>
            <p:cNvSpPr>
              <a:spLocks noChangeShapeType="1"/>
            </p:cNvSpPr>
            <p:nvPr/>
          </p:nvSpPr>
          <p:spPr bwMode="auto">
            <a:xfrm flipH="1">
              <a:off x="6961188" y="2689225"/>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2" name="Line 60"/>
            <p:cNvSpPr>
              <a:spLocks noChangeShapeType="1"/>
            </p:cNvSpPr>
            <p:nvPr/>
          </p:nvSpPr>
          <p:spPr bwMode="auto">
            <a:xfrm flipH="1">
              <a:off x="7159625" y="3021013"/>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3" name="Line 61"/>
            <p:cNvSpPr>
              <a:spLocks noChangeShapeType="1"/>
            </p:cNvSpPr>
            <p:nvPr/>
          </p:nvSpPr>
          <p:spPr bwMode="auto">
            <a:xfrm flipV="1">
              <a:off x="7115175" y="2841625"/>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grpSp>
          <p:nvGrpSpPr>
            <p:cNvPr id="60457" name="Group 62"/>
            <p:cNvGrpSpPr>
              <a:grpSpLocks/>
            </p:cNvGrpSpPr>
            <p:nvPr/>
          </p:nvGrpSpPr>
          <p:grpSpPr bwMode="auto">
            <a:xfrm>
              <a:off x="6686550" y="2425783"/>
              <a:ext cx="282575" cy="304828"/>
              <a:chOff x="1255" y="3461"/>
              <a:chExt cx="178" cy="192"/>
            </a:xfrm>
          </p:grpSpPr>
          <p:sp>
            <p:nvSpPr>
              <p:cNvPr id="23617" name="Oval 63"/>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8" name="Text Box 64"/>
              <p:cNvSpPr txBox="1">
                <a:spLocks noChangeArrowheads="1"/>
              </p:cNvSpPr>
              <p:nvPr/>
            </p:nvSpPr>
            <p:spPr bwMode="auto">
              <a:xfrm>
                <a:off x="1255" y="3461"/>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1</a:t>
                </a:r>
              </a:p>
            </p:txBody>
          </p:sp>
        </p:grpSp>
        <p:grpSp>
          <p:nvGrpSpPr>
            <p:cNvPr id="60458" name="Group 65"/>
            <p:cNvGrpSpPr>
              <a:grpSpLocks/>
            </p:cNvGrpSpPr>
            <p:nvPr/>
          </p:nvGrpSpPr>
          <p:grpSpPr bwMode="auto">
            <a:xfrm>
              <a:off x="7258050" y="2622651"/>
              <a:ext cx="282575" cy="304828"/>
              <a:chOff x="1851" y="2490"/>
              <a:chExt cx="178" cy="192"/>
            </a:xfrm>
          </p:grpSpPr>
          <p:sp>
            <p:nvSpPr>
              <p:cNvPr id="23615" name="Oval 66"/>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6" name="Text Box 67"/>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2</a:t>
                </a:r>
              </a:p>
            </p:txBody>
          </p:sp>
        </p:grpSp>
        <p:grpSp>
          <p:nvGrpSpPr>
            <p:cNvPr id="60459" name="Group 68"/>
            <p:cNvGrpSpPr>
              <a:grpSpLocks/>
            </p:cNvGrpSpPr>
            <p:nvPr/>
          </p:nvGrpSpPr>
          <p:grpSpPr bwMode="auto">
            <a:xfrm>
              <a:off x="6180138" y="2640116"/>
              <a:ext cx="282575" cy="304828"/>
              <a:chOff x="1851" y="2490"/>
              <a:chExt cx="178" cy="192"/>
            </a:xfrm>
          </p:grpSpPr>
          <p:sp>
            <p:nvSpPr>
              <p:cNvPr id="23613" name="Oval 69"/>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4" name="Text Box 70"/>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2</a:t>
                </a:r>
              </a:p>
            </p:txBody>
          </p:sp>
        </p:grpSp>
        <p:grpSp>
          <p:nvGrpSpPr>
            <p:cNvPr id="60460" name="Group 71"/>
            <p:cNvGrpSpPr>
              <a:grpSpLocks/>
            </p:cNvGrpSpPr>
            <p:nvPr/>
          </p:nvGrpSpPr>
          <p:grpSpPr bwMode="auto">
            <a:xfrm>
              <a:off x="7200900" y="2865561"/>
              <a:ext cx="282575" cy="304828"/>
              <a:chOff x="1851" y="2490"/>
              <a:chExt cx="178" cy="192"/>
            </a:xfrm>
          </p:grpSpPr>
          <p:sp>
            <p:nvSpPr>
              <p:cNvPr id="23611" name="Oval 72"/>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2" name="Text Box 73"/>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3</a:t>
                </a:r>
              </a:p>
            </p:txBody>
          </p:sp>
        </p:grpSp>
        <p:grpSp>
          <p:nvGrpSpPr>
            <p:cNvPr id="60461" name="Group 74"/>
            <p:cNvGrpSpPr>
              <a:grpSpLocks/>
            </p:cNvGrpSpPr>
            <p:nvPr/>
          </p:nvGrpSpPr>
          <p:grpSpPr bwMode="auto">
            <a:xfrm>
              <a:off x="7489825" y="2957645"/>
              <a:ext cx="282575" cy="304828"/>
              <a:chOff x="1851" y="2490"/>
              <a:chExt cx="178" cy="192"/>
            </a:xfrm>
          </p:grpSpPr>
          <p:sp>
            <p:nvSpPr>
              <p:cNvPr id="23609" name="Oval 75"/>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0" name="Text Box 76"/>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4</a:t>
                </a:r>
              </a:p>
            </p:txBody>
          </p:sp>
        </p:grpSp>
        <p:sp>
          <p:nvSpPr>
            <p:cNvPr id="23599" name="Text Box 77"/>
            <p:cNvSpPr txBox="1">
              <a:spLocks noChangeArrowheads="1"/>
            </p:cNvSpPr>
            <p:nvPr/>
          </p:nvSpPr>
          <p:spPr bwMode="auto">
            <a:xfrm>
              <a:off x="4618038" y="3893165"/>
              <a:ext cx="3962400" cy="24314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2400" b="0" dirty="0">
                  <a:solidFill>
                    <a:srgbClr val="0000FF"/>
                  </a:solidFill>
                  <a:latin typeface="Arial" charset="0"/>
                  <a:ea typeface="Arial" charset="0"/>
                  <a:cs typeface="Arial" charset="0"/>
                </a:rPr>
                <a:t>Active scanning</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Probe Request frame broadcast from H1</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Probe Response frames sent from APs</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Request frame sent from H1 to selected AP </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Response frame sent from selected AP to H1</a:t>
              </a:r>
            </a:p>
          </p:txBody>
        </p:sp>
        <p:grpSp>
          <p:nvGrpSpPr>
            <p:cNvPr id="60463" name="Group 361"/>
            <p:cNvGrpSpPr>
              <a:grpSpLocks/>
            </p:cNvGrpSpPr>
            <p:nvPr/>
          </p:nvGrpSpPr>
          <p:grpSpPr bwMode="auto">
            <a:xfrm>
              <a:off x="5557520" y="2192717"/>
              <a:ext cx="650240" cy="561392"/>
              <a:chOff x="2967" y="478"/>
              <a:chExt cx="788" cy="625"/>
            </a:xfrm>
          </p:grpSpPr>
          <p:pic>
            <p:nvPicPr>
              <p:cNvPr id="60470"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71"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64" name="Group 361"/>
            <p:cNvGrpSpPr>
              <a:grpSpLocks/>
            </p:cNvGrpSpPr>
            <p:nvPr/>
          </p:nvGrpSpPr>
          <p:grpSpPr bwMode="auto">
            <a:xfrm>
              <a:off x="7599680" y="2131751"/>
              <a:ext cx="650240" cy="561392"/>
              <a:chOff x="2967" y="478"/>
              <a:chExt cx="788" cy="625"/>
            </a:xfrm>
          </p:grpSpPr>
          <p:pic>
            <p:nvPicPr>
              <p:cNvPr id="60468"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69"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65" name="Group 356"/>
            <p:cNvGrpSpPr>
              <a:grpSpLocks/>
            </p:cNvGrpSpPr>
            <p:nvPr/>
          </p:nvGrpSpPr>
          <p:grpSpPr bwMode="auto">
            <a:xfrm>
              <a:off x="6532880" y="2721084"/>
              <a:ext cx="436880" cy="497887"/>
              <a:chOff x="313" y="1497"/>
              <a:chExt cx="1152" cy="1014"/>
            </a:xfrm>
          </p:grpSpPr>
          <p:pic>
            <p:nvPicPr>
              <p:cNvPr id="60466"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67"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
        <p:nvSpPr>
          <p:cNvPr id="9" name="Date Placeholder 8"/>
          <p:cNvSpPr>
            <a:spLocks noGrp="1"/>
          </p:cNvSpPr>
          <p:nvPr>
            <p:ph type="dt" sz="half" idx="10"/>
          </p:nvPr>
        </p:nvSpPr>
        <p:spPr/>
        <p:txBody>
          <a:bodyPr/>
          <a:lstStyle/>
          <a:p>
            <a:r>
              <a:rPr lang="en-US"/>
              <a:t>April 3, 2024</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A190D881-957A-7944-A8D0-1584E528B88F}" type="slidenum">
              <a:rPr lang="en-US" smtClean="0"/>
              <a:pPr/>
              <a:t>31</a:t>
            </a:fld>
            <a:endParaRPr lang="en-US"/>
          </a:p>
        </p:txBody>
      </p:sp>
    </p:spTree>
    <p:extLst>
      <p:ext uri="{BB962C8B-B14F-4D97-AF65-F5344CB8AC3E}">
        <p14:creationId xmlns:p14="http://schemas.microsoft.com/office/powerpoint/2010/main" val="107441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802.11 multiple access</a:t>
            </a:r>
          </a:p>
        </p:txBody>
      </p:sp>
      <p:sp>
        <p:nvSpPr>
          <p:cNvPr id="3" name="Content Placeholder 2"/>
          <p:cNvSpPr>
            <a:spLocks noGrp="1"/>
          </p:cNvSpPr>
          <p:nvPr>
            <p:ph idx="1"/>
          </p:nvPr>
        </p:nvSpPr>
        <p:spPr/>
        <p:txBody>
          <a:bodyPr/>
          <a:lstStyle/>
          <a:p>
            <a:r>
              <a:rPr lang="en-US" dirty="0"/>
              <a:t>802.11 CSMA: sense before transmitting</a:t>
            </a:r>
          </a:p>
          <a:p>
            <a:pPr lvl="1"/>
            <a:r>
              <a:rPr lang="en-US" dirty="0"/>
              <a:t>Don’t collide with ongoing transmissions by others</a:t>
            </a:r>
          </a:p>
          <a:p>
            <a:r>
              <a:rPr lang="en-US" dirty="0"/>
              <a:t>802.11 has no collision detection!</a:t>
            </a:r>
          </a:p>
          <a:p>
            <a:pPr lvl="1"/>
            <a:r>
              <a:rPr lang="en-US" dirty="0"/>
              <a:t>Difficult to receive (sense collisions) when transmitting due to weak received signals (fading)</a:t>
            </a:r>
          </a:p>
          <a:p>
            <a:pPr lvl="1"/>
            <a:r>
              <a:rPr lang="en-US" dirty="0"/>
              <a:t>Can’t sense all collisions in any case: hidden terminal, fading</a:t>
            </a:r>
          </a:p>
          <a:p>
            <a:r>
              <a:rPr lang="en-US" dirty="0">
                <a:solidFill>
                  <a:srgbClr val="0000FF"/>
                </a:solidFill>
              </a:rPr>
              <a:t>Avoid collisions</a:t>
            </a:r>
            <a:r>
              <a:rPr lang="en-US" dirty="0"/>
              <a:t>: CSMA/CA</a:t>
            </a:r>
          </a:p>
          <a:p>
            <a:pPr lvl="1"/>
            <a:r>
              <a:rPr lang="en-US" dirty="0"/>
              <a:t>CA: Collision Avoidance</a:t>
            </a:r>
          </a:p>
          <a:p>
            <a:endParaRPr lang="en-US" dirty="0"/>
          </a:p>
        </p:txBody>
      </p:sp>
      <p:sp>
        <p:nvSpPr>
          <p:cNvPr id="4" name="Date Placeholder 3"/>
          <p:cNvSpPr>
            <a:spLocks noGrp="1"/>
          </p:cNvSpPr>
          <p:nvPr>
            <p:ph type="dt" sz="half" idx="10"/>
          </p:nvPr>
        </p:nvSpPr>
        <p:spPr/>
        <p:txBody>
          <a:bodyPr/>
          <a:lstStyle/>
          <a:p>
            <a:r>
              <a:rPr lang="en-US"/>
              <a:t>April 3,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32</a:t>
            </a:fld>
            <a:endParaRPr lang="en-US"/>
          </a:p>
        </p:txBody>
      </p:sp>
    </p:spTree>
    <p:extLst>
      <p:ext uri="{BB962C8B-B14F-4D97-AF65-F5344CB8AC3E}">
        <p14:creationId xmlns:p14="http://schemas.microsoft.com/office/powerpoint/2010/main" val="74515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Basic collision avoidance</a:t>
            </a:r>
          </a:p>
        </p:txBody>
      </p:sp>
      <p:sp>
        <p:nvSpPr>
          <p:cNvPr id="3" name="Content Placeholder 2"/>
          <p:cNvSpPr>
            <a:spLocks noGrp="1"/>
          </p:cNvSpPr>
          <p:nvPr>
            <p:ph idx="1"/>
          </p:nvPr>
        </p:nvSpPr>
        <p:spPr/>
        <p:txBody>
          <a:bodyPr/>
          <a:lstStyle/>
          <a:p>
            <a:r>
              <a:rPr lang="en-US" dirty="0"/>
              <a:t>Carrier sense:</a:t>
            </a:r>
          </a:p>
          <a:p>
            <a:pPr lvl="1"/>
            <a:r>
              <a:rPr lang="en-US" dirty="0"/>
              <a:t>When medium busy, choose random interval</a:t>
            </a:r>
          </a:p>
          <a:p>
            <a:pPr lvl="1"/>
            <a:r>
              <a:rPr lang="en-US" dirty="0"/>
              <a:t>Wait that many idle timeslots to pass before sending </a:t>
            </a:r>
          </a:p>
          <a:p>
            <a:r>
              <a:rPr lang="en-US" dirty="0"/>
              <a:t>When a collision is inferred, retransmit with binary exponential backoff (like Ethernet) </a:t>
            </a:r>
          </a:p>
          <a:p>
            <a:pPr lvl="1"/>
            <a:r>
              <a:rPr lang="en-US" dirty="0"/>
              <a:t>Use ACK from receiver to infer </a:t>
            </a:r>
            <a:r>
              <a:rPr lang="ja-JP" altLang="en-US" dirty="0"/>
              <a:t>“</a:t>
            </a:r>
            <a:r>
              <a:rPr lang="en-US" altLang="ja-JP" dirty="0"/>
              <a:t>no collision</a:t>
            </a:r>
            <a:r>
              <a:rPr lang="ja-JP" altLang="en-US" dirty="0"/>
              <a:t>”</a:t>
            </a:r>
            <a:endParaRPr lang="en-US" altLang="ja-JP" dirty="0"/>
          </a:p>
          <a:p>
            <a:pPr lvl="1"/>
            <a:r>
              <a:rPr lang="en-US" dirty="0"/>
              <a:t>Use exponential backoff to adapt contention window</a:t>
            </a:r>
          </a:p>
          <a:p>
            <a:pPr lvl="1"/>
            <a:endParaRPr lang="en-US" dirty="0"/>
          </a:p>
          <a:p>
            <a:endParaRPr lang="en-US" dirty="0"/>
          </a:p>
        </p:txBody>
      </p:sp>
      <p:sp>
        <p:nvSpPr>
          <p:cNvPr id="6" name="Date Placeholder 5"/>
          <p:cNvSpPr>
            <a:spLocks noGrp="1"/>
          </p:cNvSpPr>
          <p:nvPr>
            <p:ph type="dt" sz="half" idx="10"/>
          </p:nvPr>
        </p:nvSpPr>
        <p:spPr/>
        <p:txBody>
          <a:bodyPr/>
          <a:lstStyle/>
          <a:p>
            <a:r>
              <a:rPr lang="en-US"/>
              <a:t>April 3, 2024</a:t>
            </a:r>
            <a:endParaRPr lang="en-US" sz="1050" b="0">
              <a:latin typeface="Times New Roman" charset="0"/>
            </a:endParaRPr>
          </a:p>
        </p:txBody>
      </p:sp>
      <p:sp>
        <p:nvSpPr>
          <p:cNvPr id="7" name="Footer Placeholder 6"/>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8" name="Slide Number Placeholder 7"/>
          <p:cNvSpPr>
            <a:spLocks noGrp="1"/>
          </p:cNvSpPr>
          <p:nvPr>
            <p:ph type="sldNum" sz="quarter" idx="12"/>
          </p:nvPr>
        </p:nvSpPr>
        <p:spPr/>
        <p:txBody>
          <a:bodyPr/>
          <a:lstStyle/>
          <a:p>
            <a:fld id="{A190D881-957A-7944-A8D0-1584E528B88F}" type="slidenum">
              <a:rPr lang="en-US" smtClean="0"/>
              <a:pPr/>
              <a:t>33</a:t>
            </a:fld>
            <a:endParaRPr lang="en-US"/>
          </a:p>
        </p:txBody>
      </p:sp>
    </p:spTree>
    <p:extLst>
      <p:ext uri="{BB962C8B-B14F-4D97-AF65-F5344CB8AC3E}">
        <p14:creationId xmlns:p14="http://schemas.microsoft.com/office/powerpoint/2010/main" val="1953250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dirty="0"/>
              <a:t>CSMA/CA</a:t>
            </a:r>
          </a:p>
        </p:txBody>
      </p:sp>
      <p:sp>
        <p:nvSpPr>
          <p:cNvPr id="1080323" name="Rectangle 3"/>
          <p:cNvSpPr>
            <a:spLocks noGrp="1" noChangeArrowheads="1"/>
          </p:cNvSpPr>
          <p:nvPr>
            <p:ph idx="1"/>
          </p:nvPr>
        </p:nvSpPr>
        <p:spPr>
          <a:xfrm>
            <a:off x="685800" y="3262313"/>
            <a:ext cx="7924800" cy="2757487"/>
          </a:xfrm>
        </p:spPr>
        <p:txBody>
          <a:bodyPr/>
          <a:lstStyle/>
          <a:p>
            <a:r>
              <a:rPr lang="en-US" dirty="0"/>
              <a:t>Before every data transmission </a:t>
            </a:r>
          </a:p>
          <a:p>
            <a:pPr lvl="1"/>
            <a:r>
              <a:rPr lang="en-US" dirty="0"/>
              <a:t>Sender sends a Request to Send (RTS) frame with the length of transmission and the destination</a:t>
            </a:r>
          </a:p>
          <a:p>
            <a:pPr lvl="1"/>
            <a:r>
              <a:rPr lang="en-US" dirty="0"/>
              <a:t>Receiver respond with a Clear to Send (CTS) frame</a:t>
            </a:r>
          </a:p>
          <a:p>
            <a:pPr lvl="1"/>
            <a:r>
              <a:rPr lang="en-US" dirty="0"/>
              <a:t>Sender sends data</a:t>
            </a:r>
          </a:p>
          <a:p>
            <a:pPr lvl="1"/>
            <a:r>
              <a:rPr lang="en-US" dirty="0"/>
              <a:t>Receiver sends an ACK</a:t>
            </a:r>
          </a:p>
          <a:p>
            <a:r>
              <a:rPr lang="en-US" dirty="0"/>
              <a:t>If sender doesn’</a:t>
            </a:r>
            <a:r>
              <a:rPr lang="en-US" altLang="ja-JP" dirty="0"/>
              <a:t>t get a CTS back, it assumes collision </a:t>
            </a:r>
            <a:endParaRPr lang="en-US" dirty="0"/>
          </a:p>
        </p:txBody>
      </p:sp>
      <p:sp>
        <p:nvSpPr>
          <p:cNvPr id="32773" name="Line 4"/>
          <p:cNvSpPr>
            <a:spLocks noChangeShapeType="1"/>
          </p:cNvSpPr>
          <p:nvPr/>
        </p:nvSpPr>
        <p:spPr bwMode="auto">
          <a:xfrm flipH="1">
            <a:off x="1090612" y="18288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4" name="Line 5"/>
          <p:cNvSpPr>
            <a:spLocks noChangeShapeType="1"/>
          </p:cNvSpPr>
          <p:nvPr/>
        </p:nvSpPr>
        <p:spPr bwMode="auto">
          <a:xfrm>
            <a:off x="3605212" y="19050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5" name="Line 6"/>
          <p:cNvSpPr>
            <a:spLocks noChangeShapeType="1"/>
          </p:cNvSpPr>
          <p:nvPr/>
        </p:nvSpPr>
        <p:spPr bwMode="auto">
          <a:xfrm>
            <a:off x="5662612" y="19050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6" name="Text Box 7"/>
          <p:cNvSpPr txBox="1">
            <a:spLocks noChangeArrowheads="1"/>
          </p:cNvSpPr>
          <p:nvPr/>
        </p:nvSpPr>
        <p:spPr bwMode="auto">
          <a:xfrm>
            <a:off x="672034" y="1495425"/>
            <a:ext cx="87684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Sender</a:t>
            </a:r>
          </a:p>
        </p:txBody>
      </p:sp>
      <p:sp>
        <p:nvSpPr>
          <p:cNvPr id="32777" name="Text Box 8"/>
          <p:cNvSpPr txBox="1">
            <a:spLocks noChangeArrowheads="1"/>
          </p:cNvSpPr>
          <p:nvPr/>
        </p:nvSpPr>
        <p:spPr bwMode="auto">
          <a:xfrm>
            <a:off x="3146172" y="1495425"/>
            <a:ext cx="103714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Receiver</a:t>
            </a:r>
          </a:p>
        </p:txBody>
      </p:sp>
      <p:sp>
        <p:nvSpPr>
          <p:cNvPr id="32778" name="Text Box 9"/>
          <p:cNvSpPr txBox="1">
            <a:spLocks noChangeArrowheads="1"/>
          </p:cNvSpPr>
          <p:nvPr/>
        </p:nvSpPr>
        <p:spPr bwMode="auto">
          <a:xfrm>
            <a:off x="4863306" y="1371600"/>
            <a:ext cx="164147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Other node in </a:t>
            </a:r>
          </a:p>
          <a:p>
            <a:pPr algn="ctr"/>
            <a:r>
              <a:rPr lang="en-US" sz="1600" dirty="0">
                <a:latin typeface="Arial" charset="0"/>
                <a:ea typeface="Arial" charset="0"/>
                <a:cs typeface="Arial" charset="0"/>
              </a:rPr>
              <a:t>sender</a:t>
            </a:r>
            <a:r>
              <a:rPr lang="ja-JP" altLang="en-US" sz="1600" dirty="0">
                <a:latin typeface="Arial" charset="0"/>
                <a:ea typeface="Arial" charset="0"/>
                <a:cs typeface="Arial" charset="0"/>
              </a:rPr>
              <a:t>’</a:t>
            </a:r>
            <a:r>
              <a:rPr lang="en-US" altLang="ja-JP" sz="1600" dirty="0">
                <a:latin typeface="Arial" charset="0"/>
                <a:ea typeface="Arial" charset="0"/>
                <a:cs typeface="Arial" charset="0"/>
              </a:rPr>
              <a:t>s range</a:t>
            </a:r>
            <a:endParaRPr lang="en-US" sz="1600" dirty="0">
              <a:latin typeface="Arial" charset="0"/>
              <a:ea typeface="Arial" charset="0"/>
              <a:cs typeface="Arial" charset="0"/>
            </a:endParaRPr>
          </a:p>
        </p:txBody>
      </p:sp>
      <p:grpSp>
        <p:nvGrpSpPr>
          <p:cNvPr id="2" name="Group 10"/>
          <p:cNvGrpSpPr>
            <a:grpSpLocks/>
          </p:cNvGrpSpPr>
          <p:nvPr/>
        </p:nvGrpSpPr>
        <p:grpSpPr bwMode="auto">
          <a:xfrm>
            <a:off x="504825" y="1752600"/>
            <a:ext cx="5157787" cy="457200"/>
            <a:chOff x="927" y="1104"/>
            <a:chExt cx="3249" cy="288"/>
          </a:xfrm>
        </p:grpSpPr>
        <p:sp>
          <p:nvSpPr>
            <p:cNvPr id="32792" name="Line 11"/>
            <p:cNvSpPr>
              <a:spLocks noChangeShapeType="1"/>
            </p:cNvSpPr>
            <p:nvPr/>
          </p:nvSpPr>
          <p:spPr bwMode="auto">
            <a:xfrm>
              <a:off x="1306" y="1200"/>
              <a:ext cx="2870" cy="192"/>
            </a:xfrm>
            <a:prstGeom prst="line">
              <a:avLst/>
            </a:prstGeom>
            <a:noFill/>
            <a:ln w="25400">
              <a:solidFill>
                <a:srgbClr val="D3A6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3" name="Line 12"/>
            <p:cNvSpPr>
              <a:spLocks noChangeShapeType="1"/>
            </p:cNvSpPr>
            <p:nvPr/>
          </p:nvSpPr>
          <p:spPr bwMode="auto">
            <a:xfrm>
              <a:off x="1296" y="1200"/>
              <a:ext cx="1584" cy="192"/>
            </a:xfrm>
            <a:prstGeom prst="line">
              <a:avLst/>
            </a:prstGeom>
            <a:noFill/>
            <a:ln w="25400">
              <a:solidFill>
                <a:srgbClr val="D3A6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4" name="Text Box 13"/>
            <p:cNvSpPr txBox="1">
              <a:spLocks noChangeArrowheads="1"/>
            </p:cNvSpPr>
            <p:nvPr/>
          </p:nvSpPr>
          <p:spPr bwMode="auto">
            <a:xfrm>
              <a:off x="927" y="1104"/>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rgbClr val="D3A600"/>
                  </a:solidFill>
                  <a:latin typeface="Arial" charset="0"/>
                  <a:ea typeface="Arial" charset="0"/>
                  <a:cs typeface="Arial" charset="0"/>
                </a:rPr>
                <a:t>RTS</a:t>
              </a:r>
            </a:p>
          </p:txBody>
        </p:sp>
      </p:grpSp>
      <p:grpSp>
        <p:nvGrpSpPr>
          <p:cNvPr id="3" name="Group 14"/>
          <p:cNvGrpSpPr>
            <a:grpSpLocks/>
          </p:cNvGrpSpPr>
          <p:nvPr/>
        </p:nvGrpSpPr>
        <p:grpSpPr bwMode="auto">
          <a:xfrm>
            <a:off x="481012" y="2819400"/>
            <a:ext cx="5181600" cy="398463"/>
            <a:chOff x="912" y="1776"/>
            <a:chExt cx="3264" cy="251"/>
          </a:xfrm>
        </p:grpSpPr>
        <p:sp>
          <p:nvSpPr>
            <p:cNvPr id="32789" name="Line 15"/>
            <p:cNvSpPr>
              <a:spLocks noChangeShapeType="1"/>
            </p:cNvSpPr>
            <p:nvPr/>
          </p:nvSpPr>
          <p:spPr bwMode="auto">
            <a:xfrm flipH="1">
              <a:off x="1296" y="1776"/>
              <a:ext cx="1584" cy="144"/>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0" name="Line 16"/>
            <p:cNvSpPr>
              <a:spLocks noChangeShapeType="1"/>
            </p:cNvSpPr>
            <p:nvPr/>
          </p:nvSpPr>
          <p:spPr bwMode="auto">
            <a:xfrm>
              <a:off x="2880" y="1776"/>
              <a:ext cx="1296" cy="96"/>
            </a:xfrm>
            <a:prstGeom prst="line">
              <a:avLst/>
            </a:prstGeom>
            <a:noFill/>
            <a:ln w="25400">
              <a:solidFill>
                <a:srgbClr val="0000FF"/>
              </a:solidFill>
              <a:prstDash val="sysDash"/>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1" name="Text Box 17"/>
            <p:cNvSpPr txBox="1">
              <a:spLocks noChangeArrowheads="1"/>
            </p:cNvSpPr>
            <p:nvPr/>
          </p:nvSpPr>
          <p:spPr bwMode="auto">
            <a:xfrm>
              <a:off x="912" y="1815"/>
              <a:ext cx="3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ash"/>
                  <a:round/>
                  <a:headEnd/>
                  <a:tailEnd type="triangle" w="med" len="me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rgbClr val="0000FF"/>
                  </a:solidFill>
                  <a:latin typeface="Arial" charset="0"/>
                  <a:ea typeface="Arial" charset="0"/>
                  <a:cs typeface="Arial" charset="0"/>
                </a:rPr>
                <a:t>ACK</a:t>
              </a:r>
            </a:p>
          </p:txBody>
        </p:sp>
      </p:grpSp>
      <p:grpSp>
        <p:nvGrpSpPr>
          <p:cNvPr id="4" name="Group 18"/>
          <p:cNvGrpSpPr>
            <a:grpSpLocks/>
          </p:cNvGrpSpPr>
          <p:nvPr/>
        </p:nvGrpSpPr>
        <p:grpSpPr bwMode="auto">
          <a:xfrm>
            <a:off x="457200" y="2362200"/>
            <a:ext cx="3148013" cy="381000"/>
            <a:chOff x="897" y="1488"/>
            <a:chExt cx="1983" cy="240"/>
          </a:xfrm>
        </p:grpSpPr>
        <p:sp>
          <p:nvSpPr>
            <p:cNvPr id="32787" name="Line 19"/>
            <p:cNvSpPr>
              <a:spLocks noChangeShapeType="1"/>
            </p:cNvSpPr>
            <p:nvPr/>
          </p:nvSpPr>
          <p:spPr bwMode="auto">
            <a:xfrm>
              <a:off x="1296" y="1536"/>
              <a:ext cx="1584" cy="192"/>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solidFill>
                  <a:schemeClr val="accent2"/>
                </a:solidFill>
                <a:ea typeface="Arial" charset="0"/>
                <a:cs typeface="Arial" charset="0"/>
              </a:endParaRPr>
            </a:p>
          </p:txBody>
        </p:sp>
        <p:sp>
          <p:nvSpPr>
            <p:cNvPr id="32788" name="Text Box 20"/>
            <p:cNvSpPr txBox="1">
              <a:spLocks noChangeArrowheads="1"/>
            </p:cNvSpPr>
            <p:nvPr/>
          </p:nvSpPr>
          <p:spPr bwMode="auto">
            <a:xfrm>
              <a:off x="897" y="1488"/>
              <a:ext cx="39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chemeClr val="accent2"/>
                  </a:solidFill>
                  <a:latin typeface="Arial" charset="0"/>
                  <a:ea typeface="Arial" charset="0"/>
                  <a:cs typeface="Arial" charset="0"/>
                </a:rPr>
                <a:t>Data</a:t>
              </a:r>
            </a:p>
          </p:txBody>
        </p:sp>
      </p:grpSp>
      <p:grpSp>
        <p:nvGrpSpPr>
          <p:cNvPr id="5" name="Group 21"/>
          <p:cNvGrpSpPr>
            <a:grpSpLocks/>
          </p:cNvGrpSpPr>
          <p:nvPr/>
        </p:nvGrpSpPr>
        <p:grpSpPr bwMode="auto">
          <a:xfrm>
            <a:off x="481012" y="2133600"/>
            <a:ext cx="5181600" cy="381000"/>
            <a:chOff x="912" y="1344"/>
            <a:chExt cx="3264" cy="240"/>
          </a:xfrm>
        </p:grpSpPr>
        <p:grpSp>
          <p:nvGrpSpPr>
            <p:cNvPr id="32783" name="Group 22"/>
            <p:cNvGrpSpPr>
              <a:grpSpLocks/>
            </p:cNvGrpSpPr>
            <p:nvPr/>
          </p:nvGrpSpPr>
          <p:grpSpPr bwMode="auto">
            <a:xfrm>
              <a:off x="912" y="1344"/>
              <a:ext cx="1968" cy="210"/>
              <a:chOff x="912" y="1344"/>
              <a:chExt cx="1968" cy="210"/>
            </a:xfrm>
          </p:grpSpPr>
          <p:sp>
            <p:nvSpPr>
              <p:cNvPr id="32785" name="Line 23"/>
              <p:cNvSpPr>
                <a:spLocks noChangeShapeType="1"/>
              </p:cNvSpPr>
              <p:nvPr/>
            </p:nvSpPr>
            <p:spPr bwMode="auto">
              <a:xfrm flipH="1">
                <a:off x="1296" y="1440"/>
                <a:ext cx="1584" cy="4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86" name="Text Box 24"/>
              <p:cNvSpPr txBox="1">
                <a:spLocks noChangeArrowheads="1"/>
              </p:cNvSpPr>
              <p:nvPr/>
            </p:nvSpPr>
            <p:spPr bwMode="auto">
              <a:xfrm>
                <a:off x="912" y="1344"/>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CTS</a:t>
                </a:r>
              </a:p>
            </p:txBody>
          </p:sp>
        </p:grpSp>
        <p:sp>
          <p:nvSpPr>
            <p:cNvPr id="32784" name="Line 25"/>
            <p:cNvSpPr>
              <a:spLocks noChangeShapeType="1"/>
            </p:cNvSpPr>
            <p:nvPr/>
          </p:nvSpPr>
          <p:spPr bwMode="auto">
            <a:xfrm>
              <a:off x="2880" y="1440"/>
              <a:ext cx="1296" cy="144"/>
            </a:xfrm>
            <a:prstGeom prst="line">
              <a:avLst/>
            </a:prstGeom>
            <a:noFill/>
            <a:ln w="28575">
              <a:solidFill>
                <a:schemeClr val="tx1"/>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ea typeface="Arial" charset="0"/>
                <a:cs typeface="Arial" charset="0"/>
              </a:endParaRPr>
            </a:p>
          </p:txBody>
        </p:sp>
      </p:grpSp>
      <p:sp>
        <p:nvSpPr>
          <p:cNvPr id="10" name="Slide Number Placeholder 9"/>
          <p:cNvSpPr>
            <a:spLocks noGrp="1"/>
          </p:cNvSpPr>
          <p:nvPr>
            <p:ph type="sldNum" sz="quarter" idx="12"/>
          </p:nvPr>
        </p:nvSpPr>
        <p:spPr/>
        <p:txBody>
          <a:bodyPr/>
          <a:lstStyle/>
          <a:p>
            <a:fld id="{A190D881-957A-7944-A8D0-1584E528B88F}" type="slidenum">
              <a:rPr lang="en-US" smtClean="0"/>
              <a:pPr/>
              <a:t>34</a:t>
            </a:fld>
            <a:endParaRPr lang="en-US"/>
          </a:p>
        </p:txBody>
      </p:sp>
      <p:sp>
        <p:nvSpPr>
          <p:cNvPr id="7" name="Footer Placeholder 6">
            <a:extLst>
              <a:ext uri="{FF2B5EF4-FFF2-40B4-BE49-F238E27FC236}">
                <a16:creationId xmlns:a16="http://schemas.microsoft.com/office/drawing/2014/main" id="{6ED25473-8F75-E14F-ADDF-D5A03BF7871D}"/>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28" name="Line 6">
            <a:extLst>
              <a:ext uri="{FF2B5EF4-FFF2-40B4-BE49-F238E27FC236}">
                <a16:creationId xmlns:a16="http://schemas.microsoft.com/office/drawing/2014/main" id="{60CFDF30-62B3-0748-8985-225304D46A03}"/>
              </a:ext>
            </a:extLst>
          </p:cNvPr>
          <p:cNvSpPr>
            <a:spLocks noChangeShapeType="1"/>
          </p:cNvSpPr>
          <p:nvPr/>
        </p:nvSpPr>
        <p:spPr bwMode="auto">
          <a:xfrm>
            <a:off x="7696200" y="1902372"/>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29" name="Text Box 9">
            <a:extLst>
              <a:ext uri="{FF2B5EF4-FFF2-40B4-BE49-F238E27FC236}">
                <a16:creationId xmlns:a16="http://schemas.microsoft.com/office/drawing/2014/main" id="{AFC8F4BA-BE6C-8D4F-B899-891CD4D9DF5D}"/>
              </a:ext>
            </a:extLst>
          </p:cNvPr>
          <p:cNvSpPr txBox="1">
            <a:spLocks noChangeArrowheads="1"/>
          </p:cNvSpPr>
          <p:nvPr/>
        </p:nvSpPr>
        <p:spPr bwMode="auto">
          <a:xfrm>
            <a:off x="6865042" y="1339850"/>
            <a:ext cx="166231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Node outside</a:t>
            </a:r>
          </a:p>
          <a:p>
            <a:pPr algn="ctr"/>
            <a:r>
              <a:rPr lang="en-US" sz="1600" dirty="0">
                <a:latin typeface="Arial" charset="0"/>
                <a:ea typeface="Arial" charset="0"/>
                <a:cs typeface="Arial" charset="0"/>
              </a:rPr>
              <a:t>sender</a:t>
            </a:r>
            <a:r>
              <a:rPr lang="ja-JP" altLang="en-US" sz="1600" dirty="0">
                <a:latin typeface="Arial" charset="0"/>
                <a:ea typeface="Arial" charset="0"/>
                <a:cs typeface="Arial" charset="0"/>
              </a:rPr>
              <a:t>’</a:t>
            </a:r>
            <a:r>
              <a:rPr lang="en-US" altLang="ja-JP" sz="1600" dirty="0">
                <a:latin typeface="Arial" charset="0"/>
                <a:ea typeface="Arial" charset="0"/>
                <a:cs typeface="Arial" charset="0"/>
              </a:rPr>
              <a:t>s range</a:t>
            </a:r>
            <a:endParaRPr lang="en-US" sz="1600" dirty="0">
              <a:latin typeface="Arial" charset="0"/>
              <a:ea typeface="Arial" charset="0"/>
              <a:cs typeface="Arial" charset="0"/>
            </a:endParaRPr>
          </a:p>
        </p:txBody>
      </p:sp>
      <p:sp>
        <p:nvSpPr>
          <p:cNvPr id="30" name="Line 25">
            <a:extLst>
              <a:ext uri="{FF2B5EF4-FFF2-40B4-BE49-F238E27FC236}">
                <a16:creationId xmlns:a16="http://schemas.microsoft.com/office/drawing/2014/main" id="{FD186BFC-0281-A94C-8E7D-374F4A65DA5B}"/>
              </a:ext>
            </a:extLst>
          </p:cNvPr>
          <p:cNvSpPr>
            <a:spLocks noChangeShapeType="1"/>
          </p:cNvSpPr>
          <p:nvPr/>
        </p:nvSpPr>
        <p:spPr bwMode="auto">
          <a:xfrm>
            <a:off x="3605212" y="2283386"/>
            <a:ext cx="4090988" cy="245501"/>
          </a:xfrm>
          <a:prstGeom prst="line">
            <a:avLst/>
          </a:prstGeom>
          <a:noFill/>
          <a:ln w="28575">
            <a:solidFill>
              <a:schemeClr val="tx1"/>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ea typeface="Arial" charset="0"/>
              <a:cs typeface="Arial" charset="0"/>
            </a:endParaRPr>
          </a:p>
        </p:txBody>
      </p:sp>
      <p:sp>
        <p:nvSpPr>
          <p:cNvPr id="31" name="Line 16">
            <a:extLst>
              <a:ext uri="{FF2B5EF4-FFF2-40B4-BE49-F238E27FC236}">
                <a16:creationId xmlns:a16="http://schemas.microsoft.com/office/drawing/2014/main" id="{E2D87EC3-CDDF-784E-B0AB-35778B0D81BC}"/>
              </a:ext>
            </a:extLst>
          </p:cNvPr>
          <p:cNvSpPr>
            <a:spLocks noChangeShapeType="1"/>
          </p:cNvSpPr>
          <p:nvPr/>
        </p:nvSpPr>
        <p:spPr bwMode="auto">
          <a:xfrm>
            <a:off x="3589338" y="2816786"/>
            <a:ext cx="4106862" cy="169301"/>
          </a:xfrm>
          <a:prstGeom prst="line">
            <a:avLst/>
          </a:prstGeom>
          <a:noFill/>
          <a:ln w="25400">
            <a:solidFill>
              <a:srgbClr val="0000FF"/>
            </a:solidFill>
            <a:prstDash val="sysDash"/>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6" name="Date Placeholder 5">
            <a:extLst>
              <a:ext uri="{FF2B5EF4-FFF2-40B4-BE49-F238E27FC236}">
                <a16:creationId xmlns:a16="http://schemas.microsoft.com/office/drawing/2014/main" id="{7B0FDA40-FC28-1463-FD8C-50C2D962B8ED}"/>
              </a:ext>
            </a:extLst>
          </p:cNvPr>
          <p:cNvSpPr>
            <a:spLocks noGrp="1"/>
          </p:cNvSpPr>
          <p:nvPr>
            <p:ph type="dt" sz="half" idx="10"/>
          </p:nvPr>
        </p:nvSpPr>
        <p:spPr/>
        <p:txBody>
          <a:bodyPr/>
          <a:lstStyle/>
          <a:p>
            <a:r>
              <a:rPr lang="en-US"/>
              <a:t>April 3, 2024</a:t>
            </a:r>
            <a:endParaRPr lang="en-US" sz="1050" b="0">
              <a:latin typeface="Times New Roman" charset="0"/>
            </a:endParaRPr>
          </a:p>
        </p:txBody>
      </p:sp>
    </p:spTree>
    <p:extLst>
      <p:ext uri="{BB962C8B-B14F-4D97-AF65-F5344CB8AC3E}">
        <p14:creationId xmlns:p14="http://schemas.microsoft.com/office/powerpoint/2010/main" val="966688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0323">
                                            <p:txEl>
                                              <p:pRg st="1" end="1"/>
                                            </p:txEl>
                                          </p:spTgt>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dissolv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8032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80323">
                                            <p:txEl>
                                              <p:pRg st="3" end="3"/>
                                            </p:txEl>
                                          </p:spTgt>
                                        </p:tgtEl>
                                        <p:attrNameLst>
                                          <p:attrName>style.visibility</p:attrName>
                                        </p:attrNameLst>
                                      </p:cBhvr>
                                      <p:to>
                                        <p:strVal val="visible"/>
                                      </p:to>
                                    </p:set>
                                  </p:childTnLst>
                                </p:cTn>
                              </p:par>
                              <p:par>
                                <p:cTn id="22" presetID="9"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dissolv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80323">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803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0323" grpId="0" uiExpand="1" build="p"/>
      <p:bldP spid="30" grpId="0" animBg="1"/>
      <p:bldP spid="3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RTS/CTS</a:t>
            </a:r>
          </a:p>
        </p:txBody>
      </p:sp>
      <p:sp>
        <p:nvSpPr>
          <p:cNvPr id="3" name="Content Placeholder 2"/>
          <p:cNvSpPr>
            <a:spLocks noGrp="1"/>
          </p:cNvSpPr>
          <p:nvPr>
            <p:ph idx="1"/>
          </p:nvPr>
        </p:nvSpPr>
        <p:spPr/>
        <p:txBody>
          <a:bodyPr/>
          <a:lstStyle/>
          <a:p>
            <a:r>
              <a:rPr lang="en-US" dirty="0"/>
              <a:t>Works by reserving the channel using short frames before transferring much longer DATA frame</a:t>
            </a:r>
          </a:p>
          <a:p>
            <a:pPr lvl="1"/>
            <a:r>
              <a:rPr lang="en-US" dirty="0">
                <a:solidFill>
                  <a:srgbClr val="0000FF"/>
                </a:solidFill>
              </a:rPr>
              <a:t>Explicitly reserving the channel</a:t>
            </a:r>
            <a:r>
              <a:rPr lang="en-US" dirty="0"/>
              <a:t> enables avoidance</a:t>
            </a:r>
          </a:p>
          <a:p>
            <a:r>
              <a:rPr lang="en-US" dirty="0"/>
              <a:t>Required to avoid hidden terminals</a:t>
            </a:r>
          </a:p>
          <a:p>
            <a:pPr lvl="1"/>
            <a:r>
              <a:rPr lang="en-US" dirty="0"/>
              <a:t>Hidden terminals will hear CTS from the receiver</a:t>
            </a:r>
          </a:p>
        </p:txBody>
      </p:sp>
      <p:sp>
        <p:nvSpPr>
          <p:cNvPr id="4" name="Date Placeholder 3"/>
          <p:cNvSpPr>
            <a:spLocks noGrp="1"/>
          </p:cNvSpPr>
          <p:nvPr>
            <p:ph type="dt" sz="half" idx="10"/>
          </p:nvPr>
        </p:nvSpPr>
        <p:spPr/>
        <p:txBody>
          <a:bodyPr/>
          <a:lstStyle/>
          <a:p>
            <a:r>
              <a:rPr lang="en-US"/>
              <a:t>April 3,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35</a:t>
            </a:fld>
            <a:endParaRPr lang="en-US"/>
          </a:p>
        </p:txBody>
      </p:sp>
    </p:spTree>
    <p:extLst>
      <p:ext uri="{BB962C8B-B14F-4D97-AF65-F5344CB8AC3E}">
        <p14:creationId xmlns:p14="http://schemas.microsoft.com/office/powerpoint/2010/main" val="8503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t>Preventing collisions altogether</a:t>
            </a:r>
          </a:p>
        </p:txBody>
      </p:sp>
      <p:sp>
        <p:nvSpPr>
          <p:cNvPr id="3" name="Content Placeholder 2"/>
          <p:cNvSpPr>
            <a:spLocks noGrp="1"/>
          </p:cNvSpPr>
          <p:nvPr>
            <p:ph idx="1"/>
          </p:nvPr>
        </p:nvSpPr>
        <p:spPr/>
        <p:txBody>
          <a:bodyPr/>
          <a:lstStyle/>
          <a:p>
            <a:r>
              <a:rPr lang="en-US" dirty="0"/>
              <a:t>Frequency Spectrum partitioned into several channels</a:t>
            </a:r>
          </a:p>
          <a:p>
            <a:pPr lvl="1"/>
            <a:r>
              <a:rPr lang="en-US" dirty="0"/>
              <a:t>Nodes within interference range can use separate channels</a:t>
            </a:r>
          </a:p>
          <a:p>
            <a:pPr lvl="1"/>
            <a:endParaRPr lang="en-US" dirty="0"/>
          </a:p>
          <a:p>
            <a:pPr lvl="1"/>
            <a:endParaRPr lang="en-US" dirty="0"/>
          </a:p>
          <a:p>
            <a:pPr lvl="1"/>
            <a:endParaRPr lang="en-US" dirty="0"/>
          </a:p>
          <a:p>
            <a:pPr lvl="1"/>
            <a:endParaRPr lang="en-US" dirty="0"/>
          </a:p>
          <a:p>
            <a:pPr lvl="1"/>
            <a:r>
              <a:rPr lang="en-US" dirty="0"/>
              <a:t>Now A and C can send without any interference!</a:t>
            </a:r>
          </a:p>
          <a:p>
            <a:pPr lvl="1"/>
            <a:r>
              <a:rPr lang="en-US" dirty="0"/>
              <a:t>Aggregate Network throughput doubles</a:t>
            </a:r>
          </a:p>
        </p:txBody>
      </p:sp>
      <p:grpSp>
        <p:nvGrpSpPr>
          <p:cNvPr id="2" name="Group 1"/>
          <p:cNvGrpSpPr/>
          <p:nvPr/>
        </p:nvGrpSpPr>
        <p:grpSpPr>
          <a:xfrm>
            <a:off x="2737644" y="3124200"/>
            <a:ext cx="3429000" cy="1855787"/>
            <a:chOff x="2737644" y="2136985"/>
            <a:chExt cx="3429000" cy="1855787"/>
          </a:xfrm>
        </p:grpSpPr>
        <p:sp>
          <p:nvSpPr>
            <p:cNvPr id="5" name="Oval 4"/>
            <p:cNvSpPr>
              <a:spLocks noChangeArrowheads="1"/>
            </p:cNvSpPr>
            <p:nvPr/>
          </p:nvSpPr>
          <p:spPr bwMode="auto">
            <a:xfrm>
              <a:off x="4185444" y="2136985"/>
              <a:ext cx="1981200" cy="1855787"/>
            </a:xfrm>
            <a:prstGeom prst="ellipse">
              <a:avLst/>
            </a:prstGeom>
            <a:solidFill>
              <a:schemeClr val="tx1">
                <a:lumMod val="20000"/>
                <a:lumOff val="80000"/>
              </a:schemeClr>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6" name="Oval 5"/>
            <p:cNvSpPr>
              <a:spLocks noChangeArrowheads="1"/>
            </p:cNvSpPr>
            <p:nvPr/>
          </p:nvSpPr>
          <p:spPr bwMode="auto">
            <a:xfrm>
              <a:off x="2737644" y="2136985"/>
              <a:ext cx="1981200" cy="1855787"/>
            </a:xfrm>
            <a:prstGeom prst="ellipse">
              <a:avLst/>
            </a:prstGeom>
            <a:solidFill>
              <a:schemeClr val="bg1">
                <a:lumMod val="85000"/>
                <a:alpha val="50195"/>
              </a:schemeClr>
            </a:solidFill>
            <a:ln w="12700">
              <a:solidFill>
                <a:srgbClr val="0000FF"/>
              </a:solidFill>
              <a:round/>
              <a:headEnd/>
              <a:tailEnd/>
            </a:ln>
          </p:spPr>
          <p:txBody>
            <a:bodyPr wrap="none" lIns="90488" tIns="44450" rIns="90488" bIns="44450" anchor="ctr"/>
            <a:lstStyle/>
            <a:p>
              <a:pPr algn="ctr" eaLnBrk="0" hangingPunct="0"/>
              <a:endParaRPr lang="en-US" sz="1600" b="0">
                <a:ea typeface="Arial" charset="0"/>
                <a:cs typeface="Arial" charset="0"/>
              </a:endParaRPr>
            </a:p>
          </p:txBody>
        </p:sp>
        <p:sp>
          <p:nvSpPr>
            <p:cNvPr id="38919" name="Oval 6"/>
            <p:cNvSpPr>
              <a:spLocks noChangeArrowheads="1"/>
            </p:cNvSpPr>
            <p:nvPr/>
          </p:nvSpPr>
          <p:spPr bwMode="auto">
            <a:xfrm>
              <a:off x="3723481" y="32974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0" name="Oval 7"/>
            <p:cNvSpPr>
              <a:spLocks noChangeArrowheads="1"/>
            </p:cNvSpPr>
            <p:nvPr/>
          </p:nvSpPr>
          <p:spPr bwMode="auto">
            <a:xfrm>
              <a:off x="4375944" y="30688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1" name="Oval 8"/>
            <p:cNvSpPr>
              <a:spLocks noChangeArrowheads="1"/>
            </p:cNvSpPr>
            <p:nvPr/>
          </p:nvSpPr>
          <p:spPr bwMode="auto">
            <a:xfrm>
              <a:off x="5095081" y="32974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2" name="Oval 9"/>
            <p:cNvSpPr>
              <a:spLocks noChangeArrowheads="1"/>
            </p:cNvSpPr>
            <p:nvPr/>
          </p:nvSpPr>
          <p:spPr bwMode="auto">
            <a:xfrm>
              <a:off x="4409281" y="3497472"/>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3" name="Text Box 10"/>
            <p:cNvSpPr txBox="1">
              <a:spLocks noChangeArrowheads="1"/>
            </p:cNvSpPr>
            <p:nvPr/>
          </p:nvSpPr>
          <p:spPr bwMode="auto">
            <a:xfrm>
              <a:off x="3558426" y="3040272"/>
              <a:ext cx="31899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A</a:t>
              </a:r>
            </a:p>
          </p:txBody>
        </p:sp>
        <p:sp>
          <p:nvSpPr>
            <p:cNvPr id="38924" name="Text Box 11"/>
            <p:cNvSpPr txBox="1">
              <a:spLocks noChangeArrowheads="1"/>
            </p:cNvSpPr>
            <p:nvPr/>
          </p:nvSpPr>
          <p:spPr bwMode="auto">
            <a:xfrm>
              <a:off x="4396626" y="2811672"/>
              <a:ext cx="31899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B</a:t>
              </a:r>
            </a:p>
          </p:txBody>
        </p:sp>
        <p:sp>
          <p:nvSpPr>
            <p:cNvPr id="38925" name="Text Box 12"/>
            <p:cNvSpPr txBox="1">
              <a:spLocks noChangeArrowheads="1"/>
            </p:cNvSpPr>
            <p:nvPr/>
          </p:nvSpPr>
          <p:spPr bwMode="auto">
            <a:xfrm>
              <a:off x="4842659" y="3040272"/>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C</a:t>
              </a:r>
            </a:p>
          </p:txBody>
        </p:sp>
        <p:sp>
          <p:nvSpPr>
            <p:cNvPr id="38926" name="Text Box 13"/>
            <p:cNvSpPr txBox="1">
              <a:spLocks noChangeArrowheads="1"/>
            </p:cNvSpPr>
            <p:nvPr/>
          </p:nvSpPr>
          <p:spPr bwMode="auto">
            <a:xfrm>
              <a:off x="4158456" y="3268872"/>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D</a:t>
              </a:r>
            </a:p>
          </p:txBody>
        </p:sp>
        <p:sp>
          <p:nvSpPr>
            <p:cNvPr id="15" name="Line 14"/>
            <p:cNvSpPr>
              <a:spLocks noChangeShapeType="1"/>
            </p:cNvSpPr>
            <p:nvPr/>
          </p:nvSpPr>
          <p:spPr bwMode="auto">
            <a:xfrm flipV="1">
              <a:off x="5171281" y="2611647"/>
              <a:ext cx="609600" cy="685800"/>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16" name="Line 15"/>
            <p:cNvSpPr>
              <a:spLocks noChangeShapeType="1"/>
            </p:cNvSpPr>
            <p:nvPr/>
          </p:nvSpPr>
          <p:spPr bwMode="auto">
            <a:xfrm flipH="1" flipV="1">
              <a:off x="2885281" y="2840247"/>
              <a:ext cx="838200" cy="45720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grpSp>
      <p:sp>
        <p:nvSpPr>
          <p:cNvPr id="8" name="Date Placeholder 7"/>
          <p:cNvSpPr>
            <a:spLocks noGrp="1"/>
          </p:cNvSpPr>
          <p:nvPr>
            <p:ph type="dt" sz="half" idx="10"/>
          </p:nvPr>
        </p:nvSpPr>
        <p:spPr/>
        <p:txBody>
          <a:bodyPr/>
          <a:lstStyle/>
          <a:p>
            <a:r>
              <a:rPr lang="en-US"/>
              <a:t>April 3, 2024</a:t>
            </a:r>
            <a:endParaRPr lang="en-US" sz="1050" b="0">
              <a:latin typeface="Times New Roman" charset="0"/>
            </a:endParaRPr>
          </a:p>
        </p:txBody>
      </p:sp>
      <p:sp>
        <p:nvSpPr>
          <p:cNvPr id="9" name="Footer Placeholder 8"/>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0" name="Slide Number Placeholder 9"/>
          <p:cNvSpPr>
            <a:spLocks noGrp="1"/>
          </p:cNvSpPr>
          <p:nvPr>
            <p:ph type="sldNum" sz="quarter" idx="12"/>
          </p:nvPr>
        </p:nvSpPr>
        <p:spPr/>
        <p:txBody>
          <a:bodyPr/>
          <a:lstStyle/>
          <a:p>
            <a:fld id="{A190D881-957A-7944-A8D0-1584E528B88F}" type="slidenum">
              <a:rPr lang="en-US" smtClean="0"/>
              <a:pPr/>
              <a:t>36</a:t>
            </a:fld>
            <a:endParaRPr lang="en-US"/>
          </a:p>
        </p:txBody>
      </p:sp>
    </p:spTree>
    <p:extLst>
      <p:ext uri="{BB962C8B-B14F-4D97-AF65-F5344CB8AC3E}">
        <p14:creationId xmlns:p14="http://schemas.microsoft.com/office/powerpoint/2010/main" val="1883023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7" name="Rectangle 3"/>
          <p:cNvSpPr>
            <a:spLocks noChangeArrowheads="1"/>
          </p:cNvSpPr>
          <p:nvPr/>
        </p:nvSpPr>
        <p:spPr bwMode="auto">
          <a:xfrm>
            <a:off x="288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frame</a:t>
            </a:r>
          </a:p>
          <a:p>
            <a:pPr algn="ctr" eaLnBrk="1" hangingPunct="1">
              <a:defRPr/>
            </a:pPr>
            <a:r>
              <a:rPr lang="en-US" sz="1600" b="0" dirty="0">
                <a:ea typeface="Arial" charset="0"/>
                <a:cs typeface="Arial" charset="0"/>
              </a:rPr>
              <a:t>control</a:t>
            </a:r>
          </a:p>
        </p:txBody>
      </p:sp>
      <p:sp>
        <p:nvSpPr>
          <p:cNvPr id="28688" name="Rectangle 4"/>
          <p:cNvSpPr>
            <a:spLocks noChangeArrowheads="1"/>
          </p:cNvSpPr>
          <p:nvPr/>
        </p:nvSpPr>
        <p:spPr bwMode="auto">
          <a:xfrm>
            <a:off x="11271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duration</a:t>
            </a:r>
          </a:p>
        </p:txBody>
      </p:sp>
      <p:sp>
        <p:nvSpPr>
          <p:cNvPr id="28689" name="Rectangle 5"/>
          <p:cNvSpPr>
            <a:spLocks noChangeArrowheads="1"/>
          </p:cNvSpPr>
          <p:nvPr/>
        </p:nvSpPr>
        <p:spPr bwMode="auto">
          <a:xfrm>
            <a:off x="19653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1</a:t>
            </a:r>
          </a:p>
        </p:txBody>
      </p:sp>
      <p:sp>
        <p:nvSpPr>
          <p:cNvPr id="28690" name="Rectangle 6"/>
          <p:cNvSpPr>
            <a:spLocks noChangeArrowheads="1"/>
          </p:cNvSpPr>
          <p:nvPr/>
        </p:nvSpPr>
        <p:spPr bwMode="auto">
          <a:xfrm>
            <a:off x="28035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2</a:t>
            </a:r>
          </a:p>
        </p:txBody>
      </p:sp>
      <p:sp>
        <p:nvSpPr>
          <p:cNvPr id="28691" name="Rectangle 7"/>
          <p:cNvSpPr>
            <a:spLocks noChangeArrowheads="1"/>
          </p:cNvSpPr>
          <p:nvPr/>
        </p:nvSpPr>
        <p:spPr bwMode="auto">
          <a:xfrm>
            <a:off x="53181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4</a:t>
            </a:r>
          </a:p>
        </p:txBody>
      </p:sp>
      <p:sp>
        <p:nvSpPr>
          <p:cNvPr id="28692" name="Rectangle 8"/>
          <p:cNvSpPr>
            <a:spLocks noChangeArrowheads="1"/>
          </p:cNvSpPr>
          <p:nvPr/>
        </p:nvSpPr>
        <p:spPr bwMode="auto">
          <a:xfrm>
            <a:off x="36417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3</a:t>
            </a:r>
          </a:p>
        </p:txBody>
      </p:sp>
      <p:sp>
        <p:nvSpPr>
          <p:cNvPr id="28693" name="Rectangle 9"/>
          <p:cNvSpPr>
            <a:spLocks noChangeArrowheads="1"/>
          </p:cNvSpPr>
          <p:nvPr/>
        </p:nvSpPr>
        <p:spPr bwMode="auto">
          <a:xfrm>
            <a:off x="4479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0" dirty="0">
              <a:ea typeface="Arial" charset="0"/>
              <a:cs typeface="Arial" charset="0"/>
            </a:endParaRPr>
          </a:p>
        </p:txBody>
      </p:sp>
      <p:sp>
        <p:nvSpPr>
          <p:cNvPr id="28694" name="Rectangle 10"/>
          <p:cNvSpPr>
            <a:spLocks noChangeArrowheads="1"/>
          </p:cNvSpPr>
          <p:nvPr/>
        </p:nvSpPr>
        <p:spPr bwMode="auto">
          <a:xfrm>
            <a:off x="6156325" y="2157413"/>
            <a:ext cx="1371600" cy="609600"/>
          </a:xfrm>
          <a:prstGeom prst="rect">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payload</a:t>
            </a:r>
          </a:p>
        </p:txBody>
      </p:sp>
      <p:sp>
        <p:nvSpPr>
          <p:cNvPr id="28695" name="Rectangle 11"/>
          <p:cNvSpPr>
            <a:spLocks noChangeArrowheads="1"/>
          </p:cNvSpPr>
          <p:nvPr/>
        </p:nvSpPr>
        <p:spPr bwMode="auto">
          <a:xfrm>
            <a:off x="7527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CRC</a:t>
            </a:r>
          </a:p>
        </p:txBody>
      </p:sp>
      <p:sp>
        <p:nvSpPr>
          <p:cNvPr id="28696" name="Text Box 12"/>
          <p:cNvSpPr txBox="1">
            <a:spLocks noChangeArrowheads="1"/>
          </p:cNvSpPr>
          <p:nvPr/>
        </p:nvSpPr>
        <p:spPr bwMode="auto">
          <a:xfrm>
            <a:off x="6699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2</a:t>
            </a:r>
          </a:p>
        </p:txBody>
      </p:sp>
      <p:sp>
        <p:nvSpPr>
          <p:cNvPr id="28697" name="Text Box 13"/>
          <p:cNvSpPr txBox="1">
            <a:spLocks noChangeArrowheads="1"/>
          </p:cNvSpPr>
          <p:nvPr/>
        </p:nvSpPr>
        <p:spPr bwMode="auto">
          <a:xfrm>
            <a:off x="14319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2</a:t>
            </a:r>
          </a:p>
        </p:txBody>
      </p:sp>
      <p:sp>
        <p:nvSpPr>
          <p:cNvPr id="28698" name="Text Box 14"/>
          <p:cNvSpPr txBox="1">
            <a:spLocks noChangeArrowheads="1"/>
          </p:cNvSpPr>
          <p:nvPr/>
        </p:nvSpPr>
        <p:spPr bwMode="auto">
          <a:xfrm>
            <a:off x="23463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699" name="Text Box 15"/>
          <p:cNvSpPr txBox="1">
            <a:spLocks noChangeArrowheads="1"/>
          </p:cNvSpPr>
          <p:nvPr/>
        </p:nvSpPr>
        <p:spPr bwMode="auto">
          <a:xfrm>
            <a:off x="31083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700" name="Text Box 16"/>
          <p:cNvSpPr txBox="1">
            <a:spLocks noChangeArrowheads="1"/>
          </p:cNvSpPr>
          <p:nvPr/>
        </p:nvSpPr>
        <p:spPr bwMode="auto">
          <a:xfrm>
            <a:off x="39465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701" name="Text Box 17"/>
          <p:cNvSpPr txBox="1">
            <a:spLocks noChangeArrowheads="1"/>
          </p:cNvSpPr>
          <p:nvPr/>
        </p:nvSpPr>
        <p:spPr bwMode="auto">
          <a:xfrm>
            <a:off x="47847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2</a:t>
            </a:r>
          </a:p>
        </p:txBody>
      </p:sp>
      <p:sp>
        <p:nvSpPr>
          <p:cNvPr id="28702" name="Text Box 18"/>
          <p:cNvSpPr txBox="1">
            <a:spLocks noChangeArrowheads="1"/>
          </p:cNvSpPr>
          <p:nvPr/>
        </p:nvSpPr>
        <p:spPr bwMode="auto">
          <a:xfrm>
            <a:off x="5683250"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703" name="Text Box 19"/>
          <p:cNvSpPr txBox="1">
            <a:spLocks noChangeArrowheads="1"/>
          </p:cNvSpPr>
          <p:nvPr/>
        </p:nvSpPr>
        <p:spPr bwMode="auto">
          <a:xfrm>
            <a:off x="6308725" y="1832769"/>
            <a:ext cx="938213"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0 - 2312</a:t>
            </a:r>
          </a:p>
        </p:txBody>
      </p:sp>
      <p:sp>
        <p:nvSpPr>
          <p:cNvPr id="28704" name="Text Box 20"/>
          <p:cNvSpPr txBox="1">
            <a:spLocks noChangeArrowheads="1"/>
          </p:cNvSpPr>
          <p:nvPr/>
        </p:nvSpPr>
        <p:spPr bwMode="auto">
          <a:xfrm>
            <a:off x="7816850"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4</a:t>
            </a:r>
          </a:p>
        </p:txBody>
      </p:sp>
      <p:sp>
        <p:nvSpPr>
          <p:cNvPr id="28705" name="Text Box 21"/>
          <p:cNvSpPr txBox="1">
            <a:spLocks noChangeArrowheads="1"/>
          </p:cNvSpPr>
          <p:nvPr/>
        </p:nvSpPr>
        <p:spPr bwMode="auto">
          <a:xfrm>
            <a:off x="4537075" y="2217738"/>
            <a:ext cx="800100" cy="584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sz="1600" b="0" dirty="0">
                <a:latin typeface="Arial" charset="0"/>
                <a:ea typeface="Arial" charset="0"/>
                <a:cs typeface="Arial" charset="0"/>
              </a:rPr>
              <a:t>seq</a:t>
            </a:r>
          </a:p>
          <a:p>
            <a:pPr algn="ctr" eaLnBrk="1" hangingPunct="1">
              <a:defRPr/>
            </a:pPr>
            <a:r>
              <a:rPr lang="en-US" sz="1600" b="0" dirty="0">
                <a:latin typeface="Arial" charset="0"/>
                <a:ea typeface="Arial" charset="0"/>
                <a:cs typeface="Arial" charset="0"/>
              </a:rPr>
              <a:t>control</a:t>
            </a:r>
          </a:p>
        </p:txBody>
      </p:sp>
      <p:sp>
        <p:nvSpPr>
          <p:cNvPr id="28677" name="Rectangle 49"/>
          <p:cNvSpPr>
            <a:spLocks noGrp="1" noChangeArrowheads="1"/>
          </p:cNvSpPr>
          <p:nvPr>
            <p:ph type="title"/>
          </p:nvPr>
        </p:nvSpPr>
        <p:spPr/>
        <p:txBody>
          <a:bodyPr/>
          <a:lstStyle/>
          <a:p>
            <a:r>
              <a:rPr lang="en-US" dirty="0"/>
              <a:t>802.11 frame: Addressing</a:t>
            </a:r>
          </a:p>
        </p:txBody>
      </p:sp>
      <p:sp>
        <p:nvSpPr>
          <p:cNvPr id="28678" name="Text Box 52"/>
          <p:cNvSpPr txBox="1">
            <a:spLocks noChangeArrowheads="1"/>
          </p:cNvSpPr>
          <p:nvPr/>
        </p:nvSpPr>
        <p:spPr bwMode="auto">
          <a:xfrm>
            <a:off x="823913" y="4719638"/>
            <a:ext cx="3033203"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2:</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MAC address</a:t>
            </a:r>
          </a:p>
          <a:p>
            <a:pPr>
              <a:defRPr/>
            </a:pPr>
            <a:r>
              <a:rPr lang="en-US" sz="2000" b="0" dirty="0">
                <a:latin typeface="Arial" charset="0"/>
                <a:ea typeface="Arial" charset="0"/>
                <a:cs typeface="Arial" charset="0"/>
              </a:rPr>
              <a:t>of wireless host or AP </a:t>
            </a:r>
          </a:p>
          <a:p>
            <a:pPr>
              <a:defRPr/>
            </a:pPr>
            <a:r>
              <a:rPr lang="en-US" sz="2000" b="0" dirty="0">
                <a:latin typeface="Arial" charset="0"/>
                <a:ea typeface="Arial" charset="0"/>
                <a:cs typeface="Arial" charset="0"/>
              </a:rPr>
              <a:t>transmitting this frame</a:t>
            </a:r>
          </a:p>
        </p:txBody>
      </p:sp>
      <p:sp>
        <p:nvSpPr>
          <p:cNvPr id="28679" name="Line 53"/>
          <p:cNvSpPr>
            <a:spLocks noChangeShapeType="1"/>
          </p:cNvSpPr>
          <p:nvPr/>
        </p:nvSpPr>
        <p:spPr bwMode="auto">
          <a:xfrm flipV="1">
            <a:off x="974725" y="2835275"/>
            <a:ext cx="1235075" cy="730250"/>
          </a:xfrm>
          <a:prstGeom prst="line">
            <a:avLst/>
          </a:prstGeom>
          <a:noFill/>
          <a:ln w="1905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0" name="Line 54"/>
          <p:cNvSpPr>
            <a:spLocks noChangeShapeType="1"/>
          </p:cNvSpPr>
          <p:nvPr/>
        </p:nvSpPr>
        <p:spPr bwMode="auto">
          <a:xfrm flipH="1" flipV="1">
            <a:off x="3186113" y="2849563"/>
            <a:ext cx="44450" cy="1873250"/>
          </a:xfrm>
          <a:prstGeom prst="line">
            <a:avLst/>
          </a:prstGeom>
          <a:noFill/>
          <a:ln w="1905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1" name="Text Box 55"/>
          <p:cNvSpPr txBox="1">
            <a:spLocks noChangeArrowheads="1"/>
          </p:cNvSpPr>
          <p:nvPr/>
        </p:nvSpPr>
        <p:spPr bwMode="auto">
          <a:xfrm>
            <a:off x="274638" y="3486150"/>
            <a:ext cx="3033203"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1:</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MAC address</a:t>
            </a:r>
          </a:p>
          <a:p>
            <a:pPr>
              <a:defRPr/>
            </a:pPr>
            <a:r>
              <a:rPr lang="en-US" sz="2000" b="0" dirty="0">
                <a:latin typeface="Arial" charset="0"/>
                <a:ea typeface="Arial" charset="0"/>
                <a:cs typeface="Arial" charset="0"/>
              </a:rPr>
              <a:t>of wireless host or AP </a:t>
            </a:r>
          </a:p>
          <a:p>
            <a:pPr>
              <a:defRPr/>
            </a:pPr>
            <a:r>
              <a:rPr lang="en-US" sz="2000" b="0" dirty="0">
                <a:latin typeface="Arial" charset="0"/>
                <a:ea typeface="Arial" charset="0"/>
                <a:cs typeface="Arial" charset="0"/>
              </a:rPr>
              <a:t>to receive this frame</a:t>
            </a:r>
          </a:p>
        </p:txBody>
      </p:sp>
      <p:sp>
        <p:nvSpPr>
          <p:cNvPr id="28682" name="Line 56"/>
          <p:cNvSpPr>
            <a:spLocks noChangeShapeType="1"/>
          </p:cNvSpPr>
          <p:nvPr/>
        </p:nvSpPr>
        <p:spPr bwMode="auto">
          <a:xfrm flipH="1" flipV="1">
            <a:off x="3978275" y="2879725"/>
            <a:ext cx="609600" cy="836613"/>
          </a:xfrm>
          <a:prstGeom prst="line">
            <a:avLst/>
          </a:prstGeom>
          <a:noFill/>
          <a:ln w="1905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3" name="Text Box 57"/>
          <p:cNvSpPr txBox="1">
            <a:spLocks noChangeArrowheads="1"/>
          </p:cNvSpPr>
          <p:nvPr/>
        </p:nvSpPr>
        <p:spPr bwMode="auto">
          <a:xfrm>
            <a:off x="3598863" y="3851275"/>
            <a:ext cx="3049587"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3:</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MAC address</a:t>
            </a:r>
          </a:p>
          <a:p>
            <a:pPr>
              <a:defRPr/>
            </a:pPr>
            <a:r>
              <a:rPr lang="en-US" sz="2000" b="0" dirty="0">
                <a:latin typeface="Arial" charset="0"/>
                <a:ea typeface="Arial" charset="0"/>
                <a:cs typeface="Arial" charset="0"/>
              </a:rPr>
              <a:t>of router interface to which AP is attached</a:t>
            </a:r>
          </a:p>
        </p:txBody>
      </p:sp>
      <p:sp>
        <p:nvSpPr>
          <p:cNvPr id="28684" name="Text Box 58"/>
          <p:cNvSpPr txBox="1">
            <a:spLocks noChangeArrowheads="1"/>
          </p:cNvSpPr>
          <p:nvPr/>
        </p:nvSpPr>
        <p:spPr bwMode="auto">
          <a:xfrm>
            <a:off x="5838825" y="3071813"/>
            <a:ext cx="2606675"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4:</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used only in ad hoc mode</a:t>
            </a:r>
          </a:p>
        </p:txBody>
      </p:sp>
      <p:sp>
        <p:nvSpPr>
          <p:cNvPr id="28685" name="Line 59"/>
          <p:cNvSpPr>
            <a:spLocks noChangeShapeType="1"/>
          </p:cNvSpPr>
          <p:nvPr/>
        </p:nvSpPr>
        <p:spPr bwMode="auto">
          <a:xfrm flipH="1" flipV="1">
            <a:off x="5594350" y="2833688"/>
            <a:ext cx="290513" cy="379412"/>
          </a:xfrm>
          <a:prstGeom prst="line">
            <a:avLst/>
          </a:prstGeom>
          <a:noFill/>
          <a:ln w="19050">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5" name="Date Placeholder 4"/>
          <p:cNvSpPr>
            <a:spLocks noGrp="1"/>
          </p:cNvSpPr>
          <p:nvPr>
            <p:ph type="dt" sz="half" idx="10"/>
          </p:nvPr>
        </p:nvSpPr>
        <p:spPr/>
        <p:txBody>
          <a:bodyPr/>
          <a:lstStyle/>
          <a:p>
            <a:r>
              <a:rPr lang="en-US"/>
              <a:t>April 3, 2024</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9507A418-0CEB-9E4A-BA45-3B7D3D133EB9}" type="slidenum">
              <a:rPr lang="en-US" smtClean="0"/>
              <a:pPr/>
              <a:t>37</a:t>
            </a:fld>
            <a:endParaRPr lang="en-US"/>
          </a:p>
        </p:txBody>
      </p:sp>
    </p:spTree>
    <p:extLst>
      <p:ext uri="{BB962C8B-B14F-4D97-AF65-F5344CB8AC3E}">
        <p14:creationId xmlns:p14="http://schemas.microsoft.com/office/powerpoint/2010/main" val="755502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Oval 3"/>
          <p:cNvSpPr>
            <a:spLocks noChangeArrowheads="1"/>
          </p:cNvSpPr>
          <p:nvPr/>
        </p:nvSpPr>
        <p:spPr bwMode="auto">
          <a:xfrm>
            <a:off x="1601788" y="1647825"/>
            <a:ext cx="2454275" cy="23749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01" name="Line 23"/>
          <p:cNvSpPr>
            <a:spLocks noChangeShapeType="1"/>
          </p:cNvSpPr>
          <p:nvPr/>
        </p:nvSpPr>
        <p:spPr bwMode="auto">
          <a:xfrm>
            <a:off x="3581400" y="3157538"/>
            <a:ext cx="12192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9702" name="Line 25"/>
          <p:cNvSpPr>
            <a:spLocks noChangeShapeType="1"/>
          </p:cNvSpPr>
          <p:nvPr/>
        </p:nvSpPr>
        <p:spPr bwMode="auto">
          <a:xfrm flipV="1">
            <a:off x="5257800" y="2700338"/>
            <a:ext cx="9144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2710" name="Group 26"/>
          <p:cNvGrpSpPr>
            <a:grpSpLocks/>
          </p:cNvGrpSpPr>
          <p:nvPr/>
        </p:nvGrpSpPr>
        <p:grpSpPr bwMode="auto">
          <a:xfrm>
            <a:off x="6019800" y="1862138"/>
            <a:ext cx="2362200" cy="1762125"/>
            <a:chOff x="3744" y="1392"/>
            <a:chExt cx="1488" cy="1110"/>
          </a:xfrm>
          <a:solidFill>
            <a:srgbClr val="D3A600"/>
          </a:solidFill>
        </p:grpSpPr>
        <p:sp>
          <p:nvSpPr>
            <p:cNvPr id="72798" name="Freeform 27"/>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9792" name="Text Box 28"/>
            <p:cNvSpPr txBox="1">
              <a:spLocks noChangeArrowheads="1"/>
            </p:cNvSpPr>
            <p:nvPr/>
          </p:nvSpPr>
          <p:spPr bwMode="auto">
            <a:xfrm>
              <a:off x="4128" y="1776"/>
              <a:ext cx="609" cy="233"/>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grpSp>
        <p:nvGrpSpPr>
          <p:cNvPr id="72711" name="Group 161"/>
          <p:cNvGrpSpPr>
            <a:grpSpLocks/>
          </p:cNvGrpSpPr>
          <p:nvPr/>
        </p:nvGrpSpPr>
        <p:grpSpPr bwMode="auto">
          <a:xfrm>
            <a:off x="4699000" y="2713038"/>
            <a:ext cx="787400" cy="525462"/>
            <a:chOff x="2960" y="1439"/>
            <a:chExt cx="496" cy="331"/>
          </a:xfrm>
        </p:grpSpPr>
        <p:grpSp>
          <p:nvGrpSpPr>
            <p:cNvPr id="72783" name="Group 4"/>
            <p:cNvGrpSpPr>
              <a:grpSpLocks/>
            </p:cNvGrpSpPr>
            <p:nvPr/>
          </p:nvGrpSpPr>
          <p:grpSpPr bwMode="auto">
            <a:xfrm>
              <a:off x="3024" y="1623"/>
              <a:ext cx="315" cy="147"/>
              <a:chOff x="3600" y="219"/>
              <a:chExt cx="360" cy="175"/>
            </a:xfrm>
          </p:grpSpPr>
          <p:sp>
            <p:nvSpPr>
              <p:cNvPr id="29778" name="Oval 5"/>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79" name="Line 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0" name="Line 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1" name="Rectangle 8"/>
              <p:cNvSpPr>
                <a:spLocks noChangeArrowheads="1"/>
              </p:cNvSpPr>
              <p:nvPr/>
            </p:nvSpPr>
            <p:spPr bwMode="auto">
              <a:xfrm>
                <a:off x="3603" y="289"/>
                <a:ext cx="353" cy="58"/>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Arial" charset="0"/>
                  <a:cs typeface="Arial" charset="0"/>
                </a:endParaRPr>
              </a:p>
            </p:txBody>
          </p:sp>
          <p:sp>
            <p:nvSpPr>
              <p:cNvPr id="29782" name="Oval 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grpSp>
            <p:nvGrpSpPr>
              <p:cNvPr id="72790" name="Group 10"/>
              <p:cNvGrpSpPr>
                <a:grpSpLocks/>
              </p:cNvGrpSpPr>
              <p:nvPr/>
            </p:nvGrpSpPr>
            <p:grpSpPr bwMode="auto">
              <a:xfrm>
                <a:off x="3686" y="244"/>
                <a:ext cx="177" cy="66"/>
                <a:chOff x="2848" y="848"/>
                <a:chExt cx="140" cy="98"/>
              </a:xfrm>
            </p:grpSpPr>
            <p:sp>
              <p:nvSpPr>
                <p:cNvPr id="29788" name="Line 1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9" name="Line 12"/>
                <p:cNvSpPr>
                  <a:spLocks noChangeShapeType="1"/>
                </p:cNvSpPr>
                <p:nvPr/>
              </p:nvSpPr>
              <p:spPr bwMode="auto">
                <a:xfrm>
                  <a:off x="2944" y="945"/>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90" name="Line 13"/>
                <p:cNvSpPr>
                  <a:spLocks noChangeShapeType="1"/>
                </p:cNvSpPr>
                <p:nvPr/>
              </p:nvSpPr>
              <p:spPr bwMode="auto">
                <a:xfrm>
                  <a:off x="2894" y="850"/>
                  <a:ext cx="52" cy="95"/>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72791" name="Group 14"/>
              <p:cNvGrpSpPr>
                <a:grpSpLocks/>
              </p:cNvGrpSpPr>
              <p:nvPr/>
            </p:nvGrpSpPr>
            <p:grpSpPr bwMode="auto">
              <a:xfrm flipV="1">
                <a:off x="3686" y="243"/>
                <a:ext cx="177" cy="66"/>
                <a:chOff x="2848" y="848"/>
                <a:chExt cx="140" cy="98"/>
              </a:xfrm>
            </p:grpSpPr>
            <p:sp>
              <p:nvSpPr>
                <p:cNvPr id="29785" name="Line 15"/>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6" name="Line 1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7" name="Line 17"/>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9777" name="Text Box 29"/>
            <p:cNvSpPr txBox="1">
              <a:spLocks noChangeArrowheads="1"/>
            </p:cNvSpPr>
            <p:nvPr/>
          </p:nvSpPr>
          <p:spPr bwMode="auto">
            <a:xfrm>
              <a:off x="2960" y="1439"/>
              <a:ext cx="496"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router</a:t>
              </a:r>
            </a:p>
          </p:txBody>
        </p:sp>
      </p:grpSp>
      <p:sp>
        <p:nvSpPr>
          <p:cNvPr id="29705" name="Text Box 90"/>
          <p:cNvSpPr txBox="1">
            <a:spLocks noChangeArrowheads="1"/>
          </p:cNvSpPr>
          <p:nvPr/>
        </p:nvSpPr>
        <p:spPr bwMode="auto">
          <a:xfrm>
            <a:off x="1727200" y="2776538"/>
            <a:ext cx="479425"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H1</a:t>
            </a:r>
          </a:p>
        </p:txBody>
      </p:sp>
      <p:sp>
        <p:nvSpPr>
          <p:cNvPr id="29706" name="Text Box 93"/>
          <p:cNvSpPr txBox="1">
            <a:spLocks noChangeArrowheads="1"/>
          </p:cNvSpPr>
          <p:nvPr/>
        </p:nvSpPr>
        <p:spPr bwMode="auto">
          <a:xfrm>
            <a:off x="4327525" y="2805113"/>
            <a:ext cx="479425"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R1</a:t>
            </a:r>
          </a:p>
        </p:txBody>
      </p:sp>
      <p:grpSp>
        <p:nvGrpSpPr>
          <p:cNvPr id="411805" name="Group 157"/>
          <p:cNvGrpSpPr>
            <a:grpSpLocks/>
          </p:cNvGrpSpPr>
          <p:nvPr/>
        </p:nvGrpSpPr>
        <p:grpSpPr bwMode="auto">
          <a:xfrm>
            <a:off x="349250" y="2714626"/>
            <a:ext cx="5356225" cy="3871913"/>
            <a:chOff x="268" y="1113"/>
            <a:chExt cx="3374" cy="2439"/>
          </a:xfrm>
        </p:grpSpPr>
        <p:sp>
          <p:nvSpPr>
            <p:cNvPr id="29747" name="Line 94"/>
            <p:cNvSpPr>
              <a:spLocks noChangeShapeType="1"/>
            </p:cNvSpPr>
            <p:nvPr/>
          </p:nvSpPr>
          <p:spPr bwMode="auto">
            <a:xfrm flipH="1" flipV="1">
              <a:off x="1587" y="1113"/>
              <a:ext cx="493" cy="254"/>
            </a:xfrm>
            <a:prstGeom prst="line">
              <a:avLst/>
            </a:prstGeom>
            <a:noFill/>
            <a:ln w="5715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48" name="Rectangle 98"/>
            <p:cNvSpPr>
              <a:spLocks noChangeArrowheads="1"/>
            </p:cNvSpPr>
            <p:nvPr/>
          </p:nvSpPr>
          <p:spPr bwMode="auto">
            <a:xfrm>
              <a:off x="358" y="2897"/>
              <a:ext cx="3280" cy="26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6" name="Freeform 95"/>
            <p:cNvSpPr>
              <a:spLocks/>
            </p:cNvSpPr>
            <p:nvPr/>
          </p:nvSpPr>
          <p:spPr bwMode="auto">
            <a:xfrm>
              <a:off x="268" y="1426"/>
              <a:ext cx="3374" cy="1668"/>
            </a:xfrm>
            <a:custGeom>
              <a:avLst/>
              <a:gdLst>
                <a:gd name="T0" fmla="*/ 1397 w 3374"/>
                <a:gd name="T1" fmla="*/ 0 h 1668"/>
                <a:gd name="T2" fmla="*/ 104 w 3374"/>
                <a:gd name="T3" fmla="*/ 1445 h 1668"/>
                <a:gd name="T4" fmla="*/ 1294 w 3374"/>
                <a:gd name="T5" fmla="*/ 1418 h 1668"/>
                <a:gd name="T6" fmla="*/ 3374 w 3374"/>
                <a:gd name="T7" fmla="*/ 1445 h 1668"/>
                <a:gd name="T8" fmla="*/ 1585 w 3374"/>
                <a:gd name="T9" fmla="*/ 75 h 1668"/>
                <a:gd name="T10" fmla="*/ 1397 w 3374"/>
                <a:gd name="T11" fmla="*/ 0 h 16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74" h="1668">
                  <a:moveTo>
                    <a:pt x="1397" y="0"/>
                  </a:moveTo>
                  <a:cubicBezTo>
                    <a:pt x="1255" y="557"/>
                    <a:pt x="999" y="1064"/>
                    <a:pt x="104" y="1445"/>
                  </a:cubicBezTo>
                  <a:cubicBezTo>
                    <a:pt x="0" y="1641"/>
                    <a:pt x="719" y="1436"/>
                    <a:pt x="1294" y="1418"/>
                  </a:cubicBezTo>
                  <a:cubicBezTo>
                    <a:pt x="1839" y="1418"/>
                    <a:pt x="3326" y="1668"/>
                    <a:pt x="3374" y="1445"/>
                  </a:cubicBezTo>
                  <a:cubicBezTo>
                    <a:pt x="1983" y="1002"/>
                    <a:pt x="1929" y="582"/>
                    <a:pt x="1585" y="75"/>
                  </a:cubicBezTo>
                  <a:cubicBezTo>
                    <a:pt x="1491" y="25"/>
                    <a:pt x="1529" y="67"/>
                    <a:pt x="1397" y="0"/>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p>
          </p:txBody>
        </p:sp>
        <p:sp>
          <p:nvSpPr>
            <p:cNvPr id="27695" name="Rectangle 96"/>
            <p:cNvSpPr>
              <a:spLocks noChangeArrowheads="1"/>
            </p:cNvSpPr>
            <p:nvPr/>
          </p:nvSpPr>
          <p:spPr bwMode="auto">
            <a:xfrm rot="1284652">
              <a:off x="1621" y="1314"/>
              <a:ext cx="355" cy="115"/>
            </a:xfrm>
            <a:prstGeom prst="rect">
              <a:avLst/>
            </a:prstGeom>
            <a:solidFill>
              <a:schemeClr val="accent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51" name="Text Box 97"/>
            <p:cNvSpPr txBox="1">
              <a:spLocks noChangeArrowheads="1"/>
            </p:cNvSpPr>
            <p:nvPr/>
          </p:nvSpPr>
          <p:spPr bwMode="auto">
            <a:xfrm>
              <a:off x="540" y="2923"/>
              <a:ext cx="2825"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a:latin typeface="Arial" charset="0"/>
                  <a:cs typeface="Arial" charset="0"/>
                </a:rPr>
                <a:t>H1 MAC </a:t>
              </a:r>
              <a:r>
                <a:rPr lang="en-US" b="0" dirty="0" err="1">
                  <a:latin typeface="Arial" charset="0"/>
                  <a:cs typeface="Arial" charset="0"/>
                </a:rPr>
                <a:t>addr</a:t>
              </a:r>
              <a:r>
                <a:rPr lang="en-US" b="0" dirty="0">
                  <a:latin typeface="Arial" charset="0"/>
                  <a:cs typeface="Arial" charset="0"/>
                </a:rPr>
                <a:t>     AP MAC </a:t>
              </a:r>
              <a:r>
                <a:rPr lang="en-US" b="0" dirty="0" err="1">
                  <a:latin typeface="Arial" charset="0"/>
                  <a:cs typeface="Arial" charset="0"/>
                </a:rPr>
                <a:t>addr</a:t>
              </a:r>
              <a:r>
                <a:rPr lang="en-US" b="0" dirty="0">
                  <a:latin typeface="Arial" charset="0"/>
                  <a:cs typeface="Arial" charset="0"/>
                </a:rPr>
                <a:t>     R1 MAC addr</a:t>
              </a:r>
            </a:p>
          </p:txBody>
        </p:sp>
        <p:sp>
          <p:nvSpPr>
            <p:cNvPr id="29752" name="Line 99"/>
            <p:cNvSpPr>
              <a:spLocks noChangeShapeType="1"/>
            </p:cNvSpPr>
            <p:nvPr/>
          </p:nvSpPr>
          <p:spPr bwMode="auto">
            <a:xfrm>
              <a:off x="56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3" name="Line 100"/>
            <p:cNvSpPr>
              <a:spLocks noChangeShapeType="1"/>
            </p:cNvSpPr>
            <p:nvPr/>
          </p:nvSpPr>
          <p:spPr bwMode="auto">
            <a:xfrm>
              <a:off x="152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4" name="Line 101"/>
            <p:cNvSpPr>
              <a:spLocks noChangeShapeType="1"/>
            </p:cNvSpPr>
            <p:nvPr/>
          </p:nvSpPr>
          <p:spPr bwMode="auto">
            <a:xfrm>
              <a:off x="248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2" name="Group 106"/>
            <p:cNvGrpSpPr>
              <a:grpSpLocks/>
            </p:cNvGrpSpPr>
            <p:nvPr/>
          </p:nvGrpSpPr>
          <p:grpSpPr bwMode="auto">
            <a:xfrm>
              <a:off x="396" y="3107"/>
              <a:ext cx="120" cy="114"/>
              <a:chOff x="1300" y="3186"/>
              <a:chExt cx="120" cy="114"/>
            </a:xfrm>
          </p:grpSpPr>
          <p:sp>
            <p:nvSpPr>
              <p:cNvPr id="29773" name="Rectangle 10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81" name="Freeform 10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82" name="Freeform 10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63" name="Group 107"/>
            <p:cNvGrpSpPr>
              <a:grpSpLocks/>
            </p:cNvGrpSpPr>
            <p:nvPr/>
          </p:nvGrpSpPr>
          <p:grpSpPr bwMode="auto">
            <a:xfrm>
              <a:off x="412" y="2839"/>
              <a:ext cx="120" cy="114"/>
              <a:chOff x="1300" y="3186"/>
              <a:chExt cx="120" cy="114"/>
            </a:xfrm>
          </p:grpSpPr>
          <p:sp>
            <p:nvSpPr>
              <p:cNvPr id="29770" name="Rectangle 108"/>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8" name="Freeform 109"/>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79" name="Freeform 110"/>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64" name="Group 111"/>
            <p:cNvGrpSpPr>
              <a:grpSpLocks/>
            </p:cNvGrpSpPr>
            <p:nvPr/>
          </p:nvGrpSpPr>
          <p:grpSpPr bwMode="auto">
            <a:xfrm>
              <a:off x="3456" y="2851"/>
              <a:ext cx="120" cy="114"/>
              <a:chOff x="1300" y="3186"/>
              <a:chExt cx="120" cy="114"/>
            </a:xfrm>
          </p:grpSpPr>
          <p:sp>
            <p:nvSpPr>
              <p:cNvPr id="29767" name="Rectangle 112"/>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5" name="Freeform 11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76" name="Freeform 11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sp>
          <p:nvSpPr>
            <p:cNvPr id="29758" name="Line 115"/>
            <p:cNvSpPr>
              <a:spLocks noChangeShapeType="1"/>
            </p:cNvSpPr>
            <p:nvPr/>
          </p:nvSpPr>
          <p:spPr bwMode="auto">
            <a:xfrm>
              <a:off x="3404" y="2903"/>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6" name="Group 116"/>
            <p:cNvGrpSpPr>
              <a:grpSpLocks/>
            </p:cNvGrpSpPr>
            <p:nvPr/>
          </p:nvGrpSpPr>
          <p:grpSpPr bwMode="auto">
            <a:xfrm>
              <a:off x="3462" y="3103"/>
              <a:ext cx="120" cy="114"/>
              <a:chOff x="1300" y="3186"/>
              <a:chExt cx="120" cy="114"/>
            </a:xfrm>
          </p:grpSpPr>
          <p:sp>
            <p:nvSpPr>
              <p:cNvPr id="29764" name="Rectangle 11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2" name="Freeform 11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73" name="Freeform 11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sp>
          <p:nvSpPr>
            <p:cNvPr id="29760" name="Text Box 120"/>
            <p:cNvSpPr txBox="1">
              <a:spLocks noChangeArrowheads="1"/>
            </p:cNvSpPr>
            <p:nvPr/>
          </p:nvSpPr>
          <p:spPr bwMode="auto">
            <a:xfrm>
              <a:off x="523" y="3182"/>
              <a:ext cx="60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1</a:t>
              </a:r>
            </a:p>
          </p:txBody>
        </p:sp>
        <p:sp>
          <p:nvSpPr>
            <p:cNvPr id="29761" name="Text Box 121"/>
            <p:cNvSpPr txBox="1">
              <a:spLocks noChangeArrowheads="1"/>
            </p:cNvSpPr>
            <p:nvPr/>
          </p:nvSpPr>
          <p:spPr bwMode="auto">
            <a:xfrm>
              <a:off x="1500" y="3180"/>
              <a:ext cx="60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2</a:t>
              </a:r>
            </a:p>
          </p:txBody>
        </p:sp>
        <p:sp>
          <p:nvSpPr>
            <p:cNvPr id="29762" name="Text Box 122"/>
            <p:cNvSpPr txBox="1">
              <a:spLocks noChangeArrowheads="1"/>
            </p:cNvSpPr>
            <p:nvPr/>
          </p:nvSpPr>
          <p:spPr bwMode="auto">
            <a:xfrm>
              <a:off x="2480" y="3171"/>
              <a:ext cx="60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3</a:t>
              </a:r>
            </a:p>
          </p:txBody>
        </p:sp>
        <p:sp>
          <p:nvSpPr>
            <p:cNvPr id="29763" name="Text Box 123"/>
            <p:cNvSpPr txBox="1">
              <a:spLocks noChangeArrowheads="1"/>
            </p:cNvSpPr>
            <p:nvPr/>
          </p:nvSpPr>
          <p:spPr bwMode="auto">
            <a:xfrm>
              <a:off x="2619" y="3339"/>
              <a:ext cx="893"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802.</a:t>
              </a:r>
              <a:r>
                <a:rPr lang="en-US" dirty="0">
                  <a:solidFill>
                    <a:srgbClr val="C00000"/>
                  </a:solidFill>
                  <a:latin typeface="Arial" charset="0"/>
                  <a:cs typeface="Arial" charset="0"/>
                </a:rPr>
                <a:t>11 </a:t>
              </a:r>
              <a:r>
                <a:rPr lang="en-US" dirty="0">
                  <a:latin typeface="Arial" charset="0"/>
                  <a:cs typeface="Arial" charset="0"/>
                </a:rPr>
                <a:t>frame</a:t>
              </a:r>
            </a:p>
          </p:txBody>
        </p:sp>
      </p:grpSp>
      <p:grpSp>
        <p:nvGrpSpPr>
          <p:cNvPr id="411808" name="Group 160"/>
          <p:cNvGrpSpPr>
            <a:grpSpLocks/>
          </p:cNvGrpSpPr>
          <p:nvPr/>
        </p:nvGrpSpPr>
        <p:grpSpPr bwMode="auto">
          <a:xfrm>
            <a:off x="3844926" y="3238501"/>
            <a:ext cx="4110038" cy="2125663"/>
            <a:chOff x="2422" y="1770"/>
            <a:chExt cx="2589" cy="1339"/>
          </a:xfrm>
        </p:grpSpPr>
        <p:sp>
          <p:nvSpPr>
            <p:cNvPr id="72727" name="Freeform 130"/>
            <p:cNvSpPr>
              <a:spLocks/>
            </p:cNvSpPr>
            <p:nvPr/>
          </p:nvSpPr>
          <p:spPr bwMode="auto">
            <a:xfrm>
              <a:off x="2592" y="2002"/>
              <a:ext cx="2419" cy="441"/>
            </a:xfrm>
            <a:custGeom>
              <a:avLst/>
              <a:gdLst>
                <a:gd name="T0" fmla="*/ 54 w 2419"/>
                <a:gd name="T1" fmla="*/ 9 h 441"/>
                <a:gd name="T2" fmla="*/ 0 w 2419"/>
                <a:gd name="T3" fmla="*/ 437 h 441"/>
                <a:gd name="T4" fmla="*/ 2419 w 2419"/>
                <a:gd name="T5" fmla="*/ 369 h 441"/>
                <a:gd name="T6" fmla="*/ 336 w 2419"/>
                <a:gd name="T7" fmla="*/ 5 h 441"/>
                <a:gd name="T8" fmla="*/ 54 w 2419"/>
                <a:gd name="T9" fmla="*/ 9 h 4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9" h="441">
                  <a:moveTo>
                    <a:pt x="54" y="9"/>
                  </a:moveTo>
                  <a:cubicBezTo>
                    <a:pt x="45" y="275"/>
                    <a:pt x="38" y="312"/>
                    <a:pt x="0" y="437"/>
                  </a:cubicBezTo>
                  <a:cubicBezTo>
                    <a:pt x="499" y="418"/>
                    <a:pt x="2363" y="441"/>
                    <a:pt x="2419" y="369"/>
                  </a:cubicBezTo>
                  <a:cubicBezTo>
                    <a:pt x="921" y="148"/>
                    <a:pt x="719" y="337"/>
                    <a:pt x="336" y="5"/>
                  </a:cubicBezTo>
                  <a:cubicBezTo>
                    <a:pt x="205" y="9"/>
                    <a:pt x="231" y="0"/>
                    <a:pt x="54" y="9"/>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p>
          </p:txBody>
        </p:sp>
        <p:sp>
          <p:nvSpPr>
            <p:cNvPr id="29721" name="Line 127"/>
            <p:cNvSpPr>
              <a:spLocks noChangeShapeType="1"/>
            </p:cNvSpPr>
            <p:nvPr/>
          </p:nvSpPr>
          <p:spPr bwMode="auto">
            <a:xfrm flipH="1">
              <a:off x="2422" y="1770"/>
              <a:ext cx="597" cy="0"/>
            </a:xfrm>
            <a:prstGeom prst="line">
              <a:avLst/>
            </a:prstGeom>
            <a:noFill/>
            <a:ln w="5715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2" name="Rectangle 129"/>
            <p:cNvSpPr>
              <a:spLocks noChangeArrowheads="1"/>
            </p:cNvSpPr>
            <p:nvPr/>
          </p:nvSpPr>
          <p:spPr bwMode="auto">
            <a:xfrm>
              <a:off x="2620" y="2398"/>
              <a:ext cx="2385" cy="26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27668" name="Rectangle 131"/>
            <p:cNvSpPr>
              <a:spLocks noChangeArrowheads="1"/>
            </p:cNvSpPr>
            <p:nvPr/>
          </p:nvSpPr>
          <p:spPr bwMode="auto">
            <a:xfrm>
              <a:off x="2563" y="1848"/>
              <a:ext cx="355" cy="115"/>
            </a:xfrm>
            <a:prstGeom prst="rect">
              <a:avLst/>
            </a:prstGeom>
            <a:solidFill>
              <a:schemeClr val="accent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24" name="Text Box 132"/>
            <p:cNvSpPr txBox="1">
              <a:spLocks noChangeArrowheads="1"/>
            </p:cNvSpPr>
            <p:nvPr/>
          </p:nvSpPr>
          <p:spPr bwMode="auto">
            <a:xfrm>
              <a:off x="2802" y="2424"/>
              <a:ext cx="1936"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a:latin typeface="Arial" charset="0"/>
                  <a:cs typeface="Arial" charset="0"/>
                </a:rPr>
                <a:t>H1 MAC </a:t>
              </a:r>
              <a:r>
                <a:rPr lang="en-US" b="0" dirty="0" err="1">
                  <a:latin typeface="Arial" charset="0"/>
                  <a:cs typeface="Arial" charset="0"/>
                </a:rPr>
                <a:t>addr</a:t>
              </a:r>
              <a:r>
                <a:rPr lang="en-US" b="0" dirty="0">
                  <a:latin typeface="Arial" charset="0"/>
                  <a:cs typeface="Arial" charset="0"/>
                </a:rPr>
                <a:t>      R1 MAC addr </a:t>
              </a:r>
            </a:p>
          </p:txBody>
        </p:sp>
        <p:sp>
          <p:nvSpPr>
            <p:cNvPr id="29725" name="Line 133"/>
            <p:cNvSpPr>
              <a:spLocks noChangeShapeType="1"/>
            </p:cNvSpPr>
            <p:nvPr/>
          </p:nvSpPr>
          <p:spPr bwMode="auto">
            <a:xfrm>
              <a:off x="282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6" name="Line 134"/>
            <p:cNvSpPr>
              <a:spLocks noChangeShapeType="1"/>
            </p:cNvSpPr>
            <p:nvPr/>
          </p:nvSpPr>
          <p:spPr bwMode="auto">
            <a:xfrm>
              <a:off x="378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7" name="Line 135"/>
            <p:cNvSpPr>
              <a:spLocks noChangeShapeType="1"/>
            </p:cNvSpPr>
            <p:nvPr/>
          </p:nvSpPr>
          <p:spPr bwMode="auto">
            <a:xfrm>
              <a:off x="474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35" name="Group 136"/>
            <p:cNvGrpSpPr>
              <a:grpSpLocks/>
            </p:cNvGrpSpPr>
            <p:nvPr/>
          </p:nvGrpSpPr>
          <p:grpSpPr bwMode="auto">
            <a:xfrm>
              <a:off x="2658" y="2608"/>
              <a:ext cx="120" cy="114"/>
              <a:chOff x="1300" y="3186"/>
              <a:chExt cx="120" cy="114"/>
            </a:xfrm>
          </p:grpSpPr>
          <p:sp>
            <p:nvSpPr>
              <p:cNvPr id="29744" name="Rectangle 13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2" name="Freeform 13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53" name="Freeform 13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36" name="Group 140"/>
            <p:cNvGrpSpPr>
              <a:grpSpLocks/>
            </p:cNvGrpSpPr>
            <p:nvPr/>
          </p:nvGrpSpPr>
          <p:grpSpPr bwMode="auto">
            <a:xfrm>
              <a:off x="2674" y="2340"/>
              <a:ext cx="120" cy="114"/>
              <a:chOff x="1300" y="3186"/>
              <a:chExt cx="120" cy="114"/>
            </a:xfrm>
          </p:grpSpPr>
          <p:sp>
            <p:nvSpPr>
              <p:cNvPr id="29741" name="Rectangle 141"/>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9" name="Freeform 142"/>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50" name="Freeform 143"/>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37" name="Group 144"/>
            <p:cNvGrpSpPr>
              <a:grpSpLocks/>
            </p:cNvGrpSpPr>
            <p:nvPr/>
          </p:nvGrpSpPr>
          <p:grpSpPr bwMode="auto">
            <a:xfrm>
              <a:off x="4814" y="2352"/>
              <a:ext cx="120" cy="114"/>
              <a:chOff x="1300" y="3186"/>
              <a:chExt cx="120" cy="114"/>
            </a:xfrm>
          </p:grpSpPr>
          <p:sp>
            <p:nvSpPr>
              <p:cNvPr id="29738" name="Rectangle 14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6" name="Freeform 146"/>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47" name="Freeform 147"/>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38" name="Group 149"/>
            <p:cNvGrpSpPr>
              <a:grpSpLocks/>
            </p:cNvGrpSpPr>
            <p:nvPr/>
          </p:nvGrpSpPr>
          <p:grpSpPr bwMode="auto">
            <a:xfrm>
              <a:off x="4820" y="2604"/>
              <a:ext cx="120" cy="114"/>
              <a:chOff x="1300" y="3186"/>
              <a:chExt cx="120" cy="114"/>
            </a:xfrm>
          </p:grpSpPr>
          <p:sp>
            <p:nvSpPr>
              <p:cNvPr id="29735" name="Rectangle 150"/>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3" name="Freeform 151"/>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44" name="Freeform 152"/>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sp>
          <p:nvSpPr>
            <p:cNvPr id="29732" name="Text Box 153"/>
            <p:cNvSpPr txBox="1">
              <a:spLocks noChangeArrowheads="1"/>
            </p:cNvSpPr>
            <p:nvPr/>
          </p:nvSpPr>
          <p:spPr bwMode="auto">
            <a:xfrm>
              <a:off x="2785" y="2683"/>
              <a:ext cx="817"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dest. address </a:t>
              </a:r>
            </a:p>
          </p:txBody>
        </p:sp>
        <p:sp>
          <p:nvSpPr>
            <p:cNvPr id="29733" name="Text Box 154"/>
            <p:cNvSpPr txBox="1">
              <a:spLocks noChangeArrowheads="1"/>
            </p:cNvSpPr>
            <p:nvPr/>
          </p:nvSpPr>
          <p:spPr bwMode="auto">
            <a:xfrm>
              <a:off x="3762" y="2681"/>
              <a:ext cx="910"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source address </a:t>
              </a:r>
            </a:p>
          </p:txBody>
        </p:sp>
        <p:sp>
          <p:nvSpPr>
            <p:cNvPr id="29734" name="Text Box 156"/>
            <p:cNvSpPr txBox="1">
              <a:spLocks noChangeArrowheads="1"/>
            </p:cNvSpPr>
            <p:nvPr/>
          </p:nvSpPr>
          <p:spPr bwMode="auto">
            <a:xfrm>
              <a:off x="4146" y="2896"/>
              <a:ext cx="828"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802.</a:t>
              </a:r>
              <a:r>
                <a:rPr lang="en-US" dirty="0">
                  <a:solidFill>
                    <a:srgbClr val="C00000"/>
                  </a:solidFill>
                  <a:latin typeface="Arial" charset="0"/>
                  <a:cs typeface="Arial" charset="0"/>
                </a:rPr>
                <a:t>3</a:t>
              </a:r>
              <a:r>
                <a:rPr lang="en-US" dirty="0">
                  <a:solidFill>
                    <a:srgbClr val="FF0000"/>
                  </a:solidFill>
                  <a:latin typeface="Arial" charset="0"/>
                  <a:cs typeface="Arial" charset="0"/>
                </a:rPr>
                <a:t> </a:t>
              </a:r>
              <a:r>
                <a:rPr lang="en-US" dirty="0">
                  <a:latin typeface="Arial" charset="0"/>
                  <a:cs typeface="Arial" charset="0"/>
                </a:rPr>
                <a:t>frame</a:t>
              </a:r>
            </a:p>
          </p:txBody>
        </p:sp>
      </p:grpSp>
      <p:sp>
        <p:nvSpPr>
          <p:cNvPr id="5" name="Title 4"/>
          <p:cNvSpPr>
            <a:spLocks noGrp="1"/>
          </p:cNvSpPr>
          <p:nvPr>
            <p:ph type="title"/>
          </p:nvPr>
        </p:nvSpPr>
        <p:spPr/>
        <p:txBody>
          <a:bodyPr/>
          <a:lstStyle/>
          <a:p>
            <a:r>
              <a:rPr lang="en-US" dirty="0"/>
              <a:t>Why do we need Address 3?</a:t>
            </a:r>
          </a:p>
        </p:txBody>
      </p:sp>
      <p:grpSp>
        <p:nvGrpSpPr>
          <p:cNvPr id="105" name="Group 356"/>
          <p:cNvGrpSpPr>
            <a:grpSpLocks/>
          </p:cNvGrpSpPr>
          <p:nvPr/>
        </p:nvGrpSpPr>
        <p:grpSpPr bwMode="auto">
          <a:xfrm>
            <a:off x="1981201" y="2293964"/>
            <a:ext cx="436562" cy="498475"/>
            <a:chOff x="313" y="1497"/>
            <a:chExt cx="1152" cy="1014"/>
          </a:xfrm>
        </p:grpSpPr>
        <p:pic>
          <p:nvPicPr>
            <p:cNvPr id="10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08" name="Group 356"/>
          <p:cNvGrpSpPr>
            <a:grpSpLocks/>
          </p:cNvGrpSpPr>
          <p:nvPr/>
        </p:nvGrpSpPr>
        <p:grpSpPr bwMode="auto">
          <a:xfrm>
            <a:off x="3048794" y="1918606"/>
            <a:ext cx="436562" cy="498475"/>
            <a:chOff x="313" y="1497"/>
            <a:chExt cx="1152" cy="1014"/>
          </a:xfrm>
        </p:grpSpPr>
        <p:pic>
          <p:nvPicPr>
            <p:cNvPr id="109"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0"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11" name="Group 361"/>
          <p:cNvGrpSpPr>
            <a:grpSpLocks/>
          </p:cNvGrpSpPr>
          <p:nvPr/>
        </p:nvGrpSpPr>
        <p:grpSpPr bwMode="auto">
          <a:xfrm>
            <a:off x="3350309" y="2759332"/>
            <a:ext cx="649287" cy="561975"/>
            <a:chOff x="2967" y="478"/>
            <a:chExt cx="788" cy="625"/>
          </a:xfrm>
        </p:grpSpPr>
        <p:pic>
          <p:nvPicPr>
            <p:cNvPr id="112"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3"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0" name="Slide Number Placeholder 9"/>
          <p:cNvSpPr>
            <a:spLocks noGrp="1"/>
          </p:cNvSpPr>
          <p:nvPr>
            <p:ph type="sldNum" sz="quarter" idx="12"/>
          </p:nvPr>
        </p:nvSpPr>
        <p:spPr/>
        <p:txBody>
          <a:bodyPr/>
          <a:lstStyle/>
          <a:p>
            <a:fld id="{9507A418-0CEB-9E4A-BA45-3B7D3D133EB9}" type="slidenum">
              <a:rPr lang="en-US" smtClean="0"/>
              <a:pPr/>
              <a:t>38</a:t>
            </a:fld>
            <a:endParaRPr lang="en-US"/>
          </a:p>
        </p:txBody>
      </p:sp>
      <p:sp>
        <p:nvSpPr>
          <p:cNvPr id="2" name="Date Placeholder 1">
            <a:extLst>
              <a:ext uri="{FF2B5EF4-FFF2-40B4-BE49-F238E27FC236}">
                <a16:creationId xmlns:a16="http://schemas.microsoft.com/office/drawing/2014/main" id="{9E36CA31-8A8F-CD42-B826-883752C9466E}"/>
              </a:ext>
            </a:extLst>
          </p:cNvPr>
          <p:cNvSpPr>
            <a:spLocks noGrp="1"/>
          </p:cNvSpPr>
          <p:nvPr>
            <p:ph type="dt" sz="half" idx="10"/>
          </p:nvPr>
        </p:nvSpPr>
        <p:spPr/>
        <p:txBody>
          <a:bodyPr/>
          <a:lstStyle/>
          <a:p>
            <a:r>
              <a:rPr lang="en-US"/>
              <a:t>April 3, 2024</a:t>
            </a:r>
            <a:endParaRPr lang="en-US" sz="1050" b="0">
              <a:latin typeface="Times New Roman" charset="0"/>
            </a:endParaRPr>
          </a:p>
        </p:txBody>
      </p:sp>
    </p:spTree>
    <p:extLst>
      <p:ext uri="{BB962C8B-B14F-4D97-AF65-F5344CB8AC3E}">
        <p14:creationId xmlns:p14="http://schemas.microsoft.com/office/powerpoint/2010/main" val="5341733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11808"/>
                                        </p:tgtEl>
                                        <p:attrNameLst>
                                          <p:attrName>style.visibility</p:attrName>
                                        </p:attrNameLst>
                                      </p:cBhvr>
                                      <p:to>
                                        <p:strVal val="visible"/>
                                      </p:to>
                                    </p:set>
                                    <p:animEffect transition="in" filter="wipe(right)">
                                      <p:cBhvr>
                                        <p:cTn id="7" dur="1000"/>
                                        <p:tgtEl>
                                          <p:spTgt spid="4118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411805"/>
                                        </p:tgtEl>
                                        <p:attrNameLst>
                                          <p:attrName>style.visibility</p:attrName>
                                        </p:attrNameLst>
                                      </p:cBhvr>
                                      <p:to>
                                        <p:strVal val="visible"/>
                                      </p:to>
                                    </p:set>
                                    <p:animEffect transition="in" filter="wipe(right)">
                                      <p:cBhvr>
                                        <p:cTn id="12" dur="1000"/>
                                        <p:tgtEl>
                                          <p:spTgt spid="411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Oval 3"/>
          <p:cNvSpPr>
            <a:spLocks noChangeArrowheads="1"/>
          </p:cNvSpPr>
          <p:nvPr/>
        </p:nvSpPr>
        <p:spPr bwMode="auto">
          <a:xfrm>
            <a:off x="1601788" y="1647825"/>
            <a:ext cx="2454275" cy="23749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01" name="Line 23"/>
          <p:cNvSpPr>
            <a:spLocks noChangeShapeType="1"/>
          </p:cNvSpPr>
          <p:nvPr/>
        </p:nvSpPr>
        <p:spPr bwMode="auto">
          <a:xfrm>
            <a:off x="3581400" y="3157538"/>
            <a:ext cx="12192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9702" name="Line 25"/>
          <p:cNvSpPr>
            <a:spLocks noChangeShapeType="1"/>
          </p:cNvSpPr>
          <p:nvPr/>
        </p:nvSpPr>
        <p:spPr bwMode="auto">
          <a:xfrm flipV="1">
            <a:off x="5257800" y="2700338"/>
            <a:ext cx="9144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2710" name="Group 26"/>
          <p:cNvGrpSpPr>
            <a:grpSpLocks/>
          </p:cNvGrpSpPr>
          <p:nvPr/>
        </p:nvGrpSpPr>
        <p:grpSpPr bwMode="auto">
          <a:xfrm>
            <a:off x="6019800" y="1862138"/>
            <a:ext cx="2362200" cy="1762125"/>
            <a:chOff x="3744" y="1392"/>
            <a:chExt cx="1488" cy="1110"/>
          </a:xfrm>
          <a:solidFill>
            <a:srgbClr val="D3A600"/>
          </a:solidFill>
        </p:grpSpPr>
        <p:sp>
          <p:nvSpPr>
            <p:cNvPr id="72798" name="Freeform 27"/>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9792" name="Text Box 28"/>
            <p:cNvSpPr txBox="1">
              <a:spLocks noChangeArrowheads="1"/>
            </p:cNvSpPr>
            <p:nvPr/>
          </p:nvSpPr>
          <p:spPr bwMode="auto">
            <a:xfrm>
              <a:off x="4128" y="1776"/>
              <a:ext cx="609" cy="233"/>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grpSp>
        <p:nvGrpSpPr>
          <p:cNvPr id="72711" name="Group 161"/>
          <p:cNvGrpSpPr>
            <a:grpSpLocks/>
          </p:cNvGrpSpPr>
          <p:nvPr/>
        </p:nvGrpSpPr>
        <p:grpSpPr bwMode="auto">
          <a:xfrm>
            <a:off x="4699000" y="2713038"/>
            <a:ext cx="787400" cy="525462"/>
            <a:chOff x="2960" y="1439"/>
            <a:chExt cx="496" cy="331"/>
          </a:xfrm>
        </p:grpSpPr>
        <p:grpSp>
          <p:nvGrpSpPr>
            <p:cNvPr id="72783" name="Group 4"/>
            <p:cNvGrpSpPr>
              <a:grpSpLocks/>
            </p:cNvGrpSpPr>
            <p:nvPr/>
          </p:nvGrpSpPr>
          <p:grpSpPr bwMode="auto">
            <a:xfrm>
              <a:off x="3024" y="1623"/>
              <a:ext cx="315" cy="147"/>
              <a:chOff x="3600" y="219"/>
              <a:chExt cx="360" cy="175"/>
            </a:xfrm>
          </p:grpSpPr>
          <p:sp>
            <p:nvSpPr>
              <p:cNvPr id="29778" name="Oval 5"/>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79" name="Line 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0" name="Line 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1" name="Rectangle 8"/>
              <p:cNvSpPr>
                <a:spLocks noChangeArrowheads="1"/>
              </p:cNvSpPr>
              <p:nvPr/>
            </p:nvSpPr>
            <p:spPr bwMode="auto">
              <a:xfrm>
                <a:off x="3603" y="289"/>
                <a:ext cx="353" cy="58"/>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Arial" charset="0"/>
                  <a:cs typeface="Arial" charset="0"/>
                </a:endParaRPr>
              </a:p>
            </p:txBody>
          </p:sp>
          <p:sp>
            <p:nvSpPr>
              <p:cNvPr id="29782" name="Oval 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grpSp>
            <p:nvGrpSpPr>
              <p:cNvPr id="72790" name="Group 10"/>
              <p:cNvGrpSpPr>
                <a:grpSpLocks/>
              </p:cNvGrpSpPr>
              <p:nvPr/>
            </p:nvGrpSpPr>
            <p:grpSpPr bwMode="auto">
              <a:xfrm>
                <a:off x="3686" y="244"/>
                <a:ext cx="177" cy="66"/>
                <a:chOff x="2848" y="848"/>
                <a:chExt cx="140" cy="98"/>
              </a:xfrm>
            </p:grpSpPr>
            <p:sp>
              <p:nvSpPr>
                <p:cNvPr id="29788" name="Line 1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9" name="Line 12"/>
                <p:cNvSpPr>
                  <a:spLocks noChangeShapeType="1"/>
                </p:cNvSpPr>
                <p:nvPr/>
              </p:nvSpPr>
              <p:spPr bwMode="auto">
                <a:xfrm>
                  <a:off x="2944" y="945"/>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90" name="Line 13"/>
                <p:cNvSpPr>
                  <a:spLocks noChangeShapeType="1"/>
                </p:cNvSpPr>
                <p:nvPr/>
              </p:nvSpPr>
              <p:spPr bwMode="auto">
                <a:xfrm>
                  <a:off x="2894" y="850"/>
                  <a:ext cx="52" cy="95"/>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72791" name="Group 14"/>
              <p:cNvGrpSpPr>
                <a:grpSpLocks/>
              </p:cNvGrpSpPr>
              <p:nvPr/>
            </p:nvGrpSpPr>
            <p:grpSpPr bwMode="auto">
              <a:xfrm flipV="1">
                <a:off x="3686" y="243"/>
                <a:ext cx="177" cy="66"/>
                <a:chOff x="2848" y="848"/>
                <a:chExt cx="140" cy="98"/>
              </a:xfrm>
            </p:grpSpPr>
            <p:sp>
              <p:nvSpPr>
                <p:cNvPr id="29785" name="Line 15"/>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6" name="Line 1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7" name="Line 17"/>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9777" name="Text Box 29"/>
            <p:cNvSpPr txBox="1">
              <a:spLocks noChangeArrowheads="1"/>
            </p:cNvSpPr>
            <p:nvPr/>
          </p:nvSpPr>
          <p:spPr bwMode="auto">
            <a:xfrm>
              <a:off x="2960" y="1439"/>
              <a:ext cx="496"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router</a:t>
              </a:r>
            </a:p>
          </p:txBody>
        </p:sp>
      </p:grpSp>
      <p:sp>
        <p:nvSpPr>
          <p:cNvPr id="29705" name="Text Box 90"/>
          <p:cNvSpPr txBox="1">
            <a:spLocks noChangeArrowheads="1"/>
          </p:cNvSpPr>
          <p:nvPr/>
        </p:nvSpPr>
        <p:spPr bwMode="auto">
          <a:xfrm>
            <a:off x="1727200" y="2776538"/>
            <a:ext cx="479425"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H1</a:t>
            </a:r>
          </a:p>
        </p:txBody>
      </p:sp>
      <p:sp>
        <p:nvSpPr>
          <p:cNvPr id="29706" name="Text Box 93"/>
          <p:cNvSpPr txBox="1">
            <a:spLocks noChangeArrowheads="1"/>
          </p:cNvSpPr>
          <p:nvPr/>
        </p:nvSpPr>
        <p:spPr bwMode="auto">
          <a:xfrm>
            <a:off x="4327525" y="2805113"/>
            <a:ext cx="479425"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R1</a:t>
            </a:r>
          </a:p>
        </p:txBody>
      </p:sp>
      <p:grpSp>
        <p:nvGrpSpPr>
          <p:cNvPr id="411805" name="Group 157"/>
          <p:cNvGrpSpPr>
            <a:grpSpLocks/>
          </p:cNvGrpSpPr>
          <p:nvPr/>
        </p:nvGrpSpPr>
        <p:grpSpPr bwMode="auto">
          <a:xfrm>
            <a:off x="349250" y="2820988"/>
            <a:ext cx="5356225" cy="3765550"/>
            <a:chOff x="268" y="1180"/>
            <a:chExt cx="3374" cy="2372"/>
          </a:xfrm>
        </p:grpSpPr>
        <p:sp>
          <p:nvSpPr>
            <p:cNvPr id="29747" name="Line 94"/>
            <p:cNvSpPr>
              <a:spLocks noChangeShapeType="1"/>
            </p:cNvSpPr>
            <p:nvPr/>
          </p:nvSpPr>
          <p:spPr bwMode="auto">
            <a:xfrm>
              <a:off x="1612" y="1180"/>
              <a:ext cx="566" cy="211"/>
            </a:xfrm>
            <a:prstGeom prst="line">
              <a:avLst/>
            </a:prstGeom>
            <a:noFill/>
            <a:ln w="5715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48" name="Rectangle 98"/>
            <p:cNvSpPr>
              <a:spLocks noChangeArrowheads="1"/>
            </p:cNvSpPr>
            <p:nvPr/>
          </p:nvSpPr>
          <p:spPr bwMode="auto">
            <a:xfrm>
              <a:off x="358" y="2897"/>
              <a:ext cx="3280" cy="26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6" name="Freeform 95"/>
            <p:cNvSpPr>
              <a:spLocks/>
            </p:cNvSpPr>
            <p:nvPr/>
          </p:nvSpPr>
          <p:spPr bwMode="auto">
            <a:xfrm>
              <a:off x="268" y="1426"/>
              <a:ext cx="3374" cy="1668"/>
            </a:xfrm>
            <a:custGeom>
              <a:avLst/>
              <a:gdLst>
                <a:gd name="T0" fmla="*/ 1397 w 3374"/>
                <a:gd name="T1" fmla="*/ 0 h 1668"/>
                <a:gd name="T2" fmla="*/ 104 w 3374"/>
                <a:gd name="T3" fmla="*/ 1445 h 1668"/>
                <a:gd name="T4" fmla="*/ 1294 w 3374"/>
                <a:gd name="T5" fmla="*/ 1418 h 1668"/>
                <a:gd name="T6" fmla="*/ 3374 w 3374"/>
                <a:gd name="T7" fmla="*/ 1445 h 1668"/>
                <a:gd name="T8" fmla="*/ 1585 w 3374"/>
                <a:gd name="T9" fmla="*/ 75 h 1668"/>
                <a:gd name="T10" fmla="*/ 1397 w 3374"/>
                <a:gd name="T11" fmla="*/ 0 h 16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74" h="1668">
                  <a:moveTo>
                    <a:pt x="1397" y="0"/>
                  </a:moveTo>
                  <a:cubicBezTo>
                    <a:pt x="1255" y="557"/>
                    <a:pt x="999" y="1064"/>
                    <a:pt x="104" y="1445"/>
                  </a:cubicBezTo>
                  <a:cubicBezTo>
                    <a:pt x="0" y="1641"/>
                    <a:pt x="719" y="1436"/>
                    <a:pt x="1294" y="1418"/>
                  </a:cubicBezTo>
                  <a:cubicBezTo>
                    <a:pt x="1839" y="1418"/>
                    <a:pt x="3326" y="1668"/>
                    <a:pt x="3374" y="1445"/>
                  </a:cubicBezTo>
                  <a:cubicBezTo>
                    <a:pt x="1983" y="1002"/>
                    <a:pt x="1929" y="582"/>
                    <a:pt x="1585" y="75"/>
                  </a:cubicBezTo>
                  <a:cubicBezTo>
                    <a:pt x="1491" y="25"/>
                    <a:pt x="1529" y="67"/>
                    <a:pt x="1397" y="0"/>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p>
          </p:txBody>
        </p:sp>
        <p:sp>
          <p:nvSpPr>
            <p:cNvPr id="27695" name="Rectangle 96"/>
            <p:cNvSpPr>
              <a:spLocks noChangeArrowheads="1"/>
            </p:cNvSpPr>
            <p:nvPr/>
          </p:nvSpPr>
          <p:spPr bwMode="auto">
            <a:xfrm rot="1284652">
              <a:off x="1621" y="1314"/>
              <a:ext cx="355" cy="115"/>
            </a:xfrm>
            <a:prstGeom prst="rect">
              <a:avLst/>
            </a:prstGeom>
            <a:solidFill>
              <a:schemeClr val="accent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51" name="Text Box 97"/>
            <p:cNvSpPr txBox="1">
              <a:spLocks noChangeArrowheads="1"/>
            </p:cNvSpPr>
            <p:nvPr/>
          </p:nvSpPr>
          <p:spPr bwMode="auto">
            <a:xfrm>
              <a:off x="540" y="2923"/>
              <a:ext cx="2832"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a:latin typeface="Arial" charset="0"/>
                  <a:cs typeface="Arial" charset="0"/>
                </a:rPr>
                <a:t>AP MAC </a:t>
              </a:r>
              <a:r>
                <a:rPr lang="en-US" b="0" dirty="0" err="1">
                  <a:latin typeface="Arial" charset="0"/>
                  <a:cs typeface="Arial" charset="0"/>
                </a:rPr>
                <a:t>addr</a:t>
              </a:r>
              <a:r>
                <a:rPr lang="en-US" b="0" dirty="0">
                  <a:latin typeface="Arial" charset="0"/>
                  <a:cs typeface="Arial" charset="0"/>
                </a:rPr>
                <a:t>     H1 MAC </a:t>
              </a:r>
              <a:r>
                <a:rPr lang="en-US" b="0" dirty="0" err="1">
                  <a:latin typeface="Arial" charset="0"/>
                  <a:cs typeface="Arial" charset="0"/>
                </a:rPr>
                <a:t>addr</a:t>
              </a:r>
              <a:r>
                <a:rPr lang="en-US" b="0" dirty="0">
                  <a:latin typeface="Arial" charset="0"/>
                  <a:cs typeface="Arial" charset="0"/>
                </a:rPr>
                <a:t>     R1 MAC addr</a:t>
              </a:r>
            </a:p>
          </p:txBody>
        </p:sp>
        <p:sp>
          <p:nvSpPr>
            <p:cNvPr id="29752" name="Line 99"/>
            <p:cNvSpPr>
              <a:spLocks noChangeShapeType="1"/>
            </p:cNvSpPr>
            <p:nvPr/>
          </p:nvSpPr>
          <p:spPr bwMode="auto">
            <a:xfrm>
              <a:off x="56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3" name="Line 100"/>
            <p:cNvSpPr>
              <a:spLocks noChangeShapeType="1"/>
            </p:cNvSpPr>
            <p:nvPr/>
          </p:nvSpPr>
          <p:spPr bwMode="auto">
            <a:xfrm>
              <a:off x="152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4" name="Line 101"/>
            <p:cNvSpPr>
              <a:spLocks noChangeShapeType="1"/>
            </p:cNvSpPr>
            <p:nvPr/>
          </p:nvSpPr>
          <p:spPr bwMode="auto">
            <a:xfrm>
              <a:off x="248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2" name="Group 106"/>
            <p:cNvGrpSpPr>
              <a:grpSpLocks/>
            </p:cNvGrpSpPr>
            <p:nvPr/>
          </p:nvGrpSpPr>
          <p:grpSpPr bwMode="auto">
            <a:xfrm>
              <a:off x="396" y="3107"/>
              <a:ext cx="120" cy="114"/>
              <a:chOff x="1300" y="3186"/>
              <a:chExt cx="120" cy="114"/>
            </a:xfrm>
          </p:grpSpPr>
          <p:sp>
            <p:nvSpPr>
              <p:cNvPr id="29773" name="Rectangle 10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81" name="Freeform 10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82" name="Freeform 10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63" name="Group 107"/>
            <p:cNvGrpSpPr>
              <a:grpSpLocks/>
            </p:cNvGrpSpPr>
            <p:nvPr/>
          </p:nvGrpSpPr>
          <p:grpSpPr bwMode="auto">
            <a:xfrm>
              <a:off x="412" y="2839"/>
              <a:ext cx="120" cy="114"/>
              <a:chOff x="1300" y="3186"/>
              <a:chExt cx="120" cy="114"/>
            </a:xfrm>
          </p:grpSpPr>
          <p:sp>
            <p:nvSpPr>
              <p:cNvPr id="29770" name="Rectangle 108"/>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8" name="Freeform 109"/>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79" name="Freeform 110"/>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64" name="Group 111"/>
            <p:cNvGrpSpPr>
              <a:grpSpLocks/>
            </p:cNvGrpSpPr>
            <p:nvPr/>
          </p:nvGrpSpPr>
          <p:grpSpPr bwMode="auto">
            <a:xfrm>
              <a:off x="3456" y="2851"/>
              <a:ext cx="120" cy="114"/>
              <a:chOff x="1300" y="3186"/>
              <a:chExt cx="120" cy="114"/>
            </a:xfrm>
          </p:grpSpPr>
          <p:sp>
            <p:nvSpPr>
              <p:cNvPr id="29767" name="Rectangle 112"/>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5" name="Freeform 11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76" name="Freeform 11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sp>
          <p:nvSpPr>
            <p:cNvPr id="29758" name="Line 115"/>
            <p:cNvSpPr>
              <a:spLocks noChangeShapeType="1"/>
            </p:cNvSpPr>
            <p:nvPr/>
          </p:nvSpPr>
          <p:spPr bwMode="auto">
            <a:xfrm>
              <a:off x="3404" y="2903"/>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6" name="Group 116"/>
            <p:cNvGrpSpPr>
              <a:grpSpLocks/>
            </p:cNvGrpSpPr>
            <p:nvPr/>
          </p:nvGrpSpPr>
          <p:grpSpPr bwMode="auto">
            <a:xfrm>
              <a:off x="3462" y="3103"/>
              <a:ext cx="120" cy="114"/>
              <a:chOff x="1300" y="3186"/>
              <a:chExt cx="120" cy="114"/>
            </a:xfrm>
          </p:grpSpPr>
          <p:sp>
            <p:nvSpPr>
              <p:cNvPr id="29764" name="Rectangle 11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2" name="Freeform 11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73" name="Freeform 11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sp>
          <p:nvSpPr>
            <p:cNvPr id="29760" name="Text Box 120"/>
            <p:cNvSpPr txBox="1">
              <a:spLocks noChangeArrowheads="1"/>
            </p:cNvSpPr>
            <p:nvPr/>
          </p:nvSpPr>
          <p:spPr bwMode="auto">
            <a:xfrm>
              <a:off x="523" y="3182"/>
              <a:ext cx="60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1</a:t>
              </a:r>
            </a:p>
          </p:txBody>
        </p:sp>
        <p:sp>
          <p:nvSpPr>
            <p:cNvPr id="29761" name="Text Box 121"/>
            <p:cNvSpPr txBox="1">
              <a:spLocks noChangeArrowheads="1"/>
            </p:cNvSpPr>
            <p:nvPr/>
          </p:nvSpPr>
          <p:spPr bwMode="auto">
            <a:xfrm>
              <a:off x="1500" y="3180"/>
              <a:ext cx="60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2</a:t>
              </a:r>
            </a:p>
          </p:txBody>
        </p:sp>
        <p:sp>
          <p:nvSpPr>
            <p:cNvPr id="29762" name="Text Box 122"/>
            <p:cNvSpPr txBox="1">
              <a:spLocks noChangeArrowheads="1"/>
            </p:cNvSpPr>
            <p:nvPr/>
          </p:nvSpPr>
          <p:spPr bwMode="auto">
            <a:xfrm>
              <a:off x="2480" y="3171"/>
              <a:ext cx="60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3</a:t>
              </a:r>
            </a:p>
          </p:txBody>
        </p:sp>
        <p:sp>
          <p:nvSpPr>
            <p:cNvPr id="29763" name="Text Box 123"/>
            <p:cNvSpPr txBox="1">
              <a:spLocks noChangeArrowheads="1"/>
            </p:cNvSpPr>
            <p:nvPr/>
          </p:nvSpPr>
          <p:spPr bwMode="auto">
            <a:xfrm>
              <a:off x="2619" y="3339"/>
              <a:ext cx="893"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802.</a:t>
              </a:r>
              <a:r>
                <a:rPr lang="en-US" dirty="0">
                  <a:solidFill>
                    <a:srgbClr val="C00000"/>
                  </a:solidFill>
                  <a:latin typeface="Arial" charset="0"/>
                  <a:cs typeface="Arial" charset="0"/>
                </a:rPr>
                <a:t>11 </a:t>
              </a:r>
              <a:r>
                <a:rPr lang="en-US" dirty="0">
                  <a:latin typeface="Arial" charset="0"/>
                  <a:cs typeface="Arial" charset="0"/>
                </a:rPr>
                <a:t>frame</a:t>
              </a:r>
            </a:p>
          </p:txBody>
        </p:sp>
      </p:grpSp>
      <p:grpSp>
        <p:nvGrpSpPr>
          <p:cNvPr id="411808" name="Group 160"/>
          <p:cNvGrpSpPr>
            <a:grpSpLocks/>
          </p:cNvGrpSpPr>
          <p:nvPr/>
        </p:nvGrpSpPr>
        <p:grpSpPr bwMode="auto">
          <a:xfrm>
            <a:off x="3811588" y="3240088"/>
            <a:ext cx="4143375" cy="2124075"/>
            <a:chOff x="2401" y="1771"/>
            <a:chExt cx="2610" cy="1338"/>
          </a:xfrm>
        </p:grpSpPr>
        <p:sp>
          <p:nvSpPr>
            <p:cNvPr id="72727" name="Freeform 130"/>
            <p:cNvSpPr>
              <a:spLocks/>
            </p:cNvSpPr>
            <p:nvPr/>
          </p:nvSpPr>
          <p:spPr bwMode="auto">
            <a:xfrm>
              <a:off x="2592" y="2002"/>
              <a:ext cx="2419" cy="441"/>
            </a:xfrm>
            <a:custGeom>
              <a:avLst/>
              <a:gdLst>
                <a:gd name="T0" fmla="*/ 54 w 2419"/>
                <a:gd name="T1" fmla="*/ 9 h 441"/>
                <a:gd name="T2" fmla="*/ 0 w 2419"/>
                <a:gd name="T3" fmla="*/ 437 h 441"/>
                <a:gd name="T4" fmla="*/ 2419 w 2419"/>
                <a:gd name="T5" fmla="*/ 369 h 441"/>
                <a:gd name="T6" fmla="*/ 336 w 2419"/>
                <a:gd name="T7" fmla="*/ 5 h 441"/>
                <a:gd name="T8" fmla="*/ 54 w 2419"/>
                <a:gd name="T9" fmla="*/ 9 h 4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9" h="441">
                  <a:moveTo>
                    <a:pt x="54" y="9"/>
                  </a:moveTo>
                  <a:cubicBezTo>
                    <a:pt x="45" y="275"/>
                    <a:pt x="38" y="312"/>
                    <a:pt x="0" y="437"/>
                  </a:cubicBezTo>
                  <a:cubicBezTo>
                    <a:pt x="499" y="418"/>
                    <a:pt x="2363" y="441"/>
                    <a:pt x="2419" y="369"/>
                  </a:cubicBezTo>
                  <a:cubicBezTo>
                    <a:pt x="921" y="148"/>
                    <a:pt x="719" y="337"/>
                    <a:pt x="336" y="5"/>
                  </a:cubicBezTo>
                  <a:cubicBezTo>
                    <a:pt x="205" y="9"/>
                    <a:pt x="231" y="0"/>
                    <a:pt x="54" y="9"/>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p>
          </p:txBody>
        </p:sp>
        <p:sp>
          <p:nvSpPr>
            <p:cNvPr id="29721" name="Line 127"/>
            <p:cNvSpPr>
              <a:spLocks noChangeShapeType="1"/>
            </p:cNvSpPr>
            <p:nvPr/>
          </p:nvSpPr>
          <p:spPr bwMode="auto">
            <a:xfrm>
              <a:off x="2401" y="1771"/>
              <a:ext cx="604" cy="0"/>
            </a:xfrm>
            <a:prstGeom prst="line">
              <a:avLst/>
            </a:prstGeom>
            <a:noFill/>
            <a:ln w="5715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2" name="Rectangle 129"/>
            <p:cNvSpPr>
              <a:spLocks noChangeArrowheads="1"/>
            </p:cNvSpPr>
            <p:nvPr/>
          </p:nvSpPr>
          <p:spPr bwMode="auto">
            <a:xfrm>
              <a:off x="2620" y="2398"/>
              <a:ext cx="2385" cy="26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27668" name="Rectangle 131"/>
            <p:cNvSpPr>
              <a:spLocks noChangeArrowheads="1"/>
            </p:cNvSpPr>
            <p:nvPr/>
          </p:nvSpPr>
          <p:spPr bwMode="auto">
            <a:xfrm>
              <a:off x="2563" y="1848"/>
              <a:ext cx="355" cy="115"/>
            </a:xfrm>
            <a:prstGeom prst="rect">
              <a:avLst/>
            </a:prstGeom>
            <a:solidFill>
              <a:schemeClr val="accent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24" name="Text Box 132"/>
            <p:cNvSpPr txBox="1">
              <a:spLocks noChangeArrowheads="1"/>
            </p:cNvSpPr>
            <p:nvPr/>
          </p:nvSpPr>
          <p:spPr bwMode="auto">
            <a:xfrm>
              <a:off x="2802" y="2424"/>
              <a:ext cx="1936"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a:latin typeface="Arial" charset="0"/>
                  <a:cs typeface="Arial" charset="0"/>
                </a:rPr>
                <a:t>R1 MAC </a:t>
              </a:r>
              <a:r>
                <a:rPr lang="en-US" b="0" dirty="0" err="1">
                  <a:latin typeface="Arial" charset="0"/>
                  <a:cs typeface="Arial" charset="0"/>
                </a:rPr>
                <a:t>addr</a:t>
              </a:r>
              <a:r>
                <a:rPr lang="en-US" b="0" dirty="0">
                  <a:latin typeface="Arial" charset="0"/>
                  <a:cs typeface="Arial" charset="0"/>
                </a:rPr>
                <a:t>      H1 MAC addr </a:t>
              </a:r>
            </a:p>
          </p:txBody>
        </p:sp>
        <p:sp>
          <p:nvSpPr>
            <p:cNvPr id="29725" name="Line 133"/>
            <p:cNvSpPr>
              <a:spLocks noChangeShapeType="1"/>
            </p:cNvSpPr>
            <p:nvPr/>
          </p:nvSpPr>
          <p:spPr bwMode="auto">
            <a:xfrm>
              <a:off x="282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6" name="Line 134"/>
            <p:cNvSpPr>
              <a:spLocks noChangeShapeType="1"/>
            </p:cNvSpPr>
            <p:nvPr/>
          </p:nvSpPr>
          <p:spPr bwMode="auto">
            <a:xfrm>
              <a:off x="378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7" name="Line 135"/>
            <p:cNvSpPr>
              <a:spLocks noChangeShapeType="1"/>
            </p:cNvSpPr>
            <p:nvPr/>
          </p:nvSpPr>
          <p:spPr bwMode="auto">
            <a:xfrm>
              <a:off x="474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35" name="Group 136"/>
            <p:cNvGrpSpPr>
              <a:grpSpLocks/>
            </p:cNvGrpSpPr>
            <p:nvPr/>
          </p:nvGrpSpPr>
          <p:grpSpPr bwMode="auto">
            <a:xfrm>
              <a:off x="2658" y="2608"/>
              <a:ext cx="120" cy="114"/>
              <a:chOff x="1300" y="3186"/>
              <a:chExt cx="120" cy="114"/>
            </a:xfrm>
          </p:grpSpPr>
          <p:sp>
            <p:nvSpPr>
              <p:cNvPr id="29744" name="Rectangle 13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2" name="Freeform 13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53" name="Freeform 13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36" name="Group 140"/>
            <p:cNvGrpSpPr>
              <a:grpSpLocks/>
            </p:cNvGrpSpPr>
            <p:nvPr/>
          </p:nvGrpSpPr>
          <p:grpSpPr bwMode="auto">
            <a:xfrm>
              <a:off x="2674" y="2340"/>
              <a:ext cx="120" cy="114"/>
              <a:chOff x="1300" y="3186"/>
              <a:chExt cx="120" cy="114"/>
            </a:xfrm>
          </p:grpSpPr>
          <p:sp>
            <p:nvSpPr>
              <p:cNvPr id="29741" name="Rectangle 141"/>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9" name="Freeform 142"/>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50" name="Freeform 143"/>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37" name="Group 144"/>
            <p:cNvGrpSpPr>
              <a:grpSpLocks/>
            </p:cNvGrpSpPr>
            <p:nvPr/>
          </p:nvGrpSpPr>
          <p:grpSpPr bwMode="auto">
            <a:xfrm>
              <a:off x="4814" y="2352"/>
              <a:ext cx="120" cy="114"/>
              <a:chOff x="1300" y="3186"/>
              <a:chExt cx="120" cy="114"/>
            </a:xfrm>
          </p:grpSpPr>
          <p:sp>
            <p:nvSpPr>
              <p:cNvPr id="29738" name="Rectangle 14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6" name="Freeform 146"/>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47" name="Freeform 147"/>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38" name="Group 149"/>
            <p:cNvGrpSpPr>
              <a:grpSpLocks/>
            </p:cNvGrpSpPr>
            <p:nvPr/>
          </p:nvGrpSpPr>
          <p:grpSpPr bwMode="auto">
            <a:xfrm>
              <a:off x="4820" y="2604"/>
              <a:ext cx="120" cy="114"/>
              <a:chOff x="1300" y="3186"/>
              <a:chExt cx="120" cy="114"/>
            </a:xfrm>
          </p:grpSpPr>
          <p:sp>
            <p:nvSpPr>
              <p:cNvPr id="29735" name="Rectangle 150"/>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3" name="Freeform 151"/>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44" name="Freeform 152"/>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sp>
          <p:nvSpPr>
            <p:cNvPr id="29732" name="Text Box 153"/>
            <p:cNvSpPr txBox="1">
              <a:spLocks noChangeArrowheads="1"/>
            </p:cNvSpPr>
            <p:nvPr/>
          </p:nvSpPr>
          <p:spPr bwMode="auto">
            <a:xfrm>
              <a:off x="2785" y="2683"/>
              <a:ext cx="817"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dest. address </a:t>
              </a:r>
            </a:p>
          </p:txBody>
        </p:sp>
        <p:sp>
          <p:nvSpPr>
            <p:cNvPr id="29733" name="Text Box 154"/>
            <p:cNvSpPr txBox="1">
              <a:spLocks noChangeArrowheads="1"/>
            </p:cNvSpPr>
            <p:nvPr/>
          </p:nvSpPr>
          <p:spPr bwMode="auto">
            <a:xfrm>
              <a:off x="3762" y="2681"/>
              <a:ext cx="910"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source address </a:t>
              </a:r>
            </a:p>
          </p:txBody>
        </p:sp>
        <p:sp>
          <p:nvSpPr>
            <p:cNvPr id="29734" name="Text Box 156"/>
            <p:cNvSpPr txBox="1">
              <a:spLocks noChangeArrowheads="1"/>
            </p:cNvSpPr>
            <p:nvPr/>
          </p:nvSpPr>
          <p:spPr bwMode="auto">
            <a:xfrm>
              <a:off x="4146" y="2896"/>
              <a:ext cx="828"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802.</a:t>
              </a:r>
              <a:r>
                <a:rPr lang="en-US" dirty="0">
                  <a:solidFill>
                    <a:srgbClr val="C00000"/>
                  </a:solidFill>
                  <a:latin typeface="Arial" charset="0"/>
                  <a:cs typeface="Arial" charset="0"/>
                </a:rPr>
                <a:t>3</a:t>
              </a:r>
              <a:r>
                <a:rPr lang="en-US" dirty="0">
                  <a:solidFill>
                    <a:srgbClr val="FF0000"/>
                  </a:solidFill>
                  <a:latin typeface="Arial" charset="0"/>
                  <a:cs typeface="Arial" charset="0"/>
                </a:rPr>
                <a:t> </a:t>
              </a:r>
              <a:r>
                <a:rPr lang="en-US" dirty="0">
                  <a:latin typeface="Arial" charset="0"/>
                  <a:cs typeface="Arial" charset="0"/>
                </a:rPr>
                <a:t>frame</a:t>
              </a:r>
            </a:p>
          </p:txBody>
        </p:sp>
      </p:grpSp>
      <p:sp>
        <p:nvSpPr>
          <p:cNvPr id="5" name="Title 4"/>
          <p:cNvSpPr>
            <a:spLocks noGrp="1"/>
          </p:cNvSpPr>
          <p:nvPr>
            <p:ph type="title"/>
          </p:nvPr>
        </p:nvSpPr>
        <p:spPr/>
        <p:txBody>
          <a:bodyPr/>
          <a:lstStyle/>
          <a:p>
            <a:r>
              <a:rPr lang="en-US" dirty="0"/>
              <a:t>Why do we need Address 3?</a:t>
            </a:r>
          </a:p>
        </p:txBody>
      </p:sp>
      <p:grpSp>
        <p:nvGrpSpPr>
          <p:cNvPr id="105" name="Group 356"/>
          <p:cNvGrpSpPr>
            <a:grpSpLocks/>
          </p:cNvGrpSpPr>
          <p:nvPr/>
        </p:nvGrpSpPr>
        <p:grpSpPr bwMode="auto">
          <a:xfrm>
            <a:off x="1981201" y="2293964"/>
            <a:ext cx="436562" cy="498475"/>
            <a:chOff x="313" y="1497"/>
            <a:chExt cx="1152" cy="1014"/>
          </a:xfrm>
        </p:grpSpPr>
        <p:pic>
          <p:nvPicPr>
            <p:cNvPr id="10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08" name="Group 356"/>
          <p:cNvGrpSpPr>
            <a:grpSpLocks/>
          </p:cNvGrpSpPr>
          <p:nvPr/>
        </p:nvGrpSpPr>
        <p:grpSpPr bwMode="auto">
          <a:xfrm>
            <a:off x="3048794" y="1918606"/>
            <a:ext cx="436562" cy="498475"/>
            <a:chOff x="313" y="1497"/>
            <a:chExt cx="1152" cy="1014"/>
          </a:xfrm>
        </p:grpSpPr>
        <p:pic>
          <p:nvPicPr>
            <p:cNvPr id="109"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0"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11" name="Group 361"/>
          <p:cNvGrpSpPr>
            <a:grpSpLocks/>
          </p:cNvGrpSpPr>
          <p:nvPr/>
        </p:nvGrpSpPr>
        <p:grpSpPr bwMode="auto">
          <a:xfrm>
            <a:off x="3350309" y="2759332"/>
            <a:ext cx="649287" cy="561975"/>
            <a:chOff x="2967" y="478"/>
            <a:chExt cx="788" cy="625"/>
          </a:xfrm>
        </p:grpSpPr>
        <p:pic>
          <p:nvPicPr>
            <p:cNvPr id="112"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3"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0" name="Slide Number Placeholder 9"/>
          <p:cNvSpPr>
            <a:spLocks noGrp="1"/>
          </p:cNvSpPr>
          <p:nvPr>
            <p:ph type="sldNum" sz="quarter" idx="12"/>
          </p:nvPr>
        </p:nvSpPr>
        <p:spPr/>
        <p:txBody>
          <a:bodyPr/>
          <a:lstStyle/>
          <a:p>
            <a:fld id="{9507A418-0CEB-9E4A-BA45-3B7D3D133EB9}" type="slidenum">
              <a:rPr lang="en-US" smtClean="0"/>
              <a:pPr/>
              <a:t>39</a:t>
            </a:fld>
            <a:endParaRPr lang="en-US"/>
          </a:p>
        </p:txBody>
      </p:sp>
      <p:sp>
        <p:nvSpPr>
          <p:cNvPr id="2" name="Date Placeholder 1">
            <a:extLst>
              <a:ext uri="{FF2B5EF4-FFF2-40B4-BE49-F238E27FC236}">
                <a16:creationId xmlns:a16="http://schemas.microsoft.com/office/drawing/2014/main" id="{9E36CA31-8A8F-CD42-B826-883752C9466E}"/>
              </a:ext>
            </a:extLst>
          </p:cNvPr>
          <p:cNvSpPr>
            <a:spLocks noGrp="1"/>
          </p:cNvSpPr>
          <p:nvPr>
            <p:ph type="dt" sz="half" idx="10"/>
          </p:nvPr>
        </p:nvSpPr>
        <p:spPr/>
        <p:txBody>
          <a:bodyPr/>
          <a:lstStyle/>
          <a:p>
            <a:r>
              <a:rPr lang="en-US"/>
              <a:t>April 3, 2024</a:t>
            </a:r>
            <a:endParaRPr lang="en-US" sz="1050" b="0">
              <a:latin typeface="Times New Roman" charset="0"/>
            </a:endParaRPr>
          </a:p>
        </p:txBody>
      </p:sp>
    </p:spTree>
    <p:extLst>
      <p:ext uri="{BB962C8B-B14F-4D97-AF65-F5344CB8AC3E}">
        <p14:creationId xmlns:p14="http://schemas.microsoft.com/office/powerpoint/2010/main" val="755422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1805"/>
                                        </p:tgtEl>
                                        <p:attrNameLst>
                                          <p:attrName>style.visibility</p:attrName>
                                        </p:attrNameLst>
                                      </p:cBhvr>
                                      <p:to>
                                        <p:strVal val="visible"/>
                                      </p:to>
                                    </p:set>
                                    <p:animEffect transition="in" filter="wipe(left)">
                                      <p:cBhvr>
                                        <p:cTn id="7" dur="1000"/>
                                        <p:tgtEl>
                                          <p:spTgt spid="4118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1808"/>
                                        </p:tgtEl>
                                        <p:attrNameLst>
                                          <p:attrName>style.visibility</p:attrName>
                                        </p:attrNameLst>
                                      </p:cBhvr>
                                      <p:to>
                                        <p:strVal val="visible"/>
                                      </p:to>
                                    </p:set>
                                    <p:animEffect transition="in" filter="wipe(left)">
                                      <p:cBhvr>
                                        <p:cTn id="12" dur="1000"/>
                                        <p:tgtEl>
                                          <p:spTgt spid="411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r>
              <a:rPr lang="en-US" dirty="0"/>
              <a:t>Recap: Multiple access algorithm</a:t>
            </a:r>
          </a:p>
        </p:txBody>
      </p:sp>
      <p:sp>
        <p:nvSpPr>
          <p:cNvPr id="959491" name="Rectangle 3"/>
          <p:cNvSpPr>
            <a:spLocks noGrp="1" noChangeArrowheads="1"/>
          </p:cNvSpPr>
          <p:nvPr>
            <p:ph idx="1"/>
          </p:nvPr>
        </p:nvSpPr>
        <p:spPr/>
        <p:txBody>
          <a:bodyPr/>
          <a:lstStyle/>
          <a:p>
            <a:r>
              <a:rPr lang="en-US" dirty="0"/>
              <a:t>Context: a shared broadcast channel</a:t>
            </a:r>
          </a:p>
          <a:p>
            <a:pPr lvl="1"/>
            <a:r>
              <a:rPr lang="en-US" dirty="0"/>
              <a:t>Must avoid having multiple nodes speaking at once</a:t>
            </a:r>
          </a:p>
          <a:p>
            <a:pPr lvl="2"/>
            <a:r>
              <a:rPr lang="en-US" dirty="0"/>
              <a:t>Otherwise, collisions lead to garbled data</a:t>
            </a:r>
          </a:p>
          <a:p>
            <a:pPr lvl="1"/>
            <a:r>
              <a:rPr lang="en-US" dirty="0"/>
              <a:t>Need distributed algorithm to determine which node can transmit</a:t>
            </a:r>
          </a:p>
          <a:p>
            <a:r>
              <a:rPr lang="en-US" dirty="0"/>
              <a:t>Three classes of techniques</a:t>
            </a:r>
          </a:p>
          <a:p>
            <a:pPr lvl="1"/>
            <a:r>
              <a:rPr lang="en-US" dirty="0">
                <a:solidFill>
                  <a:srgbClr val="0000FF"/>
                </a:solidFill>
              </a:rPr>
              <a:t>Channel partitioning</a:t>
            </a:r>
            <a:r>
              <a:rPr lang="en-US" dirty="0"/>
              <a:t>: divide channel into pieces</a:t>
            </a:r>
          </a:p>
          <a:p>
            <a:pPr lvl="1"/>
            <a:r>
              <a:rPr lang="en-US" dirty="0">
                <a:solidFill>
                  <a:srgbClr val="0000FF"/>
                </a:solidFill>
              </a:rPr>
              <a:t>Taking turns</a:t>
            </a:r>
            <a:r>
              <a:rPr lang="en-US" dirty="0"/>
              <a:t>: scheme for deciding who transmits</a:t>
            </a:r>
          </a:p>
          <a:p>
            <a:pPr lvl="1"/>
            <a:r>
              <a:rPr lang="en-US" dirty="0">
                <a:solidFill>
                  <a:srgbClr val="0000FF"/>
                </a:solidFill>
              </a:rPr>
              <a:t>Random access</a:t>
            </a:r>
            <a:r>
              <a:rPr lang="en-US" dirty="0"/>
              <a:t>: allow collisions, and then recover</a:t>
            </a:r>
          </a:p>
          <a:p>
            <a:pPr lvl="2"/>
            <a:r>
              <a:rPr lang="en-US" dirty="0"/>
              <a:t>More in the Internet style!</a:t>
            </a:r>
          </a:p>
        </p:txBody>
      </p:sp>
      <p:sp>
        <p:nvSpPr>
          <p:cNvPr id="4" name="Date Placeholder 3"/>
          <p:cNvSpPr>
            <a:spLocks noGrp="1"/>
          </p:cNvSpPr>
          <p:nvPr>
            <p:ph type="dt" sz="half" idx="10"/>
          </p:nvPr>
        </p:nvSpPr>
        <p:spPr/>
        <p:txBody>
          <a:bodyPr/>
          <a:lstStyle/>
          <a:p>
            <a:r>
              <a:rPr lang="en-US"/>
              <a:t>April 3,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a:t>
            </a:fld>
            <a:endParaRPr lang="en-US"/>
          </a:p>
        </p:txBody>
      </p:sp>
    </p:spTree>
    <p:extLst>
      <p:ext uri="{BB962C8B-B14F-4D97-AF65-F5344CB8AC3E}">
        <p14:creationId xmlns:p14="http://schemas.microsoft.com/office/powerpoint/2010/main" val="1258211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9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94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94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949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94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94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5949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949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94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49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802.11: Mobility within same subnet</a:t>
            </a:r>
          </a:p>
        </p:txBody>
      </p:sp>
      <p:sp>
        <p:nvSpPr>
          <p:cNvPr id="31749" name="Rectangle 94"/>
          <p:cNvSpPr>
            <a:spLocks noGrp="1" noChangeArrowheads="1"/>
          </p:cNvSpPr>
          <p:nvPr>
            <p:ph sz="half" idx="1"/>
          </p:nvPr>
        </p:nvSpPr>
        <p:spPr/>
        <p:txBody>
          <a:bodyPr/>
          <a:lstStyle/>
          <a:p>
            <a:r>
              <a:rPr lang="en-US" dirty="0"/>
              <a:t>H1 remains in same IP subnet: IP address can remain same</a:t>
            </a:r>
          </a:p>
          <a:p>
            <a:r>
              <a:rPr lang="en-US" dirty="0"/>
              <a:t>Switch: which AP is associated with H1?</a:t>
            </a:r>
          </a:p>
          <a:p>
            <a:pPr lvl="1"/>
            <a:r>
              <a:rPr lang="en-US" dirty="0"/>
              <a:t>Self-learning: Switch will see frame from H1 and </a:t>
            </a:r>
            <a:r>
              <a:rPr lang="ja-JP" altLang="en-US" dirty="0"/>
              <a:t>“</a:t>
            </a:r>
            <a:r>
              <a:rPr lang="en-US" dirty="0"/>
              <a:t>remember</a:t>
            </a:r>
            <a:r>
              <a:rPr lang="ja-JP" altLang="en-US" dirty="0"/>
              <a:t>”</a:t>
            </a:r>
            <a:r>
              <a:rPr lang="en-US" dirty="0"/>
              <a:t> which switch port can be used to reach H1</a:t>
            </a:r>
          </a:p>
          <a:p>
            <a:endParaRPr lang="en-US" dirty="0"/>
          </a:p>
        </p:txBody>
      </p:sp>
      <p:sp>
        <p:nvSpPr>
          <p:cNvPr id="31750" name="Oval 5"/>
          <p:cNvSpPr>
            <a:spLocks noChangeArrowheads="1"/>
          </p:cNvSpPr>
          <p:nvPr/>
        </p:nvSpPr>
        <p:spPr bwMode="auto">
          <a:xfrm>
            <a:off x="6380163" y="3179763"/>
            <a:ext cx="2154237" cy="2093912"/>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751" name="Oval 38"/>
          <p:cNvSpPr>
            <a:spLocks noChangeArrowheads="1"/>
          </p:cNvSpPr>
          <p:nvPr/>
        </p:nvSpPr>
        <p:spPr bwMode="auto">
          <a:xfrm>
            <a:off x="4673600" y="3241675"/>
            <a:ext cx="2278063" cy="205105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752" name="Line 59"/>
          <p:cNvSpPr>
            <a:spLocks noChangeShapeType="1"/>
          </p:cNvSpPr>
          <p:nvPr/>
        </p:nvSpPr>
        <p:spPr bwMode="auto">
          <a:xfrm>
            <a:off x="6792913" y="4225925"/>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3" name="Line 60"/>
          <p:cNvSpPr>
            <a:spLocks noChangeShapeType="1"/>
          </p:cNvSpPr>
          <p:nvPr/>
        </p:nvSpPr>
        <p:spPr bwMode="auto">
          <a:xfrm flipH="1">
            <a:off x="6305550" y="4129088"/>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4" name="Line 61"/>
          <p:cNvSpPr>
            <a:spLocks noChangeShapeType="1"/>
          </p:cNvSpPr>
          <p:nvPr/>
        </p:nvSpPr>
        <p:spPr bwMode="auto">
          <a:xfrm flipH="1">
            <a:off x="6319838" y="4205288"/>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5" name="Line 62"/>
          <p:cNvSpPr>
            <a:spLocks noChangeShapeType="1"/>
          </p:cNvSpPr>
          <p:nvPr/>
        </p:nvSpPr>
        <p:spPr bwMode="auto">
          <a:xfrm flipH="1">
            <a:off x="6262688" y="4271963"/>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6811" name="Group 356"/>
          <p:cNvGrpSpPr>
            <a:grpSpLocks/>
          </p:cNvGrpSpPr>
          <p:nvPr/>
        </p:nvGrpSpPr>
        <p:grpSpPr bwMode="auto">
          <a:xfrm>
            <a:off x="8005763" y="3667125"/>
            <a:ext cx="333375" cy="369888"/>
            <a:chOff x="313" y="1497"/>
            <a:chExt cx="1152" cy="1014"/>
          </a:xfrm>
        </p:grpSpPr>
        <p:pic>
          <p:nvPicPr>
            <p:cNvPr id="7685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2" name="Group 403"/>
          <p:cNvGrpSpPr>
            <a:grpSpLocks/>
          </p:cNvGrpSpPr>
          <p:nvPr/>
        </p:nvGrpSpPr>
        <p:grpSpPr bwMode="auto">
          <a:xfrm>
            <a:off x="4968875" y="4156075"/>
            <a:ext cx="525463" cy="392113"/>
            <a:chOff x="2751" y="1851"/>
            <a:chExt cx="462" cy="478"/>
          </a:xfrm>
        </p:grpSpPr>
        <p:pic>
          <p:nvPicPr>
            <p:cNvPr id="76854" name="Picture 364" descr="iphone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5" name="Picture 402"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3" name="Group 356"/>
          <p:cNvGrpSpPr>
            <a:grpSpLocks/>
          </p:cNvGrpSpPr>
          <p:nvPr/>
        </p:nvGrpSpPr>
        <p:grpSpPr bwMode="auto">
          <a:xfrm>
            <a:off x="7345363" y="4592638"/>
            <a:ext cx="363537" cy="338137"/>
            <a:chOff x="313" y="1497"/>
            <a:chExt cx="1152" cy="1014"/>
          </a:xfrm>
        </p:grpSpPr>
        <p:pic>
          <p:nvPicPr>
            <p:cNvPr id="76852" name="Picture 354" descr="laptop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3" name="Picture 355" descr="antenna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4" name="Group 356"/>
          <p:cNvGrpSpPr>
            <a:grpSpLocks/>
          </p:cNvGrpSpPr>
          <p:nvPr/>
        </p:nvGrpSpPr>
        <p:grpSpPr bwMode="auto">
          <a:xfrm>
            <a:off x="6116638" y="4613275"/>
            <a:ext cx="376237" cy="347663"/>
            <a:chOff x="313" y="1497"/>
            <a:chExt cx="1152" cy="1014"/>
          </a:xfrm>
        </p:grpSpPr>
        <p:pic>
          <p:nvPicPr>
            <p:cNvPr id="76850"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1" name="Picture 355" descr="antenna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5" name="Group 356"/>
          <p:cNvGrpSpPr>
            <a:grpSpLocks/>
          </p:cNvGrpSpPr>
          <p:nvPr/>
        </p:nvGrpSpPr>
        <p:grpSpPr bwMode="auto">
          <a:xfrm>
            <a:off x="5394325" y="4632325"/>
            <a:ext cx="384175" cy="438150"/>
            <a:chOff x="313" y="1497"/>
            <a:chExt cx="1152" cy="1014"/>
          </a:xfrm>
        </p:grpSpPr>
        <p:pic>
          <p:nvPicPr>
            <p:cNvPr id="76848" name="Picture 354" descr="laptop_stylized_smal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9" name="Picture 355" descr="antenna_stylize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6" name="Group 403"/>
          <p:cNvGrpSpPr>
            <a:grpSpLocks/>
          </p:cNvGrpSpPr>
          <p:nvPr/>
        </p:nvGrpSpPr>
        <p:grpSpPr bwMode="auto">
          <a:xfrm>
            <a:off x="5292725" y="3475038"/>
            <a:ext cx="487363" cy="401637"/>
            <a:chOff x="2751" y="1851"/>
            <a:chExt cx="462" cy="478"/>
          </a:xfrm>
        </p:grpSpPr>
        <p:pic>
          <p:nvPicPr>
            <p:cNvPr id="76846" name="Picture 364" descr="iphone_stylized_smal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7" name="Picture 402" descr="antenna_radiation_stylize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7" name="Group 403"/>
          <p:cNvGrpSpPr>
            <a:grpSpLocks/>
          </p:cNvGrpSpPr>
          <p:nvPr/>
        </p:nvGrpSpPr>
        <p:grpSpPr bwMode="auto">
          <a:xfrm>
            <a:off x="7853363" y="4135438"/>
            <a:ext cx="527050" cy="392112"/>
            <a:chOff x="2751" y="1851"/>
            <a:chExt cx="462" cy="478"/>
          </a:xfrm>
        </p:grpSpPr>
        <p:pic>
          <p:nvPicPr>
            <p:cNvPr id="76844" name="Picture 364" descr="iphone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5" name="Picture 402"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8" name="Group 356"/>
          <p:cNvGrpSpPr>
            <a:grpSpLocks/>
          </p:cNvGrpSpPr>
          <p:nvPr/>
        </p:nvGrpSpPr>
        <p:grpSpPr bwMode="auto">
          <a:xfrm>
            <a:off x="6421438" y="3992563"/>
            <a:ext cx="376237" cy="349250"/>
            <a:chOff x="313" y="1497"/>
            <a:chExt cx="1152" cy="1014"/>
          </a:xfrm>
        </p:grpSpPr>
        <p:pic>
          <p:nvPicPr>
            <p:cNvPr id="76842"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3" name="Picture 355" descr="antenna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9" name="Group 361"/>
          <p:cNvGrpSpPr>
            <a:grpSpLocks/>
          </p:cNvGrpSpPr>
          <p:nvPr/>
        </p:nvGrpSpPr>
        <p:grpSpPr bwMode="auto">
          <a:xfrm>
            <a:off x="5516563" y="3810000"/>
            <a:ext cx="762000" cy="663575"/>
            <a:chOff x="2967" y="478"/>
            <a:chExt cx="788" cy="625"/>
          </a:xfrm>
        </p:grpSpPr>
        <p:pic>
          <p:nvPicPr>
            <p:cNvPr id="76840" name="Picture 358" descr="access_point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1" name="Picture 360" descr="antenna_radiation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20" name="Group 361"/>
          <p:cNvGrpSpPr>
            <a:grpSpLocks/>
          </p:cNvGrpSpPr>
          <p:nvPr/>
        </p:nvGrpSpPr>
        <p:grpSpPr bwMode="auto">
          <a:xfrm>
            <a:off x="7153275" y="3830638"/>
            <a:ext cx="762000" cy="661987"/>
            <a:chOff x="2967" y="478"/>
            <a:chExt cx="788" cy="625"/>
          </a:xfrm>
        </p:grpSpPr>
        <p:pic>
          <p:nvPicPr>
            <p:cNvPr id="76838" name="Picture 358" descr="access_point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39" name="Picture 360" descr="antenna_radiation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31766" name="Text Box 18"/>
          <p:cNvSpPr txBox="1">
            <a:spLocks noChangeArrowheads="1"/>
          </p:cNvSpPr>
          <p:nvPr/>
        </p:nvSpPr>
        <p:spPr bwMode="auto">
          <a:xfrm>
            <a:off x="6391057" y="4304784"/>
            <a:ext cx="446087" cy="339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H1</a:t>
            </a:r>
          </a:p>
        </p:txBody>
      </p:sp>
      <p:sp>
        <p:nvSpPr>
          <p:cNvPr id="31767" name="Text Box 20"/>
          <p:cNvSpPr txBox="1">
            <a:spLocks noChangeArrowheads="1"/>
          </p:cNvSpPr>
          <p:nvPr/>
        </p:nvSpPr>
        <p:spPr bwMode="auto">
          <a:xfrm>
            <a:off x="8005763" y="5053146"/>
            <a:ext cx="77617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BSS 2</a:t>
            </a:r>
          </a:p>
        </p:txBody>
      </p:sp>
      <p:sp>
        <p:nvSpPr>
          <p:cNvPr id="31768" name="Text Box 20"/>
          <p:cNvSpPr txBox="1">
            <a:spLocks noChangeArrowheads="1"/>
          </p:cNvSpPr>
          <p:nvPr/>
        </p:nvSpPr>
        <p:spPr bwMode="auto">
          <a:xfrm>
            <a:off x="4673600" y="5160168"/>
            <a:ext cx="77617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BSS 1</a:t>
            </a:r>
          </a:p>
        </p:txBody>
      </p:sp>
      <p:sp>
        <p:nvSpPr>
          <p:cNvPr id="31769" name="Line 13"/>
          <p:cNvSpPr>
            <a:spLocks noChangeShapeType="1"/>
          </p:cNvSpPr>
          <p:nvPr/>
        </p:nvSpPr>
        <p:spPr bwMode="auto">
          <a:xfrm flipV="1">
            <a:off x="6524625" y="1941513"/>
            <a:ext cx="14288" cy="77311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70" name="Line 13"/>
          <p:cNvSpPr>
            <a:spLocks noChangeShapeType="1"/>
          </p:cNvSpPr>
          <p:nvPr/>
        </p:nvSpPr>
        <p:spPr bwMode="auto">
          <a:xfrm flipH="1" flipV="1">
            <a:off x="6630988" y="2997200"/>
            <a:ext cx="744537" cy="1168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71" name="Line 13"/>
          <p:cNvSpPr>
            <a:spLocks noChangeShapeType="1"/>
          </p:cNvSpPr>
          <p:nvPr/>
        </p:nvSpPr>
        <p:spPr bwMode="auto">
          <a:xfrm flipV="1">
            <a:off x="5784850" y="3017838"/>
            <a:ext cx="657225" cy="11382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6827" name="Group 332"/>
          <p:cNvGrpSpPr>
            <a:grpSpLocks/>
          </p:cNvGrpSpPr>
          <p:nvPr/>
        </p:nvGrpSpPr>
        <p:grpSpPr bwMode="auto">
          <a:xfrm>
            <a:off x="6075363" y="1689100"/>
            <a:ext cx="881062" cy="454025"/>
            <a:chOff x="2356" y="1300"/>
            <a:chExt cx="555" cy="194"/>
          </a:xfrm>
        </p:grpSpPr>
        <p:sp>
          <p:nvSpPr>
            <p:cNvPr id="7683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sp>
          <p:nvSpPr>
            <p:cNvPr id="7683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dirty="0">
                <a:latin typeface="Times New Roman" charset="0"/>
              </a:endParaRPr>
            </a:p>
          </p:txBody>
        </p:sp>
        <p:sp>
          <p:nvSpPr>
            <p:cNvPr id="7683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grpSp>
          <p:nvGrpSpPr>
            <p:cNvPr id="76833" name="Group 329"/>
            <p:cNvGrpSpPr>
              <a:grpSpLocks/>
            </p:cNvGrpSpPr>
            <p:nvPr/>
          </p:nvGrpSpPr>
          <p:grpSpPr bwMode="auto">
            <a:xfrm>
              <a:off x="2468" y="1332"/>
              <a:ext cx="310" cy="60"/>
              <a:chOff x="2468" y="1332"/>
              <a:chExt cx="310" cy="60"/>
            </a:xfrm>
          </p:grpSpPr>
          <p:sp>
            <p:nvSpPr>
              <p:cNvPr id="76836"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6837"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1779"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80"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pic>
        <p:nvPicPr>
          <p:cNvPr id="31773"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84900" y="2619375"/>
            <a:ext cx="703263" cy="398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9" name="Date Placeholder 8"/>
          <p:cNvSpPr>
            <a:spLocks noGrp="1"/>
          </p:cNvSpPr>
          <p:nvPr>
            <p:ph type="dt" sz="half" idx="10"/>
          </p:nvPr>
        </p:nvSpPr>
        <p:spPr/>
        <p:txBody>
          <a:bodyPr/>
          <a:lstStyle/>
          <a:p>
            <a:r>
              <a:rPr lang="en-US"/>
              <a:t>April 3, 2024</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F36FED86-94EF-254D-90EE-B810FE8299EE}" type="slidenum">
              <a:rPr lang="en-US" smtClean="0"/>
              <a:pPr/>
              <a:t>40</a:t>
            </a:fld>
            <a:endParaRPr lang="en-US"/>
          </a:p>
        </p:txBody>
      </p:sp>
    </p:spTree>
    <p:extLst>
      <p:ext uri="{BB962C8B-B14F-4D97-AF65-F5344CB8AC3E}">
        <p14:creationId xmlns:p14="http://schemas.microsoft.com/office/powerpoint/2010/main" val="16087652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802.15: Personal area network</a:t>
            </a:r>
          </a:p>
        </p:txBody>
      </p:sp>
      <p:sp>
        <p:nvSpPr>
          <p:cNvPr id="34834" name="Rectangle 44"/>
          <p:cNvSpPr>
            <a:spLocks noGrp="1" noChangeArrowheads="1"/>
          </p:cNvSpPr>
          <p:nvPr>
            <p:ph sz="half" idx="1"/>
          </p:nvPr>
        </p:nvSpPr>
        <p:spPr/>
        <p:txBody>
          <a:bodyPr/>
          <a:lstStyle/>
          <a:p>
            <a:r>
              <a:rPr lang="en-US" dirty="0"/>
              <a:t>802.15: evolved from Bluetooth specification</a:t>
            </a:r>
          </a:p>
          <a:p>
            <a:r>
              <a:rPr lang="en-US" dirty="0"/>
              <a:t>Less than 10 m diameter</a:t>
            </a:r>
          </a:p>
          <a:p>
            <a:r>
              <a:rPr lang="en-US" dirty="0"/>
              <a:t>Replacement for cables (mouse, keyboard, headphones)</a:t>
            </a:r>
          </a:p>
          <a:p>
            <a:r>
              <a:rPr lang="en-US" dirty="0">
                <a:solidFill>
                  <a:srgbClr val="0000FF"/>
                </a:solidFill>
              </a:rPr>
              <a:t>Ad-hoc</a:t>
            </a:r>
            <a:r>
              <a:rPr lang="en-US" dirty="0"/>
              <a:t>: no infrastructure</a:t>
            </a:r>
          </a:p>
          <a:p>
            <a:r>
              <a:rPr lang="en-US" dirty="0">
                <a:solidFill>
                  <a:srgbClr val="0000FF"/>
                </a:solidFill>
              </a:rPr>
              <a:t>Master/slaves</a:t>
            </a:r>
            <a:r>
              <a:rPr lang="en-US" dirty="0"/>
              <a:t>:</a:t>
            </a:r>
          </a:p>
          <a:p>
            <a:pPr lvl="1"/>
            <a:r>
              <a:rPr lang="en-US" dirty="0"/>
              <a:t>Slaves request permission to send (to master)</a:t>
            </a:r>
          </a:p>
          <a:p>
            <a:pPr lvl="1"/>
            <a:r>
              <a:rPr lang="en-US" dirty="0"/>
              <a:t>Master grants requests</a:t>
            </a:r>
          </a:p>
          <a:p>
            <a:endParaRPr lang="en-US" dirty="0"/>
          </a:p>
        </p:txBody>
      </p:sp>
      <p:grpSp>
        <p:nvGrpSpPr>
          <p:cNvPr id="9" name="Group 8"/>
          <p:cNvGrpSpPr/>
          <p:nvPr/>
        </p:nvGrpSpPr>
        <p:grpSpPr>
          <a:xfrm>
            <a:off x="5029200" y="1292225"/>
            <a:ext cx="3581400" cy="4687758"/>
            <a:chOff x="5029200" y="1292225"/>
            <a:chExt cx="3581400" cy="4687758"/>
          </a:xfrm>
        </p:grpSpPr>
        <p:sp>
          <p:nvSpPr>
            <p:cNvPr id="34820" name="Oval 2"/>
            <p:cNvSpPr>
              <a:spLocks noChangeArrowheads="1"/>
            </p:cNvSpPr>
            <p:nvPr/>
          </p:nvSpPr>
          <p:spPr bwMode="auto">
            <a:xfrm>
              <a:off x="5029200" y="1292225"/>
              <a:ext cx="3479800" cy="3416300"/>
            </a:xfrm>
            <a:prstGeom prst="ellipse">
              <a:avLst/>
            </a:prstGeom>
            <a:solidFill>
              <a:schemeClr val="tx1">
                <a:lumMod val="20000"/>
                <a:lumOff val="80000"/>
                <a:alpha val="49019"/>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latin typeface="Arial" charset="0"/>
                <a:cs typeface="+mn-cs"/>
              </a:endParaRPr>
            </a:p>
          </p:txBody>
        </p:sp>
        <p:grpSp>
          <p:nvGrpSpPr>
            <p:cNvPr id="82948" name="Group 4"/>
            <p:cNvGrpSpPr>
              <a:grpSpLocks/>
            </p:cNvGrpSpPr>
            <p:nvPr/>
          </p:nvGrpSpPr>
          <p:grpSpPr bwMode="auto">
            <a:xfrm>
              <a:off x="6626225" y="2863850"/>
              <a:ext cx="333375" cy="336550"/>
              <a:chOff x="1334" y="2718"/>
              <a:chExt cx="210" cy="212"/>
            </a:xfrm>
          </p:grpSpPr>
          <p:sp>
            <p:nvSpPr>
              <p:cNvPr id="34860" name="Oval 5"/>
              <p:cNvSpPr>
                <a:spLocks noChangeArrowheads="1"/>
              </p:cNvSpPr>
              <p:nvPr/>
            </p:nvSpPr>
            <p:spPr bwMode="auto">
              <a:xfrm>
                <a:off x="1352" y="2728"/>
                <a:ext cx="192" cy="184"/>
              </a:xfrm>
              <a:prstGeom prst="ellipse">
                <a:avLst/>
              </a:prstGeom>
              <a:solidFill>
                <a:schemeClr val="accent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61" name="Text Box 6"/>
              <p:cNvSpPr txBox="1">
                <a:spLocks noChangeArrowheads="1"/>
              </p:cNvSpPr>
              <p:nvPr/>
            </p:nvSpPr>
            <p:spPr bwMode="auto">
              <a:xfrm>
                <a:off x="1334" y="2718"/>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M</a:t>
                </a:r>
              </a:p>
            </p:txBody>
          </p:sp>
        </p:grpSp>
        <p:sp>
          <p:nvSpPr>
            <p:cNvPr id="34822" name="Line 7"/>
            <p:cNvSpPr>
              <a:spLocks noChangeShapeType="1"/>
            </p:cNvSpPr>
            <p:nvPr/>
          </p:nvSpPr>
          <p:spPr bwMode="auto">
            <a:xfrm>
              <a:off x="6972300" y="3019425"/>
              <a:ext cx="1524000" cy="158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23" name="Line 8"/>
            <p:cNvSpPr>
              <a:spLocks noChangeShapeType="1"/>
            </p:cNvSpPr>
            <p:nvPr/>
          </p:nvSpPr>
          <p:spPr bwMode="auto">
            <a:xfrm>
              <a:off x="5029200" y="3019425"/>
              <a:ext cx="1587500" cy="1588"/>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24" name="Text Box 9"/>
            <p:cNvSpPr txBox="1">
              <a:spLocks noChangeArrowheads="1"/>
            </p:cNvSpPr>
            <p:nvPr/>
          </p:nvSpPr>
          <p:spPr bwMode="auto">
            <a:xfrm>
              <a:off x="7591425" y="2736850"/>
              <a:ext cx="1019175"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mn-cs"/>
                </a:rPr>
                <a:t>radius of</a:t>
              </a:r>
            </a:p>
            <a:p>
              <a:pPr eaLnBrk="1" hangingPunct="1">
                <a:defRPr/>
              </a:pPr>
              <a:r>
                <a:rPr lang="en-US" sz="1600" dirty="0">
                  <a:latin typeface="Arial" charset="0"/>
                  <a:cs typeface="+mn-cs"/>
                </a:rPr>
                <a:t>coverage</a:t>
              </a:r>
            </a:p>
          </p:txBody>
        </p:sp>
        <p:grpSp>
          <p:nvGrpSpPr>
            <p:cNvPr id="82952" name="Group 10"/>
            <p:cNvGrpSpPr>
              <a:grpSpLocks/>
            </p:cNvGrpSpPr>
            <p:nvPr/>
          </p:nvGrpSpPr>
          <p:grpSpPr bwMode="auto">
            <a:xfrm>
              <a:off x="6067425" y="2228850"/>
              <a:ext cx="320675" cy="336550"/>
              <a:chOff x="4166" y="3398"/>
              <a:chExt cx="202" cy="212"/>
            </a:xfrm>
          </p:grpSpPr>
          <p:sp>
            <p:nvSpPr>
              <p:cNvPr id="34858" name="Oval 11"/>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9" name="Text Box 12"/>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grpSp>
          <p:nvGrpSpPr>
            <p:cNvPr id="82953" name="Group 13"/>
            <p:cNvGrpSpPr>
              <a:grpSpLocks/>
            </p:cNvGrpSpPr>
            <p:nvPr/>
          </p:nvGrpSpPr>
          <p:grpSpPr bwMode="auto">
            <a:xfrm>
              <a:off x="6981825" y="3524250"/>
              <a:ext cx="320675" cy="336550"/>
              <a:chOff x="4166" y="3398"/>
              <a:chExt cx="202" cy="212"/>
            </a:xfrm>
          </p:grpSpPr>
          <p:sp>
            <p:nvSpPr>
              <p:cNvPr id="34856" name="Oval 14"/>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7" name="Text Box 15"/>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grpSp>
          <p:nvGrpSpPr>
            <p:cNvPr id="82954" name="Group 16"/>
            <p:cNvGrpSpPr>
              <a:grpSpLocks/>
            </p:cNvGrpSpPr>
            <p:nvPr/>
          </p:nvGrpSpPr>
          <p:grpSpPr bwMode="auto">
            <a:xfrm>
              <a:off x="5775325" y="3587750"/>
              <a:ext cx="320675" cy="336550"/>
              <a:chOff x="4166" y="3398"/>
              <a:chExt cx="202" cy="212"/>
            </a:xfrm>
          </p:grpSpPr>
          <p:sp>
            <p:nvSpPr>
              <p:cNvPr id="34854" name="Oval 17"/>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5" name="Text Box 18"/>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grpSp>
          <p:nvGrpSpPr>
            <p:cNvPr id="82955" name="Group 19"/>
            <p:cNvGrpSpPr>
              <a:grpSpLocks/>
            </p:cNvGrpSpPr>
            <p:nvPr/>
          </p:nvGrpSpPr>
          <p:grpSpPr bwMode="auto">
            <a:xfrm>
              <a:off x="7131050" y="2127250"/>
              <a:ext cx="306388" cy="336550"/>
              <a:chOff x="4784" y="2710"/>
              <a:chExt cx="193" cy="212"/>
            </a:xfrm>
          </p:grpSpPr>
          <p:sp>
            <p:nvSpPr>
              <p:cNvPr id="34852" name="Oval 20"/>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53" name="Text Box 21"/>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56" name="Group 22"/>
            <p:cNvGrpSpPr>
              <a:grpSpLocks/>
            </p:cNvGrpSpPr>
            <p:nvPr/>
          </p:nvGrpSpPr>
          <p:grpSpPr bwMode="auto">
            <a:xfrm>
              <a:off x="6584950" y="3676650"/>
              <a:ext cx="306388" cy="336550"/>
              <a:chOff x="4784" y="2710"/>
              <a:chExt cx="193" cy="212"/>
            </a:xfrm>
          </p:grpSpPr>
          <p:sp>
            <p:nvSpPr>
              <p:cNvPr id="34850" name="Oval 23"/>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51" name="Text Box 24"/>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57" name="Group 25"/>
            <p:cNvGrpSpPr>
              <a:grpSpLocks/>
            </p:cNvGrpSpPr>
            <p:nvPr/>
          </p:nvGrpSpPr>
          <p:grpSpPr bwMode="auto">
            <a:xfrm>
              <a:off x="6305550" y="2635250"/>
              <a:ext cx="306388" cy="336550"/>
              <a:chOff x="4784" y="2710"/>
              <a:chExt cx="193" cy="212"/>
            </a:xfrm>
          </p:grpSpPr>
          <p:sp>
            <p:nvSpPr>
              <p:cNvPr id="34848" name="Oval 26"/>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49" name="Text Box 27"/>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58" name="Group 28"/>
            <p:cNvGrpSpPr>
              <a:grpSpLocks/>
            </p:cNvGrpSpPr>
            <p:nvPr/>
          </p:nvGrpSpPr>
          <p:grpSpPr bwMode="auto">
            <a:xfrm>
              <a:off x="7626350" y="3498850"/>
              <a:ext cx="306388" cy="336550"/>
              <a:chOff x="4784" y="2710"/>
              <a:chExt cx="193" cy="212"/>
            </a:xfrm>
          </p:grpSpPr>
          <p:sp>
            <p:nvSpPr>
              <p:cNvPr id="34846" name="Oval 29"/>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47" name="Text Box 30"/>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63" name="Group 32"/>
            <p:cNvGrpSpPr>
              <a:grpSpLocks/>
            </p:cNvGrpSpPr>
            <p:nvPr/>
          </p:nvGrpSpPr>
          <p:grpSpPr bwMode="auto">
            <a:xfrm>
              <a:off x="5699125" y="4840331"/>
              <a:ext cx="333375" cy="336550"/>
              <a:chOff x="1334" y="2718"/>
              <a:chExt cx="210" cy="212"/>
            </a:xfrm>
          </p:grpSpPr>
          <p:sp>
            <p:nvSpPr>
              <p:cNvPr id="34844" name="Oval 33"/>
              <p:cNvSpPr>
                <a:spLocks noChangeArrowheads="1"/>
              </p:cNvSpPr>
              <p:nvPr/>
            </p:nvSpPr>
            <p:spPr bwMode="auto">
              <a:xfrm>
                <a:off x="1352" y="2728"/>
                <a:ext cx="192" cy="184"/>
              </a:xfrm>
              <a:prstGeom prst="ellipse">
                <a:avLst/>
              </a:prstGeom>
              <a:solidFill>
                <a:schemeClr val="accent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45" name="Text Box 34"/>
              <p:cNvSpPr txBox="1">
                <a:spLocks noChangeArrowheads="1"/>
              </p:cNvSpPr>
              <p:nvPr/>
            </p:nvSpPr>
            <p:spPr bwMode="auto">
              <a:xfrm>
                <a:off x="1334" y="2718"/>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M</a:t>
                </a:r>
              </a:p>
            </p:txBody>
          </p:sp>
        </p:grpSp>
        <p:grpSp>
          <p:nvGrpSpPr>
            <p:cNvPr id="82964" name="Group 35"/>
            <p:cNvGrpSpPr>
              <a:grpSpLocks/>
            </p:cNvGrpSpPr>
            <p:nvPr/>
          </p:nvGrpSpPr>
          <p:grpSpPr bwMode="auto">
            <a:xfrm>
              <a:off x="5737225" y="5245380"/>
              <a:ext cx="320675" cy="336550"/>
              <a:chOff x="4166" y="3398"/>
              <a:chExt cx="202" cy="212"/>
            </a:xfrm>
          </p:grpSpPr>
          <p:sp>
            <p:nvSpPr>
              <p:cNvPr id="34842" name="Oval 36"/>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43" name="Text Box 37"/>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sp>
          <p:nvSpPr>
            <p:cNvPr id="34838" name="Text Box 38"/>
            <p:cNvSpPr txBox="1">
              <a:spLocks noChangeArrowheads="1"/>
            </p:cNvSpPr>
            <p:nvPr/>
          </p:nvSpPr>
          <p:spPr bwMode="auto">
            <a:xfrm>
              <a:off x="6064250" y="4765589"/>
              <a:ext cx="1542410" cy="416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dirty="0">
                  <a:latin typeface="Arial" charset="0"/>
                  <a:cs typeface="+mn-cs"/>
                </a:rPr>
                <a:t>Master device</a:t>
              </a:r>
            </a:p>
          </p:txBody>
        </p:sp>
        <p:grpSp>
          <p:nvGrpSpPr>
            <p:cNvPr id="82966" name="Group 39"/>
            <p:cNvGrpSpPr>
              <a:grpSpLocks/>
            </p:cNvGrpSpPr>
            <p:nvPr/>
          </p:nvGrpSpPr>
          <p:grpSpPr bwMode="auto">
            <a:xfrm>
              <a:off x="5734050" y="5643433"/>
              <a:ext cx="306388" cy="336550"/>
              <a:chOff x="4784" y="2710"/>
              <a:chExt cx="193" cy="212"/>
            </a:xfrm>
          </p:grpSpPr>
          <p:sp>
            <p:nvSpPr>
              <p:cNvPr id="34840" name="Oval 40"/>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b="1" dirty="0">
                  <a:cs typeface="+mn-cs"/>
                </a:endParaRPr>
              </a:p>
            </p:txBody>
          </p:sp>
          <p:sp>
            <p:nvSpPr>
              <p:cNvPr id="34841" name="Text Box 41"/>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sp>
          <p:nvSpPr>
            <p:cNvPr id="53" name="Text Box 38"/>
            <p:cNvSpPr txBox="1">
              <a:spLocks noChangeArrowheads="1"/>
            </p:cNvSpPr>
            <p:nvPr/>
          </p:nvSpPr>
          <p:spPr bwMode="auto">
            <a:xfrm>
              <a:off x="6064250" y="5146589"/>
              <a:ext cx="1415772" cy="416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dirty="0">
                  <a:latin typeface="Arial" charset="0"/>
                  <a:cs typeface="+mn-cs"/>
                </a:rPr>
                <a:t>Slave device</a:t>
              </a:r>
            </a:p>
          </p:txBody>
        </p:sp>
        <p:sp>
          <p:nvSpPr>
            <p:cNvPr id="54" name="Text Box 38"/>
            <p:cNvSpPr txBox="1">
              <a:spLocks noChangeArrowheads="1"/>
            </p:cNvSpPr>
            <p:nvPr/>
          </p:nvSpPr>
          <p:spPr bwMode="auto">
            <a:xfrm>
              <a:off x="6064250" y="5562600"/>
              <a:ext cx="2523448" cy="416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a:latin typeface="Arial" charset="0"/>
                  <a:cs typeface="+mn-cs"/>
                </a:rPr>
                <a:t>Parked </a:t>
              </a:r>
              <a:r>
                <a:rPr lang="en-US" dirty="0">
                  <a:latin typeface="Arial" charset="0"/>
                  <a:cs typeface="+mn-cs"/>
                </a:rPr>
                <a:t>device (inactive)</a:t>
              </a:r>
            </a:p>
          </p:txBody>
        </p:sp>
      </p:grpSp>
      <p:sp>
        <p:nvSpPr>
          <p:cNvPr id="10" name="Date Placeholder 9"/>
          <p:cNvSpPr>
            <a:spLocks noGrp="1"/>
          </p:cNvSpPr>
          <p:nvPr>
            <p:ph type="dt" sz="half" idx="10"/>
          </p:nvPr>
        </p:nvSpPr>
        <p:spPr/>
        <p:txBody>
          <a:bodyPr/>
          <a:lstStyle/>
          <a:p>
            <a:r>
              <a:rPr lang="en-US"/>
              <a:t>April 3, 2024</a:t>
            </a:r>
            <a:endParaRPr lang="en-US" sz="1050" b="0">
              <a:latin typeface="Times New Roman" charset="0"/>
            </a:endParaRPr>
          </a:p>
        </p:txBody>
      </p:sp>
      <p:sp>
        <p:nvSpPr>
          <p:cNvPr id="11" name="Footer Placeholder 10"/>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2" name="Slide Number Placeholder 11"/>
          <p:cNvSpPr>
            <a:spLocks noGrp="1"/>
          </p:cNvSpPr>
          <p:nvPr>
            <p:ph type="sldNum" sz="quarter" idx="12"/>
          </p:nvPr>
        </p:nvSpPr>
        <p:spPr/>
        <p:txBody>
          <a:bodyPr/>
          <a:lstStyle/>
          <a:p>
            <a:fld id="{F36FED86-94EF-254D-90EE-B810FE8299EE}" type="slidenum">
              <a:rPr lang="en-US" smtClean="0"/>
              <a:pPr/>
              <a:t>41</a:t>
            </a:fld>
            <a:endParaRPr lang="en-US"/>
          </a:p>
        </p:txBody>
      </p:sp>
    </p:spTree>
    <p:extLst>
      <p:ext uri="{BB962C8B-B14F-4D97-AF65-F5344CB8AC3E}">
        <p14:creationId xmlns:p14="http://schemas.microsoft.com/office/powerpoint/2010/main" val="163126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3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3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3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3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Wireless networking introduces more challenges than wired networks</a:t>
            </a:r>
          </a:p>
          <a:p>
            <a:pPr lvl="1"/>
            <a:r>
              <a:rPr lang="en-US" dirty="0"/>
              <a:t>Interference, attenuation, multipath, hidden terminals, etc.</a:t>
            </a:r>
          </a:p>
          <a:p>
            <a:r>
              <a:rPr lang="en-US" dirty="0"/>
              <a:t>CSMA/CD doesn’t work because collision detection is difficult </a:t>
            </a:r>
          </a:p>
          <a:p>
            <a:pPr lvl="1"/>
            <a:r>
              <a:rPr lang="en-US" dirty="0"/>
              <a:t>Instead, CSMA/CA is used that avoid collisions by reserving the channel a priori</a:t>
            </a:r>
          </a:p>
        </p:txBody>
      </p:sp>
      <p:sp>
        <p:nvSpPr>
          <p:cNvPr id="4" name="Date Placeholder 3"/>
          <p:cNvSpPr>
            <a:spLocks noGrp="1"/>
          </p:cNvSpPr>
          <p:nvPr>
            <p:ph type="dt" sz="half" idx="10"/>
          </p:nvPr>
        </p:nvSpPr>
        <p:spPr/>
        <p:txBody>
          <a:bodyPr/>
          <a:lstStyle/>
          <a:p>
            <a:r>
              <a:rPr lang="en-US"/>
              <a:t>April 3,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42</a:t>
            </a:fld>
            <a:endParaRPr lang="en-US"/>
          </a:p>
        </p:txBody>
      </p:sp>
    </p:spTree>
    <p:extLst>
      <p:ext uri="{BB962C8B-B14F-4D97-AF65-F5344CB8AC3E}">
        <p14:creationId xmlns:p14="http://schemas.microsoft.com/office/powerpoint/2010/main" val="124938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en-US" dirty="0"/>
              <a:t>Recap: Random access MAC protocols</a:t>
            </a:r>
          </a:p>
        </p:txBody>
      </p:sp>
      <p:sp>
        <p:nvSpPr>
          <p:cNvPr id="965635" name="Rectangle 3"/>
          <p:cNvSpPr>
            <a:spLocks noGrp="1" noChangeArrowheads="1"/>
          </p:cNvSpPr>
          <p:nvPr>
            <p:ph idx="1"/>
          </p:nvPr>
        </p:nvSpPr>
        <p:spPr/>
        <p:txBody>
          <a:bodyPr/>
          <a:lstStyle/>
          <a:p>
            <a:r>
              <a:rPr lang="en-US" dirty="0"/>
              <a:t>When node has packet to send</a:t>
            </a:r>
          </a:p>
          <a:p>
            <a:pPr lvl="1"/>
            <a:r>
              <a:rPr lang="en-US" dirty="0"/>
              <a:t>Transmit at full channel data rate </a:t>
            </a:r>
            <a:r>
              <a:rPr lang="en-US" b="1" dirty="0"/>
              <a:t>w/o</a:t>
            </a:r>
            <a:r>
              <a:rPr lang="en-US" dirty="0"/>
              <a:t> coordination</a:t>
            </a:r>
          </a:p>
          <a:p>
            <a:r>
              <a:rPr lang="en-US" dirty="0"/>
              <a:t>Two or more transmitting nodes </a:t>
            </a:r>
            <a:r>
              <a:rPr lang="en-US" dirty="0">
                <a:sym typeface="Symbol" charset="0"/>
              </a:rPr>
              <a:t></a:t>
            </a:r>
            <a:r>
              <a:rPr lang="en-US" dirty="0"/>
              <a:t> </a:t>
            </a:r>
            <a:r>
              <a:rPr lang="en-US" dirty="0">
                <a:solidFill>
                  <a:srgbClr val="0000FF"/>
                </a:solidFill>
              </a:rPr>
              <a:t>collision</a:t>
            </a:r>
          </a:p>
          <a:p>
            <a:pPr lvl="1"/>
            <a:r>
              <a:rPr lang="en-US" dirty="0"/>
              <a:t>Data lost</a:t>
            </a:r>
          </a:p>
          <a:p>
            <a:r>
              <a:rPr lang="en-US" dirty="0"/>
              <a:t>Random access MAC protocol specifies</a:t>
            </a:r>
          </a:p>
          <a:p>
            <a:pPr lvl="1"/>
            <a:r>
              <a:rPr lang="en-US" dirty="0"/>
              <a:t>How to </a:t>
            </a:r>
            <a:r>
              <a:rPr lang="en-US" dirty="0">
                <a:solidFill>
                  <a:srgbClr val="0000FF"/>
                </a:solidFill>
              </a:rPr>
              <a:t>detect</a:t>
            </a:r>
            <a:r>
              <a:rPr lang="en-US" dirty="0"/>
              <a:t> and </a:t>
            </a:r>
            <a:r>
              <a:rPr lang="en-US" dirty="0">
                <a:solidFill>
                  <a:srgbClr val="0000FF"/>
                </a:solidFill>
              </a:rPr>
              <a:t>recover</a:t>
            </a:r>
            <a:r>
              <a:rPr lang="en-US" dirty="0"/>
              <a:t> from collisions </a:t>
            </a:r>
          </a:p>
          <a:p>
            <a:r>
              <a:rPr lang="en-US" dirty="0"/>
              <a:t>Examples </a:t>
            </a:r>
          </a:p>
          <a:p>
            <a:pPr lvl="1"/>
            <a:r>
              <a:rPr lang="en-US" dirty="0"/>
              <a:t>ALOHA and Slotted ALOHA</a:t>
            </a:r>
          </a:p>
          <a:p>
            <a:pPr lvl="1"/>
            <a:r>
              <a:rPr lang="en-US" dirty="0"/>
              <a:t>CSMA, CSMA/CD, </a:t>
            </a:r>
            <a:r>
              <a:rPr lang="en-US" dirty="0">
                <a:solidFill>
                  <a:srgbClr val="0000FF"/>
                </a:solidFill>
              </a:rPr>
              <a:t>CSMA/CA</a:t>
            </a:r>
            <a:r>
              <a:rPr lang="en-US" dirty="0"/>
              <a:t> (wireless)</a:t>
            </a:r>
          </a:p>
        </p:txBody>
      </p:sp>
      <p:sp>
        <p:nvSpPr>
          <p:cNvPr id="4" name="Date Placeholder 3"/>
          <p:cNvSpPr>
            <a:spLocks noGrp="1"/>
          </p:cNvSpPr>
          <p:nvPr>
            <p:ph type="dt" sz="half" idx="10"/>
          </p:nvPr>
        </p:nvSpPr>
        <p:spPr/>
        <p:txBody>
          <a:bodyPr/>
          <a:lstStyle/>
          <a:p>
            <a:r>
              <a:rPr lang="en-US"/>
              <a:t>April 3,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5</a:t>
            </a:fld>
            <a:endParaRPr lang="en-US"/>
          </a:p>
        </p:txBody>
      </p:sp>
    </p:spTree>
    <p:extLst>
      <p:ext uri="{BB962C8B-B14F-4D97-AF65-F5344CB8AC3E}">
        <p14:creationId xmlns:p14="http://schemas.microsoft.com/office/powerpoint/2010/main" val="1987345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56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563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656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563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56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6563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6563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563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65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563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3" name="Date Placeholder 2"/>
          <p:cNvSpPr>
            <a:spLocks noGrp="1"/>
          </p:cNvSpPr>
          <p:nvPr>
            <p:ph type="dt" sz="half" idx="10"/>
          </p:nvPr>
        </p:nvSpPr>
        <p:spPr/>
        <p:txBody>
          <a:bodyPr/>
          <a:lstStyle/>
          <a:p>
            <a:r>
              <a:rPr lang="en-US"/>
              <a:t>April 3, 2024</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6</a:t>
            </a:fld>
            <a:endParaRPr lang="en-US"/>
          </a:p>
        </p:txBody>
      </p:sp>
      <p:sp>
        <p:nvSpPr>
          <p:cNvPr id="2" name="Footer Placeholder 1">
            <a:extLst>
              <a:ext uri="{FF2B5EF4-FFF2-40B4-BE49-F238E27FC236}">
                <a16:creationId xmlns:a16="http://schemas.microsoft.com/office/drawing/2014/main" id="{BD627A9E-08D2-2C41-B1AA-90BEA49767B5}"/>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1677159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124" name="Rectangle 85"/>
          <p:cNvSpPr>
            <a:spLocks noChangeArrowheads="1"/>
          </p:cNvSpPr>
          <p:nvPr/>
        </p:nvSpPr>
        <p:spPr bwMode="auto">
          <a:xfrm>
            <a:off x="5584825" y="1631950"/>
            <a:ext cx="1912938" cy="28098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5" name="Rectangle 83"/>
          <p:cNvSpPr>
            <a:spLocks noChangeArrowheads="1"/>
          </p:cNvSpPr>
          <p:nvPr/>
        </p:nvSpPr>
        <p:spPr bwMode="auto">
          <a:xfrm>
            <a:off x="5573713" y="1560513"/>
            <a:ext cx="3308350" cy="2579687"/>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38125" indent="-238125">
              <a:lnSpc>
                <a:spcPct val="90000"/>
              </a:lnSpc>
              <a:spcBef>
                <a:spcPct val="20000"/>
              </a:spcBef>
              <a:buClr>
                <a:srgbClr val="000099"/>
              </a:buClr>
              <a:buSzPct val="75000"/>
              <a:buFont typeface="Wingdings" charset="0"/>
              <a:buNone/>
              <a:defRPr/>
            </a:pPr>
            <a:r>
              <a:rPr lang="en-US" sz="2400" b="0" dirty="0">
                <a:solidFill>
                  <a:srgbClr val="0000FF"/>
                </a:solidFill>
                <a:ea typeface="Arial" charset="0"/>
                <a:cs typeface="Arial" charset="0"/>
              </a:rPr>
              <a:t>Wireless hosts</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Laptop, smartphone</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Run applications</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May be stationary (non-mobile) or mobile</a:t>
            </a:r>
          </a:p>
          <a:p>
            <a:pPr marL="635000" lvl="1" indent="-177800">
              <a:lnSpc>
                <a:spcPct val="90000"/>
              </a:lnSpc>
              <a:spcBef>
                <a:spcPct val="20000"/>
              </a:spcBef>
              <a:buClr>
                <a:srgbClr val="000099"/>
              </a:buClr>
              <a:buFont typeface="Arial" charset="0"/>
              <a:buChar char="•"/>
              <a:defRPr/>
            </a:pPr>
            <a:r>
              <a:rPr lang="en-US" b="0" dirty="0">
                <a:solidFill>
                  <a:srgbClr val="0000FF"/>
                </a:solidFill>
                <a:ea typeface="Arial" charset="0"/>
                <a:cs typeface="Arial" charset="0"/>
              </a:rPr>
              <a:t>Wireless does </a:t>
            </a:r>
            <a:r>
              <a:rPr lang="en-US" b="0" i="1" dirty="0">
                <a:solidFill>
                  <a:srgbClr val="0000FF"/>
                </a:solidFill>
                <a:ea typeface="Arial" charset="0"/>
                <a:cs typeface="Arial" charset="0"/>
              </a:rPr>
              <a:t>not</a:t>
            </a:r>
            <a:r>
              <a:rPr lang="en-US" b="0" dirty="0">
                <a:solidFill>
                  <a:srgbClr val="0000FF"/>
                </a:solidFill>
                <a:ea typeface="Arial" charset="0"/>
                <a:cs typeface="Arial" charset="0"/>
              </a:rPr>
              <a:t> always mean mobility</a:t>
            </a:r>
          </a:p>
        </p:txBody>
      </p:sp>
      <p:sp>
        <p:nvSpPr>
          <p:cNvPr id="2" name="Date Placeholder 1"/>
          <p:cNvSpPr>
            <a:spLocks noGrp="1"/>
          </p:cNvSpPr>
          <p:nvPr>
            <p:ph type="dt" sz="half" idx="10"/>
          </p:nvPr>
        </p:nvSpPr>
        <p:spPr/>
        <p:txBody>
          <a:bodyPr/>
          <a:lstStyle/>
          <a:p>
            <a:r>
              <a:rPr lang="en-US"/>
              <a:t>April 3, 2024</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7</a:t>
            </a:fld>
            <a:endParaRPr lang="en-US"/>
          </a:p>
        </p:txBody>
      </p:sp>
      <p:sp>
        <p:nvSpPr>
          <p:cNvPr id="3" name="Footer Placeholder 2">
            <a:extLst>
              <a:ext uri="{FF2B5EF4-FFF2-40B4-BE49-F238E27FC236}">
                <a16:creationId xmlns:a16="http://schemas.microsoft.com/office/drawing/2014/main" id="{D37C5A16-1BD3-194C-902F-DC17987FF158}"/>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44237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Wireless vs. mobile</a:t>
            </a:r>
          </a:p>
        </p:txBody>
      </p:sp>
      <p:sp>
        <p:nvSpPr>
          <p:cNvPr id="7" name="Content Placeholder 6"/>
          <p:cNvSpPr>
            <a:spLocks noGrp="1"/>
          </p:cNvSpPr>
          <p:nvPr>
            <p:ph idx="1"/>
          </p:nvPr>
        </p:nvSpPr>
        <p:spPr/>
        <p:txBody>
          <a:bodyPr/>
          <a:lstStyle/>
          <a:p>
            <a:r>
              <a:rPr lang="en-US" dirty="0"/>
              <a:t>Wireless networks deal with communication over wireless links</a:t>
            </a:r>
          </a:p>
          <a:p>
            <a:r>
              <a:rPr lang="en-US" dirty="0"/>
              <a:t>Mobility deals with handling mobile users that change point of attachment to network</a:t>
            </a:r>
          </a:p>
          <a:p>
            <a:pPr lvl="1"/>
            <a:r>
              <a:rPr lang="en-US" dirty="0"/>
              <a:t>Non-wireless networks may also have to deal with mobility issues</a:t>
            </a:r>
          </a:p>
          <a:p>
            <a:pPr lvl="1"/>
            <a:r>
              <a:rPr lang="en-US" dirty="0">
                <a:solidFill>
                  <a:srgbClr val="0000FF"/>
                </a:solidFill>
                <a:ea typeface="Arial" charset="0"/>
                <a:cs typeface="Arial" charset="0"/>
              </a:rPr>
              <a:t>Handoff</a:t>
            </a:r>
            <a:r>
              <a:rPr lang="en-US" dirty="0">
                <a:ea typeface="Arial" charset="0"/>
                <a:cs typeface="Arial" charset="0"/>
              </a:rPr>
              <a:t>: Mobile changes base station providing connection into wired network</a:t>
            </a:r>
          </a:p>
        </p:txBody>
      </p:sp>
      <p:sp>
        <p:nvSpPr>
          <p:cNvPr id="3" name="Date Placeholder 2"/>
          <p:cNvSpPr>
            <a:spLocks noGrp="1"/>
          </p:cNvSpPr>
          <p:nvPr>
            <p:ph type="dt" sz="half" idx="10"/>
          </p:nvPr>
        </p:nvSpPr>
        <p:spPr/>
        <p:txBody>
          <a:bodyPr/>
          <a:lstStyle/>
          <a:p>
            <a:r>
              <a:rPr lang="en-US"/>
              <a:t>April 3, 2024</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8</a:t>
            </a:fld>
            <a:endParaRPr lang="en-US"/>
          </a:p>
        </p:txBody>
      </p:sp>
    </p:spTree>
    <p:extLst>
      <p:ext uri="{BB962C8B-B14F-4D97-AF65-F5344CB8AC3E}">
        <p14:creationId xmlns:p14="http://schemas.microsoft.com/office/powerpoint/2010/main" val="621572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123" name="Rectangle 66"/>
          <p:cNvSpPr>
            <a:spLocks noChangeArrowheads="1"/>
          </p:cNvSpPr>
          <p:nvPr/>
        </p:nvSpPr>
        <p:spPr bwMode="auto">
          <a:xfrm>
            <a:off x="5537200" y="1535112"/>
            <a:ext cx="3606800" cy="2579688"/>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b="0" dirty="0">
                <a:solidFill>
                  <a:srgbClr val="0000FF"/>
                </a:solidFill>
                <a:ea typeface="Arial" charset="0"/>
                <a:cs typeface="Arial" charset="0"/>
              </a:rPr>
              <a:t>Base station</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Typically connected to wired network</a:t>
            </a:r>
          </a:p>
          <a:p>
            <a:pPr marL="180975" indent="-180975">
              <a:lnSpc>
                <a:spcPct val="90000"/>
              </a:lnSpc>
              <a:spcBef>
                <a:spcPct val="20000"/>
              </a:spcBef>
              <a:buClr>
                <a:srgbClr val="000099"/>
              </a:buClr>
              <a:buSzPct val="100000"/>
              <a:buFont typeface="Arial" charset="0"/>
              <a:buChar char="•"/>
              <a:defRPr/>
            </a:pPr>
            <a:r>
              <a:rPr lang="en-US" sz="2000" b="0" dirty="0">
                <a:solidFill>
                  <a:srgbClr val="0000FF"/>
                </a:solidFill>
                <a:ea typeface="Arial" charset="0"/>
                <a:cs typeface="Arial" charset="0"/>
              </a:rPr>
              <a:t>Relay</a:t>
            </a:r>
            <a:r>
              <a:rPr lang="en-US" sz="2000" b="0" dirty="0">
                <a:solidFill>
                  <a:schemeClr val="accent2"/>
                </a:solidFill>
                <a:ea typeface="Arial" charset="0"/>
                <a:cs typeface="Arial" charset="0"/>
              </a:rPr>
              <a:t>: responsible for sending packets between wired network and wireless host(s) in its </a:t>
            </a:r>
            <a:r>
              <a:rPr lang="ja-JP" altLang="en-US" sz="2000" b="0" dirty="0">
                <a:solidFill>
                  <a:schemeClr val="accent2"/>
                </a:solidFill>
                <a:ea typeface="Arial" charset="0"/>
                <a:cs typeface="Arial" charset="0"/>
              </a:rPr>
              <a:t>“</a:t>
            </a:r>
            <a:r>
              <a:rPr lang="en-US" sz="2000" b="0" dirty="0">
                <a:solidFill>
                  <a:schemeClr val="accent2"/>
                </a:solidFill>
                <a:ea typeface="Arial" charset="0"/>
                <a:cs typeface="Arial" charset="0"/>
              </a:rPr>
              <a:t>area</a:t>
            </a:r>
            <a:r>
              <a:rPr lang="ja-JP" altLang="en-US" sz="2000" b="0" dirty="0">
                <a:solidFill>
                  <a:schemeClr val="accent2"/>
                </a:solidFill>
                <a:ea typeface="Arial" charset="0"/>
                <a:cs typeface="Arial" charset="0"/>
              </a:rPr>
              <a:t>”</a:t>
            </a:r>
            <a:endParaRPr lang="en-US" sz="2000" b="0" dirty="0">
              <a:solidFill>
                <a:schemeClr val="accent2"/>
              </a:solidFill>
              <a:ea typeface="Arial" charset="0"/>
              <a:cs typeface="Arial" charset="0"/>
            </a:endParaRPr>
          </a:p>
          <a:p>
            <a:pPr marL="635000" lvl="1" indent="-177800">
              <a:lnSpc>
                <a:spcPct val="90000"/>
              </a:lnSpc>
              <a:spcBef>
                <a:spcPct val="20000"/>
              </a:spcBef>
              <a:buClr>
                <a:srgbClr val="000099"/>
              </a:buClr>
              <a:buFont typeface="Arial" charset="0"/>
              <a:buChar char="•"/>
              <a:defRPr/>
            </a:pPr>
            <a:r>
              <a:rPr lang="en-US" sz="2000" b="0" dirty="0">
                <a:solidFill>
                  <a:schemeClr val="accent2"/>
                </a:solidFill>
                <a:ea typeface="Arial" charset="0"/>
                <a:cs typeface="Arial" charset="0"/>
              </a:rPr>
              <a:t>E.g., cell towers,  802.11 access points (AP)</a:t>
            </a:r>
          </a:p>
        </p:txBody>
      </p:sp>
      <p:sp>
        <p:nvSpPr>
          <p:cNvPr id="2" name="Date Placeholder 1"/>
          <p:cNvSpPr>
            <a:spLocks noGrp="1"/>
          </p:cNvSpPr>
          <p:nvPr>
            <p:ph type="dt" sz="half" idx="10"/>
          </p:nvPr>
        </p:nvSpPr>
        <p:spPr/>
        <p:txBody>
          <a:bodyPr/>
          <a:lstStyle/>
          <a:p>
            <a:r>
              <a:rPr lang="en-US"/>
              <a:t>April 3, 2024</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9</a:t>
            </a:fld>
            <a:endParaRPr lang="en-US"/>
          </a:p>
        </p:txBody>
      </p:sp>
      <p:sp>
        <p:nvSpPr>
          <p:cNvPr id="3" name="Footer Placeholder 2">
            <a:extLst>
              <a:ext uri="{FF2B5EF4-FFF2-40B4-BE49-F238E27FC236}">
                <a16:creationId xmlns:a16="http://schemas.microsoft.com/office/drawing/2014/main" id="{367DED08-328C-1F40-9325-293194D138D2}"/>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1629746351"/>
      </p:ext>
    </p:extLst>
  </p:cSld>
  <p:clrMapOvr>
    <a:masterClrMapping/>
  </p:clrMapOvr>
</p:sld>
</file>

<file path=ppt/theme/theme1.xml><?xml version="1.0" encoding="utf-8"?>
<a:theme xmlns:a="http://schemas.openxmlformats.org/drawingml/2006/main" name="dbllineb">
  <a:themeElements>
    <a:clrScheme name="">
      <a:dk1>
        <a:srgbClr val="333399"/>
      </a:dk1>
      <a:lt1>
        <a:srgbClr val="FFFFFF"/>
      </a:lt1>
      <a:dk2>
        <a:srgbClr val="CC0000"/>
      </a:dk2>
      <a:lt2>
        <a:srgbClr val="CECECE"/>
      </a:lt2>
      <a:accent1>
        <a:srgbClr val="EBEBEB"/>
      </a:accent1>
      <a:accent2>
        <a:srgbClr val="232323"/>
      </a:accent2>
      <a:accent3>
        <a:srgbClr val="FFFFFF"/>
      </a:accent3>
      <a:accent4>
        <a:srgbClr val="2A2A82"/>
      </a:accent4>
      <a:accent5>
        <a:srgbClr val="F3F3F3"/>
      </a:accent5>
      <a:accent6>
        <a:srgbClr val="1F1F1F"/>
      </a:accent6>
      <a:hlink>
        <a:srgbClr val="9C9C9C"/>
      </a:hlink>
      <a:folHlink>
        <a:srgbClr val="676767"/>
      </a:folHlink>
    </a:clrScheme>
    <a:fontScheme name="dbllineb">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blline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lline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blline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lline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lline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lline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blline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c:\msoffice\powerpnt\template\bwovrhd\dbllineb.ppt</Template>
  <TotalTime>1490454451</TotalTime>
  <Pages>7</Pages>
  <Words>2564</Words>
  <Application>Microsoft Macintosh PowerPoint</Application>
  <PresentationFormat>On-screen Show (4:3)</PresentationFormat>
  <Paragraphs>605</Paragraphs>
  <Slides>42</Slides>
  <Notes>32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2" baseType="lpstr">
      <vt:lpstr>ＭＳ Ｐゴシック</vt:lpstr>
      <vt:lpstr>Arial</vt:lpstr>
      <vt:lpstr>Arial Black</vt:lpstr>
      <vt:lpstr>Gill Sans</vt:lpstr>
      <vt:lpstr>Monotype Sorts</vt:lpstr>
      <vt:lpstr>Symbol</vt:lpstr>
      <vt:lpstr>Times New Roman</vt:lpstr>
      <vt:lpstr>Wingdings</vt:lpstr>
      <vt:lpstr>dbllineb</vt:lpstr>
      <vt:lpstr>Clip</vt:lpstr>
      <vt:lpstr>EECS 489 Computer Networks  Winter 2024</vt:lpstr>
      <vt:lpstr>Agenda</vt:lpstr>
      <vt:lpstr>Recap: Point-to-point vs. broadcast medium</vt:lpstr>
      <vt:lpstr>Recap: Multiple access algorithm</vt:lpstr>
      <vt:lpstr>Recap: Random access MAC protocols</vt:lpstr>
      <vt:lpstr>Elements of a wireless network</vt:lpstr>
      <vt:lpstr>Elements of a wireless network</vt:lpstr>
      <vt:lpstr>Wireless vs. mobile</vt:lpstr>
      <vt:lpstr>Elements of a wireless network</vt:lpstr>
      <vt:lpstr>Elements of a wireless network</vt:lpstr>
      <vt:lpstr>Characteristics of selected wireless links</vt:lpstr>
      <vt:lpstr>Two modes of operation</vt:lpstr>
      <vt:lpstr>Infrastructure mode</vt:lpstr>
      <vt:lpstr>Ad-hoc mode</vt:lpstr>
      <vt:lpstr>Wireless network taxonomy</vt:lpstr>
      <vt:lpstr>Wireless link characteristics</vt:lpstr>
      <vt:lpstr>Path loss/path attenuation</vt:lpstr>
      <vt:lpstr>SNR and BER</vt:lpstr>
      <vt:lpstr>Dealing with bit errors</vt:lpstr>
      <vt:lpstr>Wireless link characteristics</vt:lpstr>
      <vt:lpstr>Multipath effects</vt:lpstr>
      <vt:lpstr>Wireless link characteristics</vt:lpstr>
      <vt:lpstr>Wireless network characteristics</vt:lpstr>
      <vt:lpstr>Wireless network characteristics</vt:lpstr>
      <vt:lpstr>Hidden terminal problem</vt:lpstr>
      <vt:lpstr>5-minute break!</vt:lpstr>
      <vt:lpstr>Announcements</vt:lpstr>
      <vt:lpstr>802.11 wireless LAN (aka WiFi)</vt:lpstr>
      <vt:lpstr>802.11 LAN architecture</vt:lpstr>
      <vt:lpstr>802.11 LAN architecture</vt:lpstr>
      <vt:lpstr>802.11: Passive/active scanning</vt:lpstr>
      <vt:lpstr>802.11 multiple access</vt:lpstr>
      <vt:lpstr>Basic collision avoidance</vt:lpstr>
      <vt:lpstr>CSMA/CA</vt:lpstr>
      <vt:lpstr>RTS/CTS</vt:lpstr>
      <vt:lpstr>Preventing collisions altogether</vt:lpstr>
      <vt:lpstr>802.11 frame: Addressing</vt:lpstr>
      <vt:lpstr>Why do we need Address 3?</vt:lpstr>
      <vt:lpstr>Why do we need Address 3?</vt:lpstr>
      <vt:lpstr>802.11: Mobility within same subnet</vt:lpstr>
      <vt:lpstr>802.15: Personal area network</vt:lpstr>
      <vt:lpstr>Summary</vt:lpstr>
    </vt:vector>
  </TitlesOfParts>
  <Manager/>
  <Company>UC Riverside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CS153: Lecture 3 - Processes</dc:title>
  <dc:subject/>
  <dc:creator>Harsha V. Madhyastha</dc:creator>
  <cp:keywords/>
  <dc:description/>
  <cp:lastModifiedBy>Mosharaf  Chowdhury</cp:lastModifiedBy>
  <cp:revision>1288</cp:revision>
  <cp:lastPrinted>1999-09-08T17:25:07Z</cp:lastPrinted>
  <dcterms:created xsi:type="dcterms:W3CDTF">2014-01-14T18:15:50Z</dcterms:created>
  <dcterms:modified xsi:type="dcterms:W3CDTF">2024-03-28T02:05:27Z</dcterms:modified>
  <cp:category/>
</cp:coreProperties>
</file>