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03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6"/>
    <p:restoredTop sz="94643"/>
  </p:normalViewPr>
  <p:slideViewPr>
    <p:cSldViewPr>
      <p:cViewPr varScale="1">
        <p:scale>
          <a:sx n="115" d="100"/>
          <a:sy n="115" d="100"/>
        </p:scale>
        <p:origin x="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February 13,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IP layer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3: </a:t>
            </a:r>
            <a:br>
              <a:rPr lang="en-US" dirty="0" smtClean="0"/>
            </a:br>
            <a:r>
              <a:rPr lang="en-US" dirty="0" smtClean="0"/>
              <a:t>Layer encapsulation</a:t>
            </a:r>
            <a:endParaRPr lang="en-US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 smtClean="0"/>
              <a:t>IP packet contains a header and payload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ayload is opaque to the network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 is what we care about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end-to-end layer (going bottom-up)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  <a:endParaRPr lang="en-US" sz="2400" b="0" dirty="0">
                <a:solidFill>
                  <a:srgbClr val="0000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  <a:endParaRPr lang="en-US" sz="24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ea typeface="Arial" charset="0"/>
                <a:cs typeface="Arial" charset="0"/>
              </a:rPr>
              <a:t>IP packet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the IP header as an interface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destination end-systems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etween the source and network (routers)</a:t>
            </a:r>
          </a:p>
          <a:p>
            <a:r>
              <a:rPr lang="en-US" dirty="0" smtClean="0"/>
              <a:t>Designing an interface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task(s) are we trying to accomplish?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information is needed to do it?</a:t>
            </a:r>
          </a:p>
          <a:p>
            <a:r>
              <a:rPr lang="en-US" dirty="0" smtClean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oops: </a:t>
            </a:r>
            <a:r>
              <a:rPr lang="en-US" dirty="0" smtClean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orruption: </a:t>
            </a:r>
            <a:r>
              <a:rPr lang="en-US" dirty="0" smtClean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too large: </a:t>
            </a:r>
            <a:r>
              <a:rPr lang="en-US" dirty="0" smtClean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loops (TTL)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loops cause packets to cycle for a long time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eft unchecked would accumulate to consume all capacity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Time-to-Live (TTL) Field  (8 bits)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ecremented at each hop; packet discarded if 0</a:t>
            </a:r>
          </a:p>
          <a:p>
            <a:pPr lvl="2"/>
            <a:r>
              <a:rPr lang="ja-JP" altLang="en-US" dirty="0" smtClean="0"/>
              <a:t>“</a:t>
            </a:r>
            <a:r>
              <a:rPr lang="en-US" altLang="ja-JP" dirty="0"/>
              <a:t>T</a:t>
            </a:r>
            <a:r>
              <a:rPr lang="en-US" altLang="ja-JP" dirty="0" smtClean="0"/>
              <a:t>ime exceeded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message is sent to the source</a:t>
            </a:r>
            <a:endParaRPr lang="en-US" altLang="ja-JP" dirty="0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 (Checksum)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(16 bits)</a:t>
            </a:r>
          </a:p>
          <a:p>
            <a:pPr lvl="1"/>
            <a:r>
              <a:rPr lang="en-US" dirty="0" smtClean="0"/>
              <a:t>Particular form of checksum over packet header</a:t>
            </a:r>
          </a:p>
          <a:p>
            <a:r>
              <a:rPr lang="en-US" dirty="0" smtClean="0"/>
              <a:t>If not correct, router discards packets</a:t>
            </a:r>
          </a:p>
          <a:p>
            <a:pPr lvl="1"/>
            <a:r>
              <a:rPr lang="en-US" dirty="0" smtClean="0"/>
              <a:t>So it doesn’t act on bogus information</a:t>
            </a:r>
          </a:p>
          <a:p>
            <a:r>
              <a:rPr lang="en-US" dirty="0" smtClean="0"/>
              <a:t>Checksum recalculated at every router</a:t>
            </a:r>
          </a:p>
          <a:p>
            <a:pPr lvl="1"/>
            <a:r>
              <a:rPr lang="en-US" dirty="0" smtClean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basics</a:t>
            </a:r>
          </a:p>
          <a:p>
            <a:r>
              <a:rPr lang="en-US" dirty="0" smtClean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link has a “Maximum Transmission Unit” (MTU)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argest number of bits it can carry as one unit</a:t>
            </a:r>
          </a:p>
          <a:p>
            <a:r>
              <a:rPr lang="en-US" dirty="0" smtClean="0"/>
              <a:t>A router can split a packet into multiple “</a:t>
            </a:r>
            <a:r>
              <a:rPr lang="en-US" altLang="ja-JP" dirty="0" smtClean="0"/>
              <a:t>fragments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if the packet size exceeds the link’s MTU</a:t>
            </a:r>
          </a:p>
          <a:p>
            <a:r>
              <a:rPr lang="en-US" dirty="0" smtClean="0"/>
              <a:t>Must reassemble to recover original packet</a:t>
            </a:r>
          </a:p>
          <a:p>
            <a:r>
              <a:rPr lang="en-US" dirty="0" smtClean="0"/>
              <a:t>Will return to fragmentation later today…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ersion number (4 bits) 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“Type of Service” (8 bits)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packets to be treated differently based on needs</a:t>
            </a:r>
          </a:p>
          <a:p>
            <a:pPr lvl="2"/>
            <a:r>
              <a:rPr lang="en-US" dirty="0" smtClean="0"/>
              <a:t>e.g., indicate priority, congestion notification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been redefined several times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directives to the network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used very often</a:t>
            </a:r>
          </a:p>
          <a:p>
            <a:pPr lvl="1"/>
            <a:r>
              <a:rPr lang="en-US" dirty="0" smtClean="0"/>
              <a:t>16 bits of metadata + option-specific data</a:t>
            </a:r>
          </a:p>
          <a:p>
            <a:r>
              <a:rPr lang="en-US" dirty="0" smtClean="0"/>
              <a:t>Examples of options</a:t>
            </a:r>
          </a:p>
          <a:p>
            <a:pPr lvl="1"/>
            <a:r>
              <a:rPr lang="en-US" dirty="0" smtClean="0"/>
              <a:t>Record Route</a:t>
            </a:r>
          </a:p>
          <a:p>
            <a:pPr lvl="1"/>
            <a:r>
              <a:rPr lang="en-US" dirty="0" smtClean="0"/>
              <a:t>Strict Source Route</a:t>
            </a:r>
          </a:p>
          <a:p>
            <a:pPr lvl="1"/>
            <a:r>
              <a:rPr lang="en-US" dirty="0" smtClean="0"/>
              <a:t>Loose Source Route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ersion number (4 bits) 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Header length (4 bits)</a:t>
            </a:r>
          </a:p>
          <a:p>
            <a:pPr lvl="1"/>
            <a:r>
              <a:rPr lang="en-US" smtClean="0"/>
              <a:t>Number of 32-bit words in the header</a:t>
            </a:r>
          </a:p>
          <a:p>
            <a:pPr lvl="1"/>
            <a:r>
              <a:rPr lang="en-US" smtClean="0"/>
              <a:t>Typically </a:t>
            </a:r>
            <a:r>
              <a:rPr lang="ja-JP" altLang="en-US" smtClean="0"/>
              <a:t>“</a:t>
            </a:r>
            <a:r>
              <a:rPr lang="en-US" altLang="ja-JP" smtClean="0"/>
              <a:t>5</a:t>
            </a:r>
            <a:r>
              <a:rPr lang="ja-JP" altLang="en-US" smtClean="0"/>
              <a:t>”</a:t>
            </a:r>
            <a:r>
              <a:rPr lang="en-US" altLang="ja-JP" smtClean="0"/>
              <a:t> (for a 20-byte IPv4 header)</a:t>
            </a:r>
          </a:p>
          <a:p>
            <a:pPr lvl="1"/>
            <a:r>
              <a:rPr lang="en-US" smtClean="0"/>
              <a:t>Can be more when IP options are used</a:t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at the destination end-system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destination what to do with the received packet</a:t>
            </a:r>
          </a:p>
          <a:p>
            <a:r>
              <a:rPr lang="en-US" dirty="0" smtClean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end-host how to handle packet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(8 bits)</a:t>
            </a:r>
          </a:p>
          <a:p>
            <a:pPr lvl="1"/>
            <a:r>
              <a:rPr lang="en-US" dirty="0" smtClean="0"/>
              <a:t>Identifies the higher-level protocol</a:t>
            </a:r>
          </a:p>
          <a:p>
            <a:pPr lvl="1"/>
            <a:r>
              <a:rPr lang="en-US" dirty="0" smtClean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L7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L4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L3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L2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L1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SMTP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HTTP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TCP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UDP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IP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PPP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FDDI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Ethernet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PSTN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Radio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Copper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Optical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NTP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DNS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rgbClr val="0000FF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end-host how to handle packet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(8 bits)</a:t>
            </a:r>
          </a:p>
          <a:p>
            <a:pPr lvl="1"/>
            <a:r>
              <a:rPr lang="en-US" dirty="0" smtClean="0"/>
              <a:t>Identifies the higher-level protocol</a:t>
            </a:r>
          </a:p>
          <a:p>
            <a:pPr lvl="1"/>
            <a:r>
              <a:rPr lang="en-US" dirty="0" smtClean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at the destination end-system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dirty="0" smtClean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1 grades are out</a:t>
            </a:r>
          </a:p>
          <a:p>
            <a:pPr lvl="1"/>
            <a:r>
              <a:rPr lang="en-US" dirty="0" smtClean="0"/>
              <a:t>Great job!</a:t>
            </a:r>
          </a:p>
          <a:p>
            <a:r>
              <a:rPr lang="en-US" dirty="0" smtClean="0"/>
              <a:t>Midterm is “open-book,” defined as follows:</a:t>
            </a:r>
          </a:p>
          <a:p>
            <a:pPr lvl="1"/>
            <a:r>
              <a:rPr lang="en-US" dirty="0" smtClean="0"/>
              <a:t>Course textbook, any edition</a:t>
            </a:r>
          </a:p>
          <a:p>
            <a:pPr lvl="1"/>
            <a:r>
              <a:rPr lang="en-US" dirty="0"/>
              <a:t>Notes from the instructor and the staff (slides from lectures, </a:t>
            </a:r>
            <a:r>
              <a:rPr lang="en-US" dirty="0" smtClean="0"/>
              <a:t>discussion </a:t>
            </a:r>
            <a:r>
              <a:rPr lang="en-US" dirty="0"/>
              <a:t>etc.)</a:t>
            </a:r>
          </a:p>
          <a:p>
            <a:pPr lvl="1"/>
            <a:r>
              <a:rPr lang="en-US" dirty="0" smtClean="0"/>
              <a:t>Your </a:t>
            </a:r>
            <a:r>
              <a:rPr lang="en-US" b="1" dirty="0" smtClean="0"/>
              <a:t>own</a:t>
            </a:r>
            <a:r>
              <a:rPr lang="en-US" dirty="0" smtClean="0"/>
              <a:t> notes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All of the above in hard or soft copy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u="sng" dirty="0" smtClean="0">
                <a:solidFill>
                  <a:srgbClr val="0000FF"/>
                </a:solidFill>
              </a:rPr>
              <a:t>OFFLINE</a:t>
            </a:r>
          </a:p>
          <a:p>
            <a:pPr lvl="1"/>
            <a:r>
              <a:rPr lang="en-US" b="1" u="sng" dirty="0" smtClean="0">
                <a:solidFill>
                  <a:srgbClr val="0000FF"/>
                </a:solidFill>
              </a:rPr>
              <a:t>ANYTHING ELSE</a:t>
            </a:r>
            <a:r>
              <a:rPr lang="en-US" dirty="0" smtClean="0">
                <a:solidFill>
                  <a:srgbClr val="0000FF"/>
                </a:solidFill>
              </a:rPr>
              <a:t> is prohibited (e.g., being online, writing/compiling programs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fragmentation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link has a “Maximum Transmission Unit” (MTU)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argest number of bits it can carry as one unit</a:t>
            </a:r>
          </a:p>
          <a:p>
            <a:r>
              <a:rPr lang="en-US" dirty="0" smtClean="0"/>
              <a:t>A router can split a packet into multiple “</a:t>
            </a:r>
            <a:r>
              <a:rPr lang="en-US" altLang="ja-JP" dirty="0" smtClean="0"/>
              <a:t>fragments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if the packet size exceeds the link’s MTU</a:t>
            </a:r>
          </a:p>
          <a:p>
            <a:r>
              <a:rPr lang="en-US" dirty="0" smtClean="0"/>
              <a:t>Must reassemble to recover original packet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Arial" charset="0"/>
                  <a:ea typeface="Arial" charset="0"/>
                  <a:cs typeface="Arial" charset="0"/>
                </a:rPr>
                <a:t>4000B</a:t>
              </a:r>
              <a:endParaRPr lang="en-US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1500B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…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IP header</a:t>
            </a:r>
            <a:endParaRPr lang="en-US" dirty="0"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Arial" charset="0"/>
                <a:cs typeface="Arial" charset="0"/>
              </a:rPr>
              <a:t>IP header</a:t>
            </a:r>
            <a:endParaRPr lang="en-US" dirty="0"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TCP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Arial" charset="0"/>
                <a:cs typeface="Arial" charset="0"/>
              </a:rPr>
              <a:t>HTTP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the packet to the higher layers!</a:t>
            </a:r>
            <a:endParaRPr lang="en-U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reassemble?</a:t>
            </a:r>
          </a:p>
          <a:p>
            <a:r>
              <a:rPr lang="en-US" dirty="0" smtClean="0"/>
              <a:t>Fragments can get lost</a:t>
            </a:r>
          </a:p>
          <a:p>
            <a:r>
              <a:rPr lang="en-US" dirty="0" smtClean="0"/>
              <a:t>Fragments can follow different paths </a:t>
            </a:r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 smtClean="0"/>
              <a:t>At next-hop router imposes burden on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omplicated reassembly algorithm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hold onto fragments/state</a:t>
            </a:r>
          </a:p>
          <a:p>
            <a:r>
              <a:rPr lang="en-US" dirty="0" smtClean="0"/>
              <a:t>Any other router may not work</a:t>
            </a:r>
          </a:p>
          <a:p>
            <a:pPr lvl="1"/>
            <a:r>
              <a:rPr lang="en-US" dirty="0" smtClean="0"/>
              <a:t>Fragments may take different paths</a:t>
            </a:r>
          </a:p>
          <a:p>
            <a:r>
              <a:rPr lang="en-US" dirty="0" smtClean="0"/>
              <a:t>Little benefit, large cost for network reassembly</a:t>
            </a:r>
          </a:p>
          <a:p>
            <a:r>
              <a:rPr lang="en-US" dirty="0" smtClean="0"/>
              <a:t>Hence, reassembly is done at the destination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Introduce an identifier</a:t>
            </a:r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 smtClean="0">
                <a:sym typeface="Wingdings"/>
              </a:rPr>
              <a:t>eed </a:t>
            </a:r>
            <a:r>
              <a:rPr lang="en-US" sz="2400" dirty="0">
                <a:sym typeface="Wingdings"/>
              </a:rPr>
              <a:t>some form of </a:t>
            </a:r>
            <a:r>
              <a:rPr lang="en-US" sz="2400" dirty="0" smtClean="0">
                <a:sym typeface="Wingdings"/>
              </a:rPr>
              <a:t>sequence number or offset</a:t>
            </a:r>
            <a:endParaRPr lang="en-US" sz="24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Identifier</a:t>
            </a:r>
            <a:r>
              <a:rPr lang="en-US" dirty="0" smtClean="0"/>
              <a:t>: which fragments belong together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Flags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Reserved: ignore</a:t>
            </a:r>
          </a:p>
          <a:p>
            <a:pPr lvl="1"/>
            <a:r>
              <a:rPr lang="en-US" dirty="0" smtClean="0"/>
              <a:t>DF: don’t fragment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ay trigger error message back to sender</a:t>
            </a:r>
          </a:p>
          <a:p>
            <a:pPr lvl="1"/>
            <a:r>
              <a:rPr lang="en-US" dirty="0" smtClean="0"/>
              <a:t>MF: more fragments coming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Offset</a:t>
            </a:r>
            <a:r>
              <a:rPr lang="en-US" dirty="0" smtClean="0"/>
              <a:t>: portion of original payload this fragment contains</a:t>
            </a:r>
          </a:p>
          <a:p>
            <a:pPr lvl="1"/>
            <a:r>
              <a:rPr lang="en-US" dirty="0" smtClean="0"/>
              <a:t> In 8-byte units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without MF set (last fragment)</a:t>
            </a:r>
          </a:p>
          <a:p>
            <a:pPr lvl="1"/>
            <a:r>
              <a:rPr lang="en-US" dirty="0" smtClean="0"/>
              <a:t>Tells host which are the last bits in original payload</a:t>
            </a:r>
          </a:p>
          <a:p>
            <a:r>
              <a:rPr lang="en-US" dirty="0" smtClean="0"/>
              <a:t>All other fragments fill in holes</a:t>
            </a:r>
          </a:p>
          <a:p>
            <a:r>
              <a:rPr lang="en-US" dirty="0" smtClean="0"/>
              <a:t>Can tell when holes are filled, regardless of order</a:t>
            </a:r>
          </a:p>
          <a:p>
            <a:pPr lvl="1"/>
            <a:r>
              <a:rPr lang="en-US" dirty="0" smtClean="0"/>
              <a:t>Use offset field</a:t>
            </a:r>
          </a:p>
          <a:p>
            <a:r>
              <a:rPr lang="en-US" dirty="0" smtClean="0"/>
              <a:t>Q: why use a byte-offset for fragments rather than numbering each fragment?</a:t>
            </a:r>
          </a:p>
          <a:p>
            <a:pPr lvl="1"/>
            <a:r>
              <a:rPr lang="en-US" dirty="0" smtClean="0"/>
              <a:t>Allows further fragmentation of fragments 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 (contd.</a:t>
            </a:r>
            <a:r>
              <a:rPr lang="en-US" altLang="ja-JP" smtClean="0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Packet split into 3 pieces</a:t>
            </a:r>
          </a:p>
          <a:p>
            <a:r>
              <a:rPr lang="en-US" smtClean="0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4000 byte packet from host 1.2.3.4 to 5.6.7.8 traverses a link with MTU 1,500 bytes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</a:t>
            </a:r>
            <a:r>
              <a:rPr lang="en-US" sz="1600" dirty="0" smtClean="0">
                <a:solidFill>
                  <a:srgbClr val="0000FF"/>
                </a:solidFill>
                <a:latin typeface="Arial" charset="0"/>
              </a:rPr>
              <a:t>bytes of payload 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Datagram split into 3 pieces. </a:t>
            </a:r>
            <a:r>
              <a:rPr lang="en-US" dirty="0" smtClean="0"/>
              <a:t>Possible </a:t>
            </a:r>
            <a:r>
              <a:rPr lang="en-US" dirty="0" smtClean="0"/>
              <a:t>first piece: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second piece: Frag#1 covered 1480bytes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  <a:r>
              <a:rPr lang="en-US" smtClean="0"/>
              <a:t>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V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0000FF"/>
                  </a:solidFill>
                </a:rPr>
                <a:t>0</a:t>
              </a:r>
              <a:r>
                <a:rPr lang="en-US" dirty="0" smtClean="0"/>
                <a:t>/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into IPv6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Motivated (prematurely) by address exhaustion</a:t>
            </a:r>
          </a:p>
          <a:p>
            <a:pPr lvl="1"/>
            <a:r>
              <a:rPr lang="en-US" dirty="0" smtClean="0"/>
              <a:t>Addresses four times as big (128-bit)</a:t>
            </a:r>
          </a:p>
          <a:p>
            <a:r>
              <a:rPr lang="en-US" dirty="0" smtClean="0"/>
              <a:t>Focused on simplifying IP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ot rid of all fields that were not absolutely necessary</a:t>
            </a:r>
          </a:p>
          <a:p>
            <a:r>
              <a:rPr lang="en-US" dirty="0" smtClean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/>
                <a:gridCol w="478000"/>
                <a:gridCol w="1215055"/>
                <a:gridCol w="717000"/>
                <a:gridCol w="212258"/>
                <a:gridCol w="1156559"/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/>
                <a:gridCol w="1231900"/>
                <a:gridCol w="166687"/>
                <a:gridCol w="1101725"/>
                <a:gridCol w="1101725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Eliminated fragmentation (why?)</a:t>
            </a:r>
          </a:p>
          <a:p>
            <a:r>
              <a:rPr lang="en-US" dirty="0" smtClean="0"/>
              <a:t>Eliminated checksum (why?)</a:t>
            </a:r>
          </a:p>
          <a:p>
            <a:r>
              <a:rPr lang="en-US" dirty="0" smtClean="0"/>
              <a:t>New options mechanism (why?)</a:t>
            </a:r>
          </a:p>
          <a:p>
            <a:r>
              <a:rPr lang="en-US" dirty="0" smtClean="0"/>
              <a:t>Eliminated header length (why?)</a:t>
            </a:r>
          </a:p>
          <a:p>
            <a:r>
              <a:rPr lang="en-US" dirty="0" smtClean="0"/>
              <a:t>Expanded addresses </a:t>
            </a:r>
          </a:p>
          <a:p>
            <a:r>
              <a:rPr lang="en-US" dirty="0" smtClean="0"/>
              <a:t>Added Flow Label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deal with problems: leave to ends</a:t>
            </a:r>
          </a:p>
          <a:p>
            <a:pPr lvl="1"/>
            <a:r>
              <a:rPr lang="en-US" dirty="0" smtClean="0"/>
              <a:t>Eliminated fragmentation and checksum</a:t>
            </a:r>
          </a:p>
          <a:p>
            <a:pPr lvl="1"/>
            <a:r>
              <a:rPr lang="en-US" dirty="0" smtClean="0"/>
              <a:t>Why retain TTL?</a:t>
            </a:r>
          </a:p>
          <a:p>
            <a:r>
              <a:rPr lang="en-US" dirty="0" smtClean="0"/>
              <a:t>Simplify handling:</a:t>
            </a:r>
          </a:p>
          <a:p>
            <a:pPr lvl="1"/>
            <a:r>
              <a:rPr lang="en-US" dirty="0" smtClean="0"/>
              <a:t>New options mechanism (uses next header)</a:t>
            </a:r>
          </a:p>
          <a:p>
            <a:pPr lvl="1"/>
            <a:r>
              <a:rPr lang="en-US" dirty="0" smtClean="0"/>
              <a:t>Eliminated header length</a:t>
            </a:r>
          </a:p>
          <a:p>
            <a:pPr lvl="2"/>
            <a:r>
              <a:rPr lang="en-US" dirty="0" smtClean="0"/>
              <a:t>Why couldn’t IPv4 do this?</a:t>
            </a:r>
          </a:p>
          <a:p>
            <a:r>
              <a:rPr lang="en-US" dirty="0" smtClean="0"/>
              <a:t>Provide general flow label for packet</a:t>
            </a:r>
          </a:p>
          <a:p>
            <a:pPr lvl="1"/>
            <a:r>
              <a:rPr lang="en-US" dirty="0" smtClean="0"/>
              <a:t>Not tied to semantics</a:t>
            </a:r>
          </a:p>
          <a:p>
            <a:pPr lvl="1"/>
            <a:r>
              <a:rPr lang="en-US" dirty="0" smtClean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can be divided into data plane and control plane</a:t>
            </a:r>
          </a:p>
          <a:p>
            <a:pPr lvl="1"/>
            <a:r>
              <a:rPr lang="en-US" dirty="0" smtClean="0"/>
              <a:t>Data plane deals with “how?”</a:t>
            </a:r>
          </a:p>
          <a:p>
            <a:pPr lvl="1"/>
            <a:r>
              <a:rPr lang="en-US" dirty="0" smtClean="0"/>
              <a:t>Control plane deals with “what?”</a:t>
            </a:r>
          </a:p>
          <a:p>
            <a:r>
              <a:rPr lang="en-US" dirty="0" smtClean="0"/>
              <a:t>IP is simple yet nuanced</a:t>
            </a:r>
          </a:p>
          <a:p>
            <a:endParaRPr lang="en-US" dirty="0"/>
          </a:p>
          <a:p>
            <a:r>
              <a:rPr lang="en-US" dirty="0" smtClean="0"/>
              <a:t>Next class: what happens inside the routers?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  <a:r>
              <a:rPr lang="en-US" smtClean="0"/>
              <a:t>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protocols (after midterm)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rgbClr val="0000FF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rgbClr val="0000FF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Very different timescales!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1490452845</TotalTime>
  <Pages>7</Pages>
  <Words>2762</Words>
  <Application>Microsoft Macintosh PowerPoint</Application>
  <PresentationFormat>On-screen Show (4:3)</PresentationFormat>
  <Paragraphs>852</Paragraphs>
  <Slides>57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Arial Black</vt:lpstr>
      <vt:lpstr>Courier New</vt:lpstr>
      <vt:lpstr>Gill Sans</vt:lpstr>
      <vt:lpstr>Monotype Sorts</vt:lpstr>
      <vt:lpstr>ＭＳ Ｐゴシック</vt:lpstr>
      <vt:lpstr>Times New Roman</vt:lpstr>
      <vt:lpstr>Wingdings</vt:lpstr>
      <vt:lpstr>ZapfDingbats</vt:lpstr>
      <vt:lpstr>dbllineb</vt:lpstr>
      <vt:lpstr>EECS 489 Computer Networks  Winter 2017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Announcements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1192</cp:revision>
  <cp:lastPrinted>1999-09-08T17:25:07Z</cp:lastPrinted>
  <dcterms:created xsi:type="dcterms:W3CDTF">2014-01-14T18:15:50Z</dcterms:created>
  <dcterms:modified xsi:type="dcterms:W3CDTF">2017-02-13T14:53:49Z</dcterms:modified>
  <cp:category/>
</cp:coreProperties>
</file>