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8" r:id="rId2"/>
    <p:sldId id="487" r:id="rId3"/>
    <p:sldId id="531" r:id="rId4"/>
    <p:sldId id="533" r:id="rId5"/>
    <p:sldId id="532" r:id="rId6"/>
    <p:sldId id="514" r:id="rId7"/>
    <p:sldId id="515" r:id="rId8"/>
    <p:sldId id="516" r:id="rId9"/>
    <p:sldId id="520" r:id="rId10"/>
    <p:sldId id="521" r:id="rId11"/>
    <p:sldId id="534" r:id="rId12"/>
    <p:sldId id="523" r:id="rId13"/>
    <p:sldId id="535" r:id="rId14"/>
    <p:sldId id="525" r:id="rId15"/>
    <p:sldId id="526" r:id="rId16"/>
    <p:sldId id="527" r:id="rId17"/>
    <p:sldId id="536" r:id="rId18"/>
    <p:sldId id="528" r:id="rId19"/>
    <p:sldId id="529" r:id="rId20"/>
    <p:sldId id="537" r:id="rId21"/>
    <p:sldId id="539" r:id="rId22"/>
    <p:sldId id="502" r:id="rId23"/>
    <p:sldId id="540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55" r:id="rId38"/>
    <p:sldId id="556" r:id="rId39"/>
    <p:sldId id="557" r:id="rId40"/>
    <p:sldId id="558" r:id="rId41"/>
    <p:sldId id="559" r:id="rId42"/>
    <p:sldId id="560" r:id="rId43"/>
    <p:sldId id="561" r:id="rId44"/>
    <p:sldId id="562" r:id="rId45"/>
    <p:sldId id="563" r:id="rId46"/>
    <p:sldId id="564" r:id="rId47"/>
    <p:sldId id="565" r:id="rId48"/>
    <p:sldId id="566" r:id="rId49"/>
    <p:sldId id="567" r:id="rId50"/>
    <p:sldId id="568" r:id="rId51"/>
    <p:sldId id="569" r:id="rId52"/>
    <p:sldId id="570" r:id="rId53"/>
    <p:sldId id="571" r:id="rId54"/>
    <p:sldId id="512" r:id="rId5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4643"/>
  </p:normalViewPr>
  <p:slideViewPr>
    <p:cSldViewPr snapToGrid="0">
      <p:cViewPr varScale="1">
        <p:scale>
          <a:sx n="115" d="100"/>
          <a:sy n="115" d="100"/>
        </p:scale>
        <p:origin x="16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81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15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8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1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3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449E5-25AA-1A47-9C3B-1506A307C190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63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99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3B9F7-1F50-1844-866B-6E9D4F9BB811}" type="slidenum">
              <a:rPr lang="en-US"/>
              <a:pPr/>
              <a:t>28</a:t>
            </a:fld>
            <a:endParaRPr lang="en-US"/>
          </a:p>
        </p:txBody>
      </p:sp>
      <p:sp>
        <p:nvSpPr>
          <p:cNvPr id="194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9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575D-CA49-4549-97D1-CD89AD108F8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1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5DADC6-5201-E64C-A1E5-863C733C1EED}" type="slidenum">
              <a:rPr lang="en-US" sz="1200" b="0">
                <a:latin typeface="Calibri"/>
                <a:cs typeface="Calibri"/>
              </a:rPr>
              <a:pPr eaLnBrk="1" hangingPunct="1"/>
              <a:t>32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6 one’s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 start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7 one’s  end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5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F0C603-5E41-FC4A-B51E-1199FDCB3081}" type="slidenum">
              <a:rPr lang="en-US" sz="1200" b="0">
                <a:latin typeface="Calibri"/>
                <a:cs typeface="Calibri"/>
              </a:rPr>
              <a:pPr eaLnBrk="1" hangingPunct="1"/>
              <a:t>33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34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1C8DD0-A2A5-9A44-B66D-68E982D18E04}" type="slidenum">
              <a:rPr lang="en-US" sz="1200" b="0">
                <a:latin typeface="Times New Roman" charset="0"/>
              </a:rPr>
              <a:pPr eaLnBrk="1" hangingPunct="1"/>
              <a:t>37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0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11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69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6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9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05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04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8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470949-01C9-4545-AAB5-077D8C322328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31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1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9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15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0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19,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19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sensed idle: transmit entire frame</a:t>
            </a:r>
          </a:p>
          <a:p>
            <a:pPr lvl="1"/>
            <a:r>
              <a:rPr lang="en-US" dirty="0"/>
              <a:t>If channel sensed busy,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all collisions</a:t>
            </a:r>
          </a:p>
          <a:p>
            <a:pPr lvl="1"/>
            <a:r>
              <a:rPr lang="en-US" dirty="0"/>
              <a:t>Why?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collisions</a:t>
            </a:r>
            <a:endParaRPr lang="en-US" dirty="0"/>
          </a:p>
        </p:txBody>
      </p:sp>
      <p:sp>
        <p:nvSpPr>
          <p:cNvPr id="30725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685800" y="1600200"/>
            <a:ext cx="3716383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Propagation delay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two nodes may not hear each other before sending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CSMA reduces but does not eliminate collisions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Collision: entire packet transmission time wasted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Distance and propagation delay affect collision probability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600200"/>
            <a:ext cx="42878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666999"/>
            <a:ext cx="3736975" cy="349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3016666"/>
            <a:ext cx="3725863" cy="226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243527"/>
            <a:ext cx="3763963" cy="1550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793433"/>
            <a:ext cx="3789362" cy="16922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520824"/>
            <a:ext cx="4040187" cy="1146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885950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151765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1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  <a:p>
            <a:pPr lvl="1"/>
            <a:r>
              <a:rPr lang="en-US" dirty="0"/>
              <a:t>Later!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(Collision Detection)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this to work, </a:t>
            </a:r>
            <a:r>
              <a:rPr lang="en-US" dirty="0">
                <a:solidFill>
                  <a:srgbClr val="0000FF"/>
                </a:solidFill>
              </a:rPr>
              <a:t>need restrictions on minimum frame size and maximum distance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63860" y="1798910"/>
            <a:ext cx="4433887" cy="3956050"/>
            <a:chOff x="1999481" y="1446213"/>
            <a:chExt cx="4433887" cy="3956050"/>
          </a:xfrm>
        </p:grpSpPr>
        <p:pic>
          <p:nvPicPr>
            <p:cNvPr id="103427" name="Picture 3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481" y="1531938"/>
              <a:ext cx="4433887" cy="387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Rectangle 29"/>
            <p:cNvSpPr>
              <a:spLocks noChangeArrowheads="1"/>
            </p:cNvSpPr>
            <p:nvPr/>
          </p:nvSpPr>
          <p:spPr bwMode="auto">
            <a:xfrm>
              <a:off x="2185218" y="1446213"/>
              <a:ext cx="4135438" cy="1211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2921818" y="1595438"/>
              <a:ext cx="25685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S</a:t>
              </a:r>
              <a:r>
                <a:rPr lang="en-US" sz="1600" i="0" dirty="0">
                  <a:latin typeface="Arial" charset="0"/>
                  <a:cs typeface="+mn-cs"/>
                </a:rPr>
                <a:t>patial layout of nodes </a:t>
              </a:r>
              <a:endParaRPr lang="en-US" sz="2000" i="0" dirty="0">
                <a:latin typeface="Arial" charset="0"/>
                <a:cs typeface="+mn-cs"/>
              </a:endParaRPr>
            </a:p>
          </p:txBody>
        </p:sp>
        <p:grpSp>
          <p:nvGrpSpPr>
            <p:cNvPr id="103432" name="Group 30"/>
            <p:cNvGrpSpPr>
              <a:grpSpLocks/>
            </p:cNvGrpSpPr>
            <p:nvPr/>
          </p:nvGrpSpPr>
          <p:grpSpPr bwMode="auto">
            <a:xfrm>
              <a:off x="2685281" y="1985963"/>
              <a:ext cx="3263900" cy="195262"/>
              <a:chOff x="4220" y="1231"/>
              <a:chExt cx="1989" cy="90"/>
            </a:xfrm>
          </p:grpSpPr>
          <p:sp>
            <p:nvSpPr>
              <p:cNvPr id="32790" name="Line 23"/>
              <p:cNvSpPr>
                <a:spLocks noChangeShapeType="1"/>
              </p:cNvSpPr>
              <p:nvPr/>
            </p:nvSpPr>
            <p:spPr bwMode="auto">
              <a:xfrm>
                <a:off x="4220" y="1232"/>
                <a:ext cx="19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1" name="Line 24"/>
              <p:cNvSpPr>
                <a:spLocks noChangeShapeType="1"/>
              </p:cNvSpPr>
              <p:nvPr/>
            </p:nvSpPr>
            <p:spPr bwMode="auto">
              <a:xfrm>
                <a:off x="422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2" name="Line 25"/>
              <p:cNvSpPr>
                <a:spLocks noChangeShapeType="1"/>
              </p:cNvSpPr>
              <p:nvPr/>
            </p:nvSpPr>
            <p:spPr bwMode="auto">
              <a:xfrm>
                <a:off x="4886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3" name="Line 26"/>
              <p:cNvSpPr>
                <a:spLocks noChangeShapeType="1"/>
              </p:cNvSpPr>
              <p:nvPr/>
            </p:nvSpPr>
            <p:spPr bwMode="auto">
              <a:xfrm>
                <a:off x="5489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4" name="Line 27"/>
              <p:cNvSpPr>
                <a:spLocks noChangeShapeType="1"/>
              </p:cNvSpPr>
              <p:nvPr/>
            </p:nvSpPr>
            <p:spPr bwMode="auto">
              <a:xfrm>
                <a:off x="620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3433" name="Group 11"/>
            <p:cNvGrpSpPr>
              <a:grpSpLocks/>
            </p:cNvGrpSpPr>
            <p:nvPr/>
          </p:nvGrpSpPr>
          <p:grpSpPr bwMode="auto">
            <a:xfrm flipH="1">
              <a:off x="2331268" y="2119313"/>
              <a:ext cx="501650" cy="512762"/>
              <a:chOff x="2839" y="3501"/>
              <a:chExt cx="755" cy="803"/>
            </a:xfrm>
          </p:grpSpPr>
          <p:pic>
            <p:nvPicPr>
              <p:cNvPr id="103443" name="Picture 1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4" name="Freeform 1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4" name="Group 14"/>
            <p:cNvGrpSpPr>
              <a:grpSpLocks/>
            </p:cNvGrpSpPr>
            <p:nvPr/>
          </p:nvGrpSpPr>
          <p:grpSpPr bwMode="auto">
            <a:xfrm flipH="1">
              <a:off x="3423468" y="2101850"/>
              <a:ext cx="501650" cy="512763"/>
              <a:chOff x="2839" y="3501"/>
              <a:chExt cx="755" cy="803"/>
            </a:xfrm>
          </p:grpSpPr>
          <p:pic>
            <p:nvPicPr>
              <p:cNvPr id="103441" name="Picture 1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2" name="Freeform 1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5" name="Group 17"/>
            <p:cNvGrpSpPr>
              <a:grpSpLocks/>
            </p:cNvGrpSpPr>
            <p:nvPr/>
          </p:nvGrpSpPr>
          <p:grpSpPr bwMode="auto">
            <a:xfrm flipH="1">
              <a:off x="4422006" y="2092325"/>
              <a:ext cx="501650" cy="512763"/>
              <a:chOff x="2839" y="3501"/>
              <a:chExt cx="755" cy="803"/>
            </a:xfrm>
          </p:grpSpPr>
          <p:pic>
            <p:nvPicPr>
              <p:cNvPr id="103439" name="Picture 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0" name="Freeform 1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6" name="Group 20"/>
            <p:cNvGrpSpPr>
              <a:grpSpLocks/>
            </p:cNvGrpSpPr>
            <p:nvPr/>
          </p:nvGrpSpPr>
          <p:grpSpPr bwMode="auto">
            <a:xfrm flipH="1">
              <a:off x="5541193" y="2106613"/>
              <a:ext cx="501650" cy="512762"/>
              <a:chOff x="2839" y="3501"/>
              <a:chExt cx="755" cy="803"/>
            </a:xfrm>
          </p:grpSpPr>
          <p:pic>
            <p:nvPicPr>
              <p:cNvPr id="103437" name="Picture 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38" name="Freeform 2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/>
          <a:lstStyle/>
          <a:p>
            <a:r>
              <a:rPr lang="en-US" dirty="0"/>
              <a:t>Latency depends on physical length of link</a:t>
            </a:r>
          </a:p>
          <a:p>
            <a:pPr lvl="1"/>
            <a:r>
              <a:rPr lang="en-US" dirty="0"/>
              <a:t>Time to propagate a frame from one end to other</a:t>
            </a:r>
          </a:p>
          <a:p>
            <a:r>
              <a:rPr lang="en-US" dirty="0"/>
              <a:t> Suppose A sends a frame at time </a:t>
            </a:r>
            <a:r>
              <a:rPr lang="en-US" b="1" dirty="0"/>
              <a:t>t</a:t>
            </a:r>
          </a:p>
          <a:p>
            <a:pPr lvl="1"/>
            <a:r>
              <a:rPr lang="en-US" dirty="0"/>
              <a:t>And B sees an idle line at a time just before </a:t>
            </a:r>
            <a:r>
              <a:rPr lang="en-US" b="1" dirty="0"/>
              <a:t>t + d</a:t>
            </a:r>
          </a:p>
          <a:p>
            <a:pPr lvl="1"/>
            <a:r>
              <a:rPr lang="en-US" dirty="0"/>
              <a:t>… so B happily starts transmitting a frame</a:t>
            </a:r>
          </a:p>
          <a:p>
            <a:r>
              <a:rPr lang="en-US" dirty="0"/>
              <a:t>B detects a collision, and sends jamming signal</a:t>
            </a:r>
          </a:p>
          <a:p>
            <a:pPr lvl="1"/>
            <a:r>
              <a:rPr lang="en-US" dirty="0"/>
              <a:t>But A cannot see collision until </a:t>
            </a:r>
            <a:r>
              <a:rPr lang="en-US" b="1" dirty="0"/>
              <a:t>t + 2d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/>
              <a:t>A needs to wait for time </a:t>
            </a:r>
            <a:r>
              <a:rPr lang="en-US" b="1" dirty="0"/>
              <a:t>2d</a:t>
            </a:r>
            <a:r>
              <a:rPr lang="en-US" dirty="0"/>
              <a:t> to detect collision</a:t>
            </a:r>
          </a:p>
          <a:p>
            <a:pPr lvl="1"/>
            <a:r>
              <a:rPr lang="en-US" dirty="0"/>
              <a:t>So, A should keep transmitting during this period</a:t>
            </a:r>
          </a:p>
          <a:p>
            <a:pPr lvl="1"/>
            <a:r>
              <a:rPr lang="en-US" dirty="0"/>
              <a:t>AND keep an eye out for a possible collision</a:t>
            </a:r>
          </a:p>
          <a:p>
            <a:r>
              <a:rPr lang="en-US" dirty="0"/>
              <a:t>Imposes restrictions; e.g., for 10 Mbps Ethernet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Maximum length</a:t>
            </a:r>
            <a:r>
              <a:rPr lang="en-US" dirty="0"/>
              <a:t> of the wire: 2,500 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Minimum length</a:t>
            </a:r>
            <a:r>
              <a:rPr lang="en-US" dirty="0"/>
              <a:t> of a frame: 512 bits (64 bytes)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6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Carrier sense</a:t>
            </a:r>
          </a:p>
          <a:p>
            <a:pPr lvl="1"/>
            <a:r>
              <a:rPr lang="en-US" dirty="0"/>
              <a:t>Listen before speaking and don’t interrupt</a:t>
            </a:r>
          </a:p>
          <a:p>
            <a:pPr lvl="1"/>
            <a:r>
              <a:rPr lang="en-US" dirty="0"/>
              <a:t>Checking if someone else is already sending data</a:t>
            </a:r>
          </a:p>
          <a:p>
            <a:pPr lvl="1"/>
            <a:r>
              <a:rPr lang="en-US" dirty="0"/>
              <a:t>… and waiting till the other node is done</a:t>
            </a:r>
          </a:p>
          <a:p>
            <a:r>
              <a:rPr lang="en-US" dirty="0">
                <a:solidFill>
                  <a:srgbClr val="0000FF"/>
                </a:solidFill>
              </a:rPr>
              <a:t>Collision detection</a:t>
            </a:r>
          </a:p>
          <a:p>
            <a:pPr lvl="1"/>
            <a:r>
              <a:rPr lang="en-US" dirty="0"/>
              <a:t>If someone else starts talking at the same time, stop</a:t>
            </a:r>
          </a:p>
          <a:p>
            <a:pPr lvl="2"/>
            <a:r>
              <a:rPr lang="en-US" dirty="0"/>
              <a:t>Make sure everyone knows there was a collision!</a:t>
            </a:r>
          </a:p>
          <a:p>
            <a:pPr lvl="1"/>
            <a:r>
              <a:rPr lang="en-US" dirty="0"/>
              <a:t>Realizing when two nodes are transmitting at once</a:t>
            </a:r>
          </a:p>
          <a:p>
            <a:pPr lvl="1"/>
            <a:r>
              <a:rPr lang="en-US" dirty="0"/>
              <a:t>…by detecting that the data on the wire is garbled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Randomness</a:t>
            </a:r>
          </a:p>
          <a:p>
            <a:pPr lvl="1"/>
            <a:r>
              <a:rPr lang="en-US" dirty="0"/>
              <a:t>Don’t start talking again right away</a:t>
            </a:r>
          </a:p>
          <a:p>
            <a:pPr lvl="1"/>
            <a:r>
              <a:rPr lang="en-US" dirty="0"/>
              <a:t>Waiting for a random time before trying again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long should you wait?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it be immediate?</a:t>
            </a:r>
          </a:p>
          <a:p>
            <a:r>
              <a:rPr lang="en-US" dirty="0"/>
              <a:t>Should it be a random number with a fixed distribution?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Ethernet: CSMA/CD Protocol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75320" cy="4419600"/>
          </a:xfrm>
        </p:spPr>
        <p:txBody>
          <a:bodyPr/>
          <a:lstStyle/>
          <a:p>
            <a:r>
              <a:rPr lang="en-US" dirty="0"/>
              <a:t>Carrier sense: wait for link to be idle</a:t>
            </a:r>
          </a:p>
          <a:p>
            <a:r>
              <a:rPr lang="en-US" dirty="0"/>
              <a:t>Collision detection: listen while transmitting</a:t>
            </a:r>
          </a:p>
          <a:p>
            <a:pPr lvl="1"/>
            <a:r>
              <a:rPr lang="en-US" dirty="0"/>
              <a:t>No collision: transmission is complete</a:t>
            </a:r>
          </a:p>
          <a:p>
            <a:pPr lvl="1"/>
            <a:r>
              <a:rPr lang="en-US" dirty="0"/>
              <a:t>Collision: abort transmission &amp; send jam signal</a:t>
            </a:r>
          </a:p>
          <a:p>
            <a:r>
              <a:rPr lang="en-US" dirty="0"/>
              <a:t>Random access: </a:t>
            </a:r>
            <a:r>
              <a:rPr lang="en-US" dirty="0">
                <a:solidFill>
                  <a:srgbClr val="0000FF"/>
                </a:solidFill>
              </a:rPr>
              <a:t>binary exponential back-off</a:t>
            </a:r>
          </a:p>
          <a:p>
            <a:pPr lvl="1"/>
            <a:r>
              <a:rPr lang="en-US" dirty="0"/>
              <a:t>After collision, wait a random time before retrying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collision, choose K randomly from {0, …, 2</a:t>
            </a:r>
            <a:r>
              <a:rPr lang="en-US" baseline="30000" dirty="0"/>
              <a:t>m</a:t>
            </a:r>
            <a:r>
              <a:rPr lang="en-US" dirty="0"/>
              <a:t>-1}</a:t>
            </a:r>
          </a:p>
          <a:p>
            <a:pPr lvl="2"/>
            <a:r>
              <a:rPr lang="en-US" dirty="0"/>
              <a:t>Wait for K*512 bit times before trying again</a:t>
            </a:r>
          </a:p>
          <a:p>
            <a:pPr lvl="2"/>
            <a:r>
              <a:rPr lang="en-US" dirty="0"/>
              <a:t>If transmission occurring when ready to send, wait until end of transmission (CSMA)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is defined as the long-run fraction of time during which frames are being transmitted without collision</a:t>
            </a:r>
          </a:p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baseline="-25000" dirty="0">
                <a:solidFill>
                  <a:srgbClr val="0000FF"/>
                </a:solidFill>
              </a:rPr>
              <a:t>prop</a:t>
            </a:r>
            <a:r>
              <a:rPr lang="en-US" dirty="0"/>
              <a:t> = max propagation time between two adapters</a:t>
            </a:r>
          </a:p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baseline="-25000" dirty="0">
                <a:solidFill>
                  <a:srgbClr val="0000FF"/>
                </a:solidFill>
              </a:rPr>
              <a:t>trans</a:t>
            </a:r>
            <a:r>
              <a:rPr lang="en-US" dirty="0"/>
              <a:t> = time to transmit a max-sized frame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5128685" y="484632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Efficiency 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2583" y="5438506"/>
              <a:ext cx="2946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 + 5 d</a:t>
              </a:r>
              <a:r>
                <a:rPr lang="en-US" sz="2800" baseline="-25000" dirty="0"/>
                <a:t>prop</a:t>
              </a:r>
              <a:r>
                <a:rPr lang="en-US" sz="2800" dirty="0"/>
                <a:t> / d</a:t>
              </a:r>
              <a:r>
                <a:rPr lang="en-US" sz="2800" baseline="-25000" dirty="0"/>
                <a:t>trans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0368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baseline="-25000" dirty="0"/>
              <a:t>prop</a:t>
            </a:r>
            <a:r>
              <a:rPr lang="en-US" dirty="0"/>
              <a:t> → 0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Colliding nodes abort immediately</a:t>
            </a:r>
          </a:p>
          <a:p>
            <a:r>
              <a:rPr lang="en-US" dirty="0"/>
              <a:t>d</a:t>
            </a:r>
            <a:r>
              <a:rPr lang="en-US" baseline="-25000" dirty="0"/>
              <a:t>trans</a:t>
            </a:r>
            <a:r>
              <a:rPr lang="en-US" dirty="0"/>
              <a:t> → ∞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Each frames uses the channel for a long time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4828237" y="4846320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endParaRPr lang="en-US" sz="28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Efficiency 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5282" y="5438506"/>
              <a:ext cx="2488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r>
                <a:rPr lang="en-US" sz="2800"/>
                <a:t> </a:t>
              </a:r>
              <a:r>
                <a:rPr lang="en-US" sz="2800" dirty="0"/>
                <a:t>+ 5 d</a:t>
              </a:r>
              <a:r>
                <a:rPr lang="en-US" sz="2800" baseline="-25000" dirty="0"/>
                <a:t>prop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3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Ethernet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38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vs. switched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“switched”</a:t>
            </a:r>
            <a:endParaRPr lang="en-US" dirty="0"/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4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96950"/>
                </p:ext>
              </p:extLst>
            </p:nvPr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624891"/>
                </p:ext>
              </p:extLst>
            </p:nvPr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1888001"/>
                </p:ext>
              </p:extLst>
            </p:nvPr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6815303"/>
                </p:ext>
              </p:extLst>
            </p:nvPr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22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evolution of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almost everything except the frame format</a:t>
            </a:r>
          </a:p>
          <a:p>
            <a:pPr lvl="1"/>
            <a:r>
              <a:rPr lang="en-US" dirty="0"/>
              <a:t>From the shared media coax cables to dedicated links</a:t>
            </a:r>
          </a:p>
          <a:p>
            <a:pPr lvl="1"/>
            <a:r>
              <a:rPr lang="en-US" dirty="0"/>
              <a:t>From 3 Mbit/s to 100 </a:t>
            </a:r>
            <a:r>
              <a:rPr lang="en-US" dirty="0" err="1"/>
              <a:t>Gbit</a:t>
            </a:r>
            <a:r>
              <a:rPr lang="en-US" dirty="0"/>
              <a:t>/s</a:t>
            </a:r>
          </a:p>
          <a:p>
            <a:pPr lvl="1"/>
            <a:r>
              <a:rPr lang="en-US" dirty="0"/>
              <a:t>From electrical signaling to optical</a:t>
            </a:r>
          </a:p>
          <a:p>
            <a:r>
              <a:rPr lang="en-US" dirty="0">
                <a:solidFill>
                  <a:srgbClr val="0000FF"/>
                </a:solidFill>
              </a:rPr>
              <a:t>Lesson</a:t>
            </a:r>
            <a:r>
              <a:rPr lang="en-US" dirty="0"/>
              <a:t>: the right interface can accommodate many changes </a:t>
            </a:r>
          </a:p>
          <a:p>
            <a:pPr lvl="1"/>
            <a:r>
              <a:rPr lang="en-US" dirty="0"/>
              <a:t>Evolve the implementation while maintaining the</a:t>
            </a:r>
            <a:br>
              <a:rPr lang="en-US" dirty="0"/>
            </a:br>
            <a:r>
              <a:rPr lang="en-US" dirty="0"/>
              <a:t> interface (backward compatibility)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3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2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“Frames”</a:t>
            </a:r>
            <a:endParaRPr lang="en-US" dirty="0"/>
          </a:p>
        </p:txBody>
      </p:sp>
      <p:sp>
        <p:nvSpPr>
          <p:cNvPr id="180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Encapsulates IP datagram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Preamble</a:t>
            </a:r>
            <a:r>
              <a:rPr lang="en-US" dirty="0"/>
              <a:t>: 7 bytes for clock synchronization and 1 byte to indicate start of frame </a:t>
            </a:r>
          </a:p>
          <a:p>
            <a:r>
              <a:rPr lang="en-US" dirty="0">
                <a:solidFill>
                  <a:srgbClr val="0000FF"/>
                </a:solidFill>
              </a:rPr>
              <a:t>Addresses</a:t>
            </a:r>
            <a:r>
              <a:rPr lang="en-US" dirty="0"/>
              <a:t>: 6 bytes</a:t>
            </a:r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/>
              <a:t>: 2 bytes, higher-layer protocol (e.g., IP)</a:t>
            </a:r>
          </a:p>
          <a:p>
            <a:r>
              <a:rPr lang="en-US" dirty="0">
                <a:solidFill>
                  <a:srgbClr val="0000FF"/>
                </a:solidFill>
              </a:rPr>
              <a:t>Data payload</a:t>
            </a:r>
            <a:r>
              <a:rPr lang="en-US" dirty="0"/>
              <a:t>: max 1500 bytes, min 46 bytes</a:t>
            </a:r>
          </a:p>
          <a:p>
            <a:r>
              <a:rPr lang="en-US" dirty="0">
                <a:solidFill>
                  <a:srgbClr val="0000FF"/>
                </a:solidFill>
              </a:rPr>
              <a:t>CRC</a:t>
            </a:r>
            <a:r>
              <a:rPr lang="en-US" dirty="0"/>
              <a:t>: 4 bytes for error detection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56747" y="2894951"/>
            <a:ext cx="67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ea typeface="Arial" charset="0"/>
                <a:cs typeface="Arial" charset="0"/>
              </a:rPr>
              <a:t>type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03489" y="2304355"/>
            <a:ext cx="6734225" cy="579810"/>
            <a:chOff x="1100667" y="1311822"/>
            <a:chExt cx="5729111" cy="579810"/>
          </a:xfrm>
        </p:grpSpPr>
        <p:sp>
          <p:nvSpPr>
            <p:cNvPr id="3" name="Rectangle 2"/>
            <p:cNvSpPr/>
            <p:nvPr/>
          </p:nvSpPr>
          <p:spPr>
            <a:xfrm>
              <a:off x="1100667" y="1311822"/>
              <a:ext cx="1368777" cy="57943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9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Dst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8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Source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33333" y="1311822"/>
              <a:ext cx="351586" cy="5794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83287" y="1311822"/>
              <a:ext cx="1557474" cy="57943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8331" y="1312194"/>
              <a:ext cx="691447" cy="5794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CRC</a:t>
              </a:r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layer puts bits on a link</a:t>
            </a:r>
          </a:p>
          <a:p>
            <a:r>
              <a:rPr lang="en-US" dirty="0"/>
              <a:t>But, two hosts connected on the same physical medium need to be able to exchange frames</a:t>
            </a:r>
          </a:p>
          <a:p>
            <a:pPr lvl="1"/>
            <a:r>
              <a:rPr lang="en-US" dirty="0"/>
              <a:t>Service provided by the link layer</a:t>
            </a:r>
          </a:p>
          <a:p>
            <a:pPr lvl="1"/>
            <a:r>
              <a:rPr lang="en-US" dirty="0"/>
              <a:t>Implemented by the network adaptor</a:t>
            </a:r>
          </a:p>
          <a:p>
            <a:r>
              <a:rPr lang="en-US" dirty="0">
                <a:solidFill>
                  <a:srgbClr val="0000FF"/>
                </a:solidFill>
              </a:rPr>
              <a:t>Framing problem</a:t>
            </a:r>
            <a:r>
              <a:rPr lang="en-US" dirty="0"/>
              <a:t>: how does the link layer determine where each frame begins and ends?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Transfers data between </a:t>
            </a:r>
            <a:r>
              <a:rPr lang="en-US" dirty="0">
                <a:solidFill>
                  <a:srgbClr val="0000FF"/>
                </a:solidFill>
              </a:rPr>
              <a:t>adjacent nodes</a:t>
            </a:r>
            <a:r>
              <a:rPr lang="en-US" dirty="0"/>
              <a:t> or between </a:t>
            </a:r>
            <a:r>
              <a:rPr lang="en-US" dirty="0">
                <a:solidFill>
                  <a:srgbClr val="0000FF"/>
                </a:solidFill>
              </a:rPr>
              <a:t>nodes on the same local area network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approach: Count 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includes number of bytes in header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Receiver extracts this number of bytes of body</a:t>
            </a:r>
          </a:p>
          <a:p>
            <a:r>
              <a:rPr lang="en-US" dirty="0">
                <a:solidFill>
                  <a:srgbClr val="0000FF"/>
                </a:solidFill>
              </a:rPr>
              <a:t>What if the Count field is corrupted?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L2 will frame the wrong bytes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 framing error</a:t>
            </a:r>
          </a:p>
          <a:p>
            <a:pPr lvl="1"/>
            <a:r>
              <a:rPr lang="en-US" dirty="0"/>
              <a:t>CRC tells you to discard this frame, but what about the next one?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82017" y="2318771"/>
            <a:ext cx="6779967" cy="763616"/>
            <a:chOff x="1178378" y="2221468"/>
            <a:chExt cx="6779967" cy="763616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178378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53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1876878" y="2221468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790107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80</a:t>
              </a: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4488607" y="2221468"/>
              <a:ext cx="3469738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2745416" y="1708337"/>
              <a:ext cx="135332" cy="187240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3953" y="2645613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53 bytes of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8999" y="2646530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80 bytes of data</a:t>
              </a:r>
            </a:p>
          </p:txBody>
        </p:sp>
        <p:sp>
          <p:nvSpPr>
            <p:cNvPr id="32" name="Left Brace 31"/>
            <p:cNvSpPr/>
            <p:nvPr/>
          </p:nvSpPr>
          <p:spPr>
            <a:xfrm rot="16200000">
              <a:off x="6155810" y="926740"/>
              <a:ext cx="135332" cy="346973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9623" y="4067017"/>
            <a:ext cx="7584754" cy="1264746"/>
            <a:chOff x="1178376" y="4841625"/>
            <a:chExt cx="7584754" cy="1264746"/>
          </a:xfrm>
        </p:grpSpPr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178376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61</a:t>
              </a: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1876876" y="5343672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790105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80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4488605" y="5343672"/>
              <a:ext cx="3469740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3284129" y="4291827"/>
              <a:ext cx="135332" cy="2949835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3951" y="5767817"/>
              <a:ext cx="2853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61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95651" y="5767817"/>
              <a:ext cx="2967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???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2" name="Left Brace 41"/>
            <p:cNvSpPr/>
            <p:nvPr/>
          </p:nvSpPr>
          <p:spPr>
            <a:xfrm rot="16200000">
              <a:off x="6691102" y="4568240"/>
              <a:ext cx="135332" cy="2399154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521470" y="5165969"/>
              <a:ext cx="355406" cy="3554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0" dirty="0"/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4860691" y="5343671"/>
              <a:ext cx="698500" cy="3554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???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51315" y="4841625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Bogus count field</a:t>
              </a:r>
            </a:p>
          </p:txBody>
        </p:sp>
        <p:cxnSp>
          <p:nvCxnSpPr>
            <p:cNvPr id="48" name="Straight Arrow Connector 47"/>
            <p:cNvCxnSpPr>
              <a:stCxn id="46" idx="1"/>
              <a:endCxn id="44" idx="0"/>
            </p:cNvCxnSpPr>
            <p:nvPr/>
          </p:nvCxnSpPr>
          <p:spPr>
            <a:xfrm flipH="1">
              <a:off x="5209941" y="5010902"/>
              <a:ext cx="941374" cy="332769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272A-D20E-7543-B65B-F23B76F3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4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framing on a link is desynchronized, it can stay that way</a:t>
            </a:r>
          </a:p>
          <a:p>
            <a:r>
              <a:rPr lang="en-US" dirty="0"/>
              <a:t>Need a method to </a:t>
            </a:r>
            <a:r>
              <a:rPr lang="en-US" dirty="0">
                <a:solidFill>
                  <a:srgbClr val="0000FF"/>
                </a:solidFill>
              </a:rPr>
              <a:t>resynchronize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4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with sentinel bits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Delineate frame with special “sentinel” bit pattern</a:t>
            </a:r>
          </a:p>
          <a:p>
            <a:pPr lvl="1"/>
            <a:r>
              <a:rPr lang="en-US" dirty="0"/>
              <a:t>e.g., 01111110 </a:t>
            </a:r>
            <a:r>
              <a:rPr lang="en-US" dirty="0">
                <a:sym typeface="Symbol" charset="0"/>
              </a:rPr>
              <a:t> start, </a:t>
            </a:r>
            <a:r>
              <a:rPr lang="en-US" dirty="0"/>
              <a:t>01111111 </a:t>
            </a:r>
            <a:r>
              <a:rPr lang="en-US" dirty="0">
                <a:sym typeface="Symbol" charset="0"/>
              </a:rPr>
              <a:t> end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if sentinel occurs within frame?</a:t>
            </a:r>
          </a:p>
          <a:p>
            <a:r>
              <a:rPr lang="en-US" dirty="0"/>
              <a:t>Solution: bit stuffing</a:t>
            </a:r>
          </a:p>
          <a:p>
            <a:pPr lvl="1"/>
            <a:r>
              <a:rPr lang="en-US" dirty="0"/>
              <a:t>Sender always inserts a 0 after five 1s in the frame contents</a:t>
            </a:r>
          </a:p>
          <a:p>
            <a:pPr lvl="1"/>
            <a:r>
              <a:rPr lang="en-US" dirty="0"/>
              <a:t>Receiver always removes a 0 appearing after five 1s</a:t>
            </a: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1422402" y="3176954"/>
            <a:ext cx="6259513" cy="500063"/>
            <a:chOff x="969" y="2184"/>
            <a:chExt cx="3943" cy="315"/>
          </a:xfrm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8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2309" y="2208"/>
              <a:ext cx="1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contents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receiver sees five 1s…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next bit 0, remove it; begin counting again</a:t>
            </a:r>
          </a:p>
          <a:p>
            <a:pPr lvl="1"/>
            <a:r>
              <a:rPr lang="en-US" dirty="0"/>
              <a:t>Because this must be a stuffed bit; we can’t be at beginning/end of frame (those had six or seven 1s)</a:t>
            </a:r>
          </a:p>
          <a:p>
            <a:r>
              <a:rPr lang="en-US" dirty="0"/>
              <a:t>If next bit 1 (i.e., we’ve seen six 1s) then:</a:t>
            </a:r>
          </a:p>
          <a:p>
            <a:pPr lvl="1"/>
            <a:r>
              <a:rPr lang="en-US" dirty="0"/>
              <a:t>If following bit is 0, this is start of frame</a:t>
            </a:r>
          </a:p>
          <a:p>
            <a:pPr lvl="2"/>
            <a:r>
              <a:rPr lang="en-US" dirty="0"/>
              <a:t>Because the receiver has seen 01111110</a:t>
            </a:r>
          </a:p>
          <a:p>
            <a:pPr lvl="1"/>
            <a:r>
              <a:rPr lang="en-US" dirty="0"/>
              <a:t>If following bit is 1, this is end of frame</a:t>
            </a:r>
          </a:p>
          <a:p>
            <a:pPr lvl="2"/>
            <a:r>
              <a:rPr lang="en-US" dirty="0"/>
              <a:t>Because the receiver has seen 01111111</a:t>
            </a:r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1442244" y="1920347"/>
            <a:ext cx="6259513" cy="500063"/>
            <a:chOff x="969" y="2184"/>
            <a:chExt cx="3943" cy="315"/>
          </a:xfrm>
        </p:grpSpPr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6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2350" y="2208"/>
              <a:ext cx="11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sentinel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Original data, including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start/end of frame</a:t>
            </a:r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0111111011111011111001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Sender rule: five 1s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insert a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0</a:t>
            </a:r>
            <a:endParaRPr lang="en-US" sz="28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After bit stuffing at the sender:</a:t>
            </a:r>
          </a:p>
          <a:p>
            <a:pPr lvl="1"/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Receiver rule: five 1s and next bit 0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remove 0</a:t>
            </a:r>
            <a:endParaRPr lang="en-US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1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 (MAC) Address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address</a:t>
            </a:r>
          </a:p>
          <a:p>
            <a:pPr lvl="1"/>
            <a:r>
              <a:rPr lang="en-US" dirty="0"/>
              <a:t>Numerical address associated with a network adapter</a:t>
            </a:r>
          </a:p>
          <a:p>
            <a:pPr lvl="1"/>
            <a:r>
              <a:rPr lang="en-US" dirty="0"/>
              <a:t>Flat name space of 48 bits (e.g., </a:t>
            </a:r>
            <a:r>
              <a:rPr lang="en-US" dirty="0">
                <a:solidFill>
                  <a:srgbClr val="0000FF"/>
                </a:solidFill>
              </a:rPr>
              <a:t>00-15-C5-49-04-A9 </a:t>
            </a:r>
            <a:r>
              <a:rPr lang="en-US" dirty="0"/>
              <a:t>in HEX)</a:t>
            </a:r>
          </a:p>
          <a:p>
            <a:pPr lvl="1"/>
            <a:r>
              <a:rPr lang="en-US" dirty="0"/>
              <a:t>Unique, hard-coded in the adapter when it is built</a:t>
            </a:r>
          </a:p>
          <a:p>
            <a:r>
              <a:rPr lang="en-US" dirty="0"/>
              <a:t>Hierarchical Allocation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Blocks</a:t>
            </a:r>
            <a:r>
              <a:rPr lang="en-US" dirty="0"/>
              <a:t>: assigned to vendors (e.g., Dell) by the IEEE</a:t>
            </a:r>
          </a:p>
          <a:p>
            <a:pPr lvl="2"/>
            <a:r>
              <a:rPr lang="en-US" dirty="0"/>
              <a:t>First 24 bits (e.g., 00-15-C5-**-**-**)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Adapter</a:t>
            </a:r>
            <a:r>
              <a:rPr lang="en-US" dirty="0"/>
              <a:t>: assigned by the vendor from its block</a:t>
            </a:r>
          </a:p>
          <a:p>
            <a:pPr lvl="2"/>
            <a:r>
              <a:rPr lang="en-US" dirty="0"/>
              <a:t>Last 24 bits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 vs. IP address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Hard-coded when adapter is built</a:t>
            </a:r>
          </a:p>
          <a:p>
            <a:r>
              <a:rPr lang="en-US" dirty="0"/>
              <a:t>Flat name space of 48 bits (e.g., 00-0E-9B-6E-49-76)</a:t>
            </a:r>
          </a:p>
          <a:p>
            <a:r>
              <a:rPr lang="en-US" dirty="0"/>
              <a:t>Like a social security number</a:t>
            </a:r>
          </a:p>
          <a:p>
            <a:r>
              <a:rPr lang="en-US" dirty="0"/>
              <a:t>Portable, and can stay the same as the host moves</a:t>
            </a:r>
          </a:p>
          <a:p>
            <a:r>
              <a:rPr lang="en-US" dirty="0"/>
              <a:t>Used to get packet between interfaces on same network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Configured, or learned dynamically</a:t>
            </a:r>
          </a:p>
          <a:p>
            <a:r>
              <a:rPr lang="en-US" dirty="0"/>
              <a:t>Hierarchical name space of 32 bits (e.g., 12.178.66.9)</a:t>
            </a:r>
          </a:p>
          <a:p>
            <a:r>
              <a:rPr lang="en-US" dirty="0"/>
              <a:t>Like a postal mailing address</a:t>
            </a:r>
          </a:p>
          <a:p>
            <a:r>
              <a:rPr lang="en-US" dirty="0"/>
              <a:t>Not portable, and depends on where the host is attached</a:t>
            </a:r>
          </a:p>
          <a:p>
            <a:r>
              <a:rPr lang="en-US" dirty="0"/>
              <a:t>Used to get a packet to destination IP subnet 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4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switched Ethernet?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7891" y="3221327"/>
            <a:ext cx="120650" cy="626164"/>
            <a:chOff x="2820129" y="2959980"/>
            <a:chExt cx="120650" cy="626164"/>
          </a:xfrm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247590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A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grpSp>
        <p:nvGrpSpPr>
          <p:cNvPr id="2" name="Group 1"/>
          <p:cNvGrpSpPr/>
          <p:nvPr/>
        </p:nvGrpSpPr>
        <p:grpSpPr>
          <a:xfrm rot="19140000">
            <a:off x="5257644" y="2154092"/>
            <a:ext cx="120651" cy="644729"/>
            <a:chOff x="4180663" y="2330627"/>
            <a:chExt cx="120650" cy="644727"/>
          </a:xfrm>
        </p:grpSpPr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 rot="2820000">
            <a:off x="6002364" y="2184781"/>
            <a:ext cx="120650" cy="644727"/>
            <a:chOff x="5955836" y="2330627"/>
            <a:chExt cx="120650" cy="644727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75834" y="4426939"/>
            <a:ext cx="120650" cy="626164"/>
            <a:chOff x="3659188" y="2974268"/>
            <a:chExt cx="120650" cy="626164"/>
          </a:xfrm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711399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23344" y="3048621"/>
            <a:ext cx="120650" cy="626164"/>
            <a:chOff x="4863307" y="2993358"/>
            <a:chExt cx="120650" cy="626164"/>
          </a:xfrm>
        </p:grpSpPr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68232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B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20216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C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817049" y="3906826"/>
            <a:ext cx="6787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D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4117600" y="4992996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E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5319081" y="3751377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F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32116" y="2761648"/>
            <a:ext cx="459679" cy="45967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 rot="19140000">
            <a:off x="2908030" y="2232290"/>
            <a:ext cx="120651" cy="644729"/>
            <a:chOff x="4180663" y="2330627"/>
            <a:chExt cx="120650" cy="644727"/>
          </a:xfrm>
        </p:grpSpPr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" name="Straight Connector 8"/>
          <p:cNvCxnSpPr>
            <a:stCxn id="45" idx="3"/>
            <a:endCxn id="35" idx="1"/>
          </p:cNvCxnSpPr>
          <p:nvPr/>
        </p:nvCxnSpPr>
        <p:spPr>
          <a:xfrm flipV="1">
            <a:off x="3491795" y="2890732"/>
            <a:ext cx="1943431" cy="100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77684" y="3134682"/>
            <a:ext cx="722176" cy="90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496484" y="3048621"/>
            <a:ext cx="1032392" cy="1059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5651" y="4026279"/>
            <a:ext cx="459679" cy="4596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5226" y="2660892"/>
            <a:ext cx="459679" cy="459679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and correction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Concerns over scalability  </a:t>
            </a:r>
          </a:p>
          <a:p>
            <a:pPr lvl="1"/>
            <a:r>
              <a:rPr lang="en-US"/>
              <a:t>Flat MAC addresses cannot be aggregated like IP addresses </a:t>
            </a:r>
          </a:p>
          <a:p>
            <a:r>
              <a:rPr lang="en-US"/>
              <a:t>Legacy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2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289611"/>
            <a:ext cx="7924800" cy="2730190"/>
          </a:xfrm>
        </p:spPr>
        <p:txBody>
          <a:bodyPr/>
          <a:lstStyle/>
          <a:p>
            <a:r>
              <a:rPr lang="en-US" dirty="0"/>
              <a:t>Sender transmits frame onto broadcast link</a:t>
            </a:r>
          </a:p>
          <a:p>
            <a:r>
              <a:rPr lang="en-US" dirty="0"/>
              <a:t>Each receiver’s link layer passes the frame to the network layer: </a:t>
            </a:r>
          </a:p>
          <a:p>
            <a:pPr lvl="1"/>
            <a:r>
              <a:rPr lang="en-US" dirty="0"/>
              <a:t>If destination address matches the receiver’s MAC address OR if the destination address is the broadcast MAC address (</a:t>
            </a:r>
            <a:r>
              <a:rPr lang="en-US" dirty="0" err="1"/>
              <a:t>ff:ff:ff:ff:ff:ff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58388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58381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3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4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5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311912"/>
            <a:ext cx="7924800" cy="2707888"/>
          </a:xfrm>
        </p:spPr>
        <p:txBody>
          <a:bodyPr/>
          <a:lstStyle/>
          <a:p>
            <a:r>
              <a:rPr lang="en-US" dirty="0"/>
              <a:t>Ethernet is “plug-n-play”</a:t>
            </a:r>
          </a:p>
          <a:p>
            <a:r>
              <a:rPr lang="en-US" dirty="0"/>
              <a:t>A new host plugs into the Ethernet and is good to go</a:t>
            </a:r>
          </a:p>
          <a:p>
            <a:pPr lvl="1"/>
            <a:r>
              <a:rPr lang="en-US" dirty="0"/>
              <a:t>No configuration by users or network operators</a:t>
            </a:r>
          </a:p>
          <a:p>
            <a:pPr lvl="1"/>
            <a:r>
              <a:rPr lang="en-US" dirty="0"/>
              <a:t>Broadcast as a means of bootstrapping comm.</a:t>
            </a:r>
          </a:p>
          <a:p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56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Concerns over scalability  </a:t>
            </a:r>
          </a:p>
          <a:p>
            <a:pPr lvl="1"/>
            <a:r>
              <a:rPr lang="en-US" dirty="0"/>
              <a:t>Flat MAC addresses cannot be aggregated like IP addresses </a:t>
            </a:r>
          </a:p>
          <a:p>
            <a:r>
              <a:rPr lang="en-US" dirty="0"/>
              <a:t>Legacy</a:t>
            </a:r>
          </a:p>
          <a:p>
            <a:pPr lvl="1"/>
            <a:r>
              <a:rPr lang="en-US" dirty="0"/>
              <a:t>Backward compatibility with broadcast Ethernet </a:t>
            </a:r>
          </a:p>
          <a:p>
            <a:pPr lvl="1"/>
            <a:r>
              <a:rPr lang="en-US" dirty="0"/>
              <a:t>Desire to maintain Ethernet’s plug-n-play behavior</a:t>
            </a:r>
          </a:p>
          <a:p>
            <a:pPr lvl="1"/>
            <a:r>
              <a:rPr lang="en-US" dirty="0"/>
              <a:t>How broadcast Ethernet evolved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Routing in extended LANs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4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  <a:effectLst/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  <a:effectLst/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  <a:effectLst/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64606" y="1357957"/>
            <a:ext cx="156977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Local-Area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Network (LAN)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409757" y="1681123"/>
            <a:ext cx="754849" cy="296202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75721" y="1973934"/>
            <a:ext cx="0" cy="1284160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  <a:effectLst/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  <a:effectLst/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  <a:effectLst/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7604" y="2777922"/>
            <a:ext cx="2079415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Bridges</a:t>
            </a:r>
            <a:r>
              <a:rPr lang="en-US" b="0" dirty="0">
                <a:solidFill>
                  <a:srgbClr val="0000FF"/>
                </a:solidFill>
              </a:rPr>
              <a:t> relay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broadcasts from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one LAN to the other</a:t>
            </a:r>
          </a:p>
        </p:txBody>
      </p:sp>
      <p:cxnSp>
        <p:nvCxnSpPr>
          <p:cNvPr id="105" name="Straight Arrow Connector 104"/>
          <p:cNvCxnSpPr>
            <a:endCxn id="93" idx="1"/>
          </p:cNvCxnSpPr>
          <p:nvPr/>
        </p:nvCxnSpPr>
        <p:spPr>
          <a:xfrm>
            <a:off x="1192229" y="3701252"/>
            <a:ext cx="844457" cy="295670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" idx="1"/>
          </p:cNvCxnSpPr>
          <p:nvPr/>
        </p:nvCxnSpPr>
        <p:spPr>
          <a:xfrm flipV="1">
            <a:off x="1715641" y="2616767"/>
            <a:ext cx="1721977" cy="300926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  <a:effectLst/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  <a:effectLst/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  <a:effectLst/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2927A6-7068-C54A-AB2E-FABDE17F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“broadcast storm” problem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Line 15"/>
          <p:cNvSpPr>
            <a:spLocks noChangeShapeType="1"/>
          </p:cNvSpPr>
          <p:nvPr/>
        </p:nvSpPr>
        <p:spPr bwMode="auto">
          <a:xfrm>
            <a:off x="1328177" y="184147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>
            <a:off x="3870394" y="209684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185651" y="34049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2"/>
          <p:cNvSpPr>
            <a:spLocks noChangeShapeType="1"/>
          </p:cNvSpPr>
          <p:nvPr/>
        </p:nvSpPr>
        <p:spPr bwMode="auto">
          <a:xfrm>
            <a:off x="2516936" y="3590161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2"/>
          <p:cNvSpPr>
            <a:spLocks noChangeShapeType="1"/>
          </p:cNvSpPr>
          <p:nvPr/>
        </p:nvSpPr>
        <p:spPr bwMode="auto">
          <a:xfrm>
            <a:off x="7116343" y="342816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5"/>
          <p:cNvSpPr>
            <a:spLocks noChangeShapeType="1"/>
          </p:cNvSpPr>
          <p:nvPr/>
        </p:nvSpPr>
        <p:spPr bwMode="auto">
          <a:xfrm>
            <a:off x="658083" y="4625916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15"/>
          <p:cNvSpPr>
            <a:spLocks noChangeShapeType="1"/>
          </p:cNvSpPr>
          <p:nvPr/>
        </p:nvSpPr>
        <p:spPr bwMode="auto">
          <a:xfrm>
            <a:off x="5311826" y="456412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12"/>
          <p:cNvSpPr>
            <a:spLocks noChangeShapeType="1"/>
          </p:cNvSpPr>
          <p:nvPr/>
        </p:nvSpPr>
        <p:spPr bwMode="auto">
          <a:xfrm>
            <a:off x="4954520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12"/>
          <p:cNvSpPr>
            <a:spLocks noChangeShapeType="1"/>
          </p:cNvSpPr>
          <p:nvPr/>
        </p:nvSpPr>
        <p:spPr bwMode="auto">
          <a:xfrm>
            <a:off x="3526469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15"/>
          <p:cNvSpPr>
            <a:spLocks noChangeShapeType="1"/>
          </p:cNvSpPr>
          <p:nvPr/>
        </p:nvSpPr>
        <p:spPr bwMode="auto">
          <a:xfrm>
            <a:off x="3234593" y="597749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12"/>
          <p:cNvSpPr>
            <a:spLocks noChangeShapeType="1"/>
          </p:cNvSpPr>
          <p:nvPr/>
        </p:nvSpPr>
        <p:spPr bwMode="auto">
          <a:xfrm flipV="1">
            <a:off x="5327245" y="486498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15"/>
          <p:cNvSpPr>
            <a:spLocks noChangeShapeType="1"/>
          </p:cNvSpPr>
          <p:nvPr/>
        </p:nvSpPr>
        <p:spPr bwMode="auto">
          <a:xfrm>
            <a:off x="3288216" y="5904121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12"/>
          <p:cNvSpPr>
            <a:spLocks noChangeShapeType="1"/>
          </p:cNvSpPr>
          <p:nvPr/>
        </p:nvSpPr>
        <p:spPr bwMode="auto">
          <a:xfrm flipV="1">
            <a:off x="3626266" y="486216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15"/>
          <p:cNvSpPr>
            <a:spLocks noChangeShapeType="1"/>
          </p:cNvSpPr>
          <p:nvPr/>
        </p:nvSpPr>
        <p:spPr bwMode="auto">
          <a:xfrm>
            <a:off x="824594" y="451020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15"/>
          <p:cNvSpPr>
            <a:spLocks noChangeShapeType="1"/>
          </p:cNvSpPr>
          <p:nvPr/>
        </p:nvSpPr>
        <p:spPr bwMode="auto">
          <a:xfrm>
            <a:off x="5327245" y="4473814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12"/>
          <p:cNvSpPr>
            <a:spLocks noChangeShapeType="1"/>
          </p:cNvSpPr>
          <p:nvPr/>
        </p:nvSpPr>
        <p:spPr bwMode="auto">
          <a:xfrm flipV="1">
            <a:off x="6606082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12"/>
          <p:cNvSpPr>
            <a:spLocks noChangeShapeType="1"/>
          </p:cNvSpPr>
          <p:nvPr/>
        </p:nvSpPr>
        <p:spPr bwMode="auto">
          <a:xfrm flipV="1">
            <a:off x="2623596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15"/>
          <p:cNvSpPr>
            <a:spLocks noChangeShapeType="1"/>
          </p:cNvSpPr>
          <p:nvPr/>
        </p:nvSpPr>
        <p:spPr bwMode="auto">
          <a:xfrm>
            <a:off x="3338051" y="35573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15"/>
          <p:cNvSpPr>
            <a:spLocks noChangeShapeType="1"/>
          </p:cNvSpPr>
          <p:nvPr/>
        </p:nvSpPr>
        <p:spPr bwMode="auto">
          <a:xfrm>
            <a:off x="3490451" y="37097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7419185" y="1564311"/>
            <a:ext cx="1541370" cy="2199601"/>
            <a:chOff x="7602630" y="1433355"/>
            <a:chExt cx="1541370" cy="2199601"/>
          </a:xfrm>
        </p:grpSpPr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190" y="1433355"/>
              <a:ext cx="1196362" cy="1794543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7602630" y="3263624"/>
              <a:ext cx="1541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Radia Perlman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153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51" name="Rectangle 23"/>
          <p:cNvSpPr>
            <a:spLocks noChangeArrowheads="1"/>
          </p:cNvSpPr>
          <p:nvPr/>
        </p:nvSpPr>
        <p:spPr bwMode="auto">
          <a:xfrm>
            <a:off x="585771" y="6213031"/>
            <a:ext cx="7972459" cy="48884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pPr algn="ctr" eaLnBrk="0" hangingPunct="0">
              <a:spcBef>
                <a:spcPct val="10000"/>
              </a:spcBef>
              <a:buClr>
                <a:schemeClr val="tx2"/>
              </a:buClr>
            </a:pPr>
            <a:r>
              <a:rPr lang="en-US" sz="2800" dirty="0">
                <a:solidFill>
                  <a:schemeClr val="bg1"/>
                </a:solidFill>
              </a:rPr>
              <a:t>Perlman’s idea</a:t>
            </a:r>
            <a:r>
              <a:rPr lang="en-US" sz="2800" b="0" dirty="0">
                <a:solidFill>
                  <a:schemeClr val="bg1"/>
                </a:solidFill>
              </a:rPr>
              <a:t>: eliminate loops in </a:t>
            </a:r>
            <a:r>
              <a:rPr lang="en-US" sz="2800" b="0">
                <a:solidFill>
                  <a:schemeClr val="bg1"/>
                </a:solidFill>
              </a:rPr>
              <a:t>the topology</a:t>
            </a:r>
          </a:p>
          <a:p>
            <a:pPr marL="625475" lvl="1" indent="-285750" algn="ctr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A71A32-D4FF-0242-BE54-A36F2F70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0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5" grpId="0" animBg="1"/>
      <p:bldP spid="116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51" grpId="0" build="allAtOnce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Easiest way to avoid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topology where loops are impossible!</a:t>
            </a:r>
          </a:p>
          <a:p>
            <a:r>
              <a:rPr lang="en-US" dirty="0"/>
              <a:t>Take arbitrary topology and build a </a:t>
            </a:r>
            <a:r>
              <a:rPr lang="en-US" dirty="0">
                <a:solidFill>
                  <a:srgbClr val="0000FF"/>
                </a:solidFill>
              </a:rPr>
              <a:t>spanning tree </a:t>
            </a:r>
          </a:p>
          <a:p>
            <a:pPr lvl="1"/>
            <a:r>
              <a:rPr lang="en-US" dirty="0"/>
              <a:t>Sub-graph that includes all vertices but contains no cycles</a:t>
            </a:r>
          </a:p>
          <a:p>
            <a:pPr lvl="1"/>
            <a:r>
              <a:rPr lang="en-US" dirty="0"/>
              <a:t>Links not in the spanning tree are not used to forward frames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graph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5" idx="5"/>
              <a:endCxn id="10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6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endCxn id="12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4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1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5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9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8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8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9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0" idx="6"/>
              <a:endCxn id="14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" idx="6"/>
              <a:endCxn id="10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13" idx="0"/>
              <a:endCxn id="12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9" idx="7"/>
              <a:endCxn id="8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13" idx="0"/>
              <a:endCxn id="10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2" idx="0"/>
              <a:endCxn id="14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14" idx="7"/>
              <a:endCxn id="11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" idx="7"/>
              <a:endCxn id="7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10" idx="7"/>
              <a:endCxn id="7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5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7E8F-4C46-A54F-A59E-8662EF14361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10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1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 are now “frames”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47915"/>
            <a:ext cx="7924800" cy="2171885"/>
          </a:xfrm>
        </p:spPr>
        <p:txBody>
          <a:bodyPr/>
          <a:lstStyle/>
          <a:p>
            <a:r>
              <a:rPr lang="en-US" dirty="0"/>
              <a:t>Frames encapsulate network layer packets</a:t>
            </a:r>
          </a:p>
          <a:p>
            <a:r>
              <a:rPr lang="en-US" dirty="0"/>
              <a:t>Link layer protocols are implemented in h/w</a:t>
            </a:r>
          </a:p>
          <a:p>
            <a:r>
              <a:rPr lang="en-US" dirty="0"/>
              <a:t>Frame formats can change based on link layer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2400" y="1981205"/>
            <a:ext cx="88992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sending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303966" y="2617786"/>
            <a:ext cx="965200" cy="427038"/>
            <a:chOff x="1477" y="1377"/>
            <a:chExt cx="608" cy="269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256466" y="2886074"/>
            <a:ext cx="252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42617" y="1824036"/>
            <a:ext cx="1125537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042653" y="2203449"/>
            <a:ext cx="487363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78428" y="1824036"/>
            <a:ext cx="1125538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03867" y="2195512"/>
            <a:ext cx="487362" cy="257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926896" y="1981205"/>
            <a:ext cx="101816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receiving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022978" y="2043112"/>
            <a:ext cx="414338" cy="220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03967" y="1676400"/>
            <a:ext cx="659088" cy="36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  <a:latin typeface="+mn-lt"/>
              </a:rPr>
              <a:t>data</a:t>
            </a: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705485" y="2409824"/>
            <a:ext cx="695325" cy="46037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5" y="162"/>
              </a:cxn>
              <a:cxn ang="0">
                <a:pos x="108" y="269"/>
              </a:cxn>
              <a:cxn ang="0">
                <a:pos x="438" y="285"/>
              </a:cxn>
            </a:cxnLst>
            <a:rect l="0" t="0" r="r" b="b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779003" y="2611437"/>
            <a:ext cx="965200" cy="427038"/>
            <a:chOff x="1477" y="1377"/>
            <a:chExt cx="608" cy="269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295626" y="304958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network</a:t>
            </a:r>
          </a:p>
          <a:p>
            <a:pPr algn="ctr"/>
            <a:r>
              <a:rPr lang="en-US" sz="1800" dirty="0">
                <a:latin typeface="+mn-lt"/>
              </a:rPr>
              <a:t>adaptor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708751" y="305593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network</a:t>
            </a:r>
          </a:p>
          <a:p>
            <a:pPr algn="ctr"/>
            <a:r>
              <a:rPr lang="en-US" sz="1800" dirty="0"/>
              <a:t>adaptor</a:t>
            </a:r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 rot="5399521">
            <a:off x="4493129" y="987425"/>
            <a:ext cx="220663" cy="2865437"/>
          </a:xfrm>
          <a:prstGeom prst="leftBrace">
            <a:avLst>
              <a:gd name="adj1" fmla="val 108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594609" y="1943101"/>
            <a:ext cx="1916819" cy="37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link layer protocol</a:t>
            </a:r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6663241" y="2495549"/>
            <a:ext cx="647700" cy="3429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184" y="208"/>
              </a:cxn>
              <a:cxn ang="0">
                <a:pos x="361" y="161"/>
              </a:cxn>
              <a:cxn ang="0">
                <a:pos x="408" y="0"/>
              </a:cxn>
            </a:cxnLst>
            <a:rect l="0" t="0" r="r" b="b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749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49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(Perlman’85)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by which bridges construct a spanning tree</a:t>
            </a:r>
          </a:p>
          <a:p>
            <a:r>
              <a:rPr lang="en-US" dirty="0"/>
              <a:t>Nice properties</a:t>
            </a:r>
          </a:p>
          <a:p>
            <a:pPr lvl="1"/>
            <a:r>
              <a:rPr lang="en-US" dirty="0"/>
              <a:t>Zero configuration (by operators or users)</a:t>
            </a:r>
          </a:p>
          <a:p>
            <a:pPr lvl="1"/>
            <a:r>
              <a:rPr lang="en-US" dirty="0"/>
              <a:t>Self healing</a:t>
            </a:r>
          </a:p>
          <a:p>
            <a:r>
              <a:rPr lang="en-US" dirty="0"/>
              <a:t>Still used today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extended LANs to switched Ethernet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2242" y="2556268"/>
            <a:ext cx="3652411" cy="2394613"/>
            <a:chOff x="382242" y="2556268"/>
            <a:chExt cx="3652411" cy="2394613"/>
          </a:xfrm>
        </p:grpSpPr>
        <p:sp>
          <p:nvSpPr>
            <p:cNvPr id="68" name="Line 14"/>
            <p:cNvSpPr>
              <a:spLocks noChangeShapeType="1"/>
            </p:cNvSpPr>
            <p:nvPr/>
          </p:nvSpPr>
          <p:spPr bwMode="auto">
            <a:xfrm>
              <a:off x="222955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 flipH="1">
              <a:off x="424459" y="3076017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218303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3616268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3569750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>
              <a:off x="76939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722877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411514" y="3055434"/>
              <a:ext cx="287716" cy="1391346"/>
              <a:chOff x="3437618" y="2441030"/>
              <a:chExt cx="287716" cy="12947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437618" y="2922707"/>
                <a:ext cx="287716" cy="32231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1F497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12"/>
              <p:cNvSpPr>
                <a:spLocks noChangeArrowheads="1"/>
              </p:cNvSpPr>
              <p:nvPr/>
            </p:nvSpPr>
            <p:spPr bwMode="auto">
              <a:xfrm>
                <a:off x="3540134" y="2778854"/>
                <a:ext cx="94248" cy="1679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6"/>
              <p:cNvSpPr>
                <a:spLocks noChangeShapeType="1"/>
              </p:cNvSpPr>
              <p:nvPr/>
            </p:nvSpPr>
            <p:spPr bwMode="auto">
              <a:xfrm flipH="1" flipV="1">
                <a:off x="3581047" y="2441030"/>
                <a:ext cx="0" cy="332068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4"/>
              <p:cNvSpPr>
                <a:spLocks noChangeShapeType="1"/>
              </p:cNvSpPr>
              <p:nvPr/>
            </p:nvSpPr>
            <p:spPr bwMode="auto">
              <a:xfrm>
                <a:off x="3579091" y="3254557"/>
                <a:ext cx="0" cy="481217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3509991" y="3214961"/>
                <a:ext cx="139998" cy="1679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 flipH="1">
              <a:off x="382242" y="4443141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2978446" y="2596928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293192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182173" y="4420474"/>
              <a:ext cx="104201" cy="518076"/>
              <a:chOff x="2820129" y="2959980"/>
              <a:chExt cx="120650" cy="626164"/>
            </a:xfrm>
          </p:grpSpPr>
          <p:sp>
            <p:nvSpPr>
              <p:cNvPr id="97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055016" y="4419501"/>
              <a:ext cx="104201" cy="518076"/>
              <a:chOff x="2820129" y="2959980"/>
              <a:chExt cx="120650" cy="626164"/>
            </a:xfrm>
          </p:grpSpPr>
          <p:sp>
            <p:nvSpPr>
              <p:cNvPr id="101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047092" y="4432805"/>
              <a:ext cx="104201" cy="518076"/>
              <a:chOff x="2820129" y="2959980"/>
              <a:chExt cx="120650" cy="626164"/>
            </a:xfrm>
          </p:grpSpPr>
          <p:sp>
            <p:nvSpPr>
              <p:cNvPr id="105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464207" y="2625385"/>
            <a:ext cx="2941121" cy="2829296"/>
            <a:chOff x="5464207" y="2625385"/>
            <a:chExt cx="2941121" cy="2829296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88817" y="3419381"/>
              <a:ext cx="397008" cy="380329"/>
            </a:xfrm>
            <a:prstGeom prst="rect">
              <a:avLst/>
            </a:prstGeom>
          </p:spPr>
        </p:pic>
        <p:sp>
          <p:nvSpPr>
            <p:cNvPr id="109" name="Line 14"/>
            <p:cNvSpPr>
              <a:spLocks noChangeShapeType="1"/>
            </p:cNvSpPr>
            <p:nvPr/>
          </p:nvSpPr>
          <p:spPr bwMode="auto">
            <a:xfrm>
              <a:off x="6970885" y="2663915"/>
              <a:ext cx="221427" cy="749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692436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 flipH="1">
              <a:off x="7485824" y="2663915"/>
              <a:ext cx="825255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auto">
            <a:xfrm>
              <a:off x="8311080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5510725" y="2663915"/>
              <a:ext cx="1678701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5464207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4"/>
            <p:cNvSpPr>
              <a:spLocks noChangeShapeType="1"/>
            </p:cNvSpPr>
            <p:nvPr/>
          </p:nvSpPr>
          <p:spPr bwMode="auto">
            <a:xfrm flipH="1">
              <a:off x="7368820" y="2666045"/>
              <a:ext cx="350956" cy="747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Rectangle 11"/>
            <p:cNvSpPr>
              <a:spLocks noChangeArrowheads="1"/>
            </p:cNvSpPr>
            <p:nvPr/>
          </p:nvSpPr>
          <p:spPr bwMode="auto">
            <a:xfrm>
              <a:off x="767325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2"/>
            <p:cNvSpPr>
              <a:spLocks noChangeArrowheads="1"/>
            </p:cNvSpPr>
            <p:nvPr/>
          </p:nvSpPr>
          <p:spPr bwMode="auto">
            <a:xfrm>
              <a:off x="6316584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6"/>
            <p:cNvSpPr>
              <a:spLocks noChangeShapeType="1"/>
            </p:cNvSpPr>
            <p:nvPr/>
          </p:nvSpPr>
          <p:spPr bwMode="auto">
            <a:xfrm flipV="1">
              <a:off x="6349489" y="4561703"/>
              <a:ext cx="839937" cy="709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7189427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7222333" y="4561702"/>
              <a:ext cx="0" cy="708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8181503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7368820" y="4561702"/>
              <a:ext cx="845589" cy="721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74974" y="4286506"/>
              <a:ext cx="397008" cy="380329"/>
            </a:xfrm>
            <a:prstGeom prst="rect">
              <a:avLst/>
            </a:prstGeom>
          </p:spPr>
        </p:pic>
        <p:sp>
          <p:nvSpPr>
            <p:cNvPr id="142" name="Line 16"/>
            <p:cNvSpPr>
              <a:spLocks noChangeShapeType="1"/>
            </p:cNvSpPr>
            <p:nvPr/>
          </p:nvSpPr>
          <p:spPr bwMode="auto">
            <a:xfrm flipH="1" flipV="1">
              <a:off x="7268264" y="3799710"/>
              <a:ext cx="0" cy="486796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Switched Ethernet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r>
              <a:rPr lang="en-US" dirty="0"/>
              <a:t>Earlier Ethernet achieved plug-n-play by leveraging a broadcast medium</a:t>
            </a:r>
          </a:p>
          <a:p>
            <a:pPr lvl="1"/>
            <a:r>
              <a:rPr lang="en-US" dirty="0"/>
              <a:t>Can we do the same in a switched topology?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2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 transfers data between adjacent nodes or nodes connected to the same switch</a:t>
            </a:r>
          </a:p>
          <a:p>
            <a:r>
              <a:rPr lang="en-US" dirty="0"/>
              <a:t>Ethernet  evolved from a broadcast medium to switched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week</a:t>
            </a:r>
            <a:r>
              <a:rPr lang="en-US" dirty="0"/>
              <a:t>: Link layer wrap up + putting everything together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Happy Thanksgiving!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access algorithm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Context: a shared broadcast channel</a:t>
            </a:r>
          </a:p>
          <a:p>
            <a:pPr lvl="1"/>
            <a:r>
              <a:rPr lang="en-US" dirty="0"/>
              <a:t>Must avoid having multiple nodes speaking at once</a:t>
            </a:r>
          </a:p>
          <a:p>
            <a:pPr lvl="2"/>
            <a:r>
              <a:rPr lang="en-US" dirty="0"/>
              <a:t>Otherwise, collisions lead to garbled data</a:t>
            </a:r>
          </a:p>
          <a:p>
            <a:pPr lvl="1"/>
            <a:r>
              <a:rPr lang="en-US" dirty="0"/>
              <a:t>Need distributed algorithm to determine which node can transmit</a:t>
            </a:r>
          </a:p>
          <a:p>
            <a:r>
              <a:rPr lang="en-US" dirty="0"/>
              <a:t>Three classes of techniques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Channel partitioning</a:t>
            </a:r>
            <a:r>
              <a:rPr lang="en-US" dirty="0"/>
              <a:t>: divide channel into pieces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Taking turns</a:t>
            </a:r>
            <a:r>
              <a:rPr lang="en-US" dirty="0"/>
              <a:t>: scheme for deciding who transmits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Random access</a:t>
            </a:r>
            <a:r>
              <a:rPr lang="en-US" dirty="0"/>
              <a:t>: allow collisions, and then recover</a:t>
            </a:r>
          </a:p>
          <a:p>
            <a:pPr lvl="2"/>
            <a:r>
              <a:rPr lang="en-US" dirty="0"/>
              <a:t>More in the Internet style!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“switched”</a:t>
            </a:r>
            <a:r>
              <a:rPr lang="en-US" dirty="0"/>
              <a:t> (later)</a:t>
            </a:r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19,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1490453356</TotalTime>
  <Pages>7</Pages>
  <Words>2704</Words>
  <Application>Microsoft Macintosh PowerPoint</Application>
  <PresentationFormat>On-screen Show (4:3)</PresentationFormat>
  <Paragraphs>595</Paragraphs>
  <Slides>54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ＭＳ Ｐゴシック</vt:lpstr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Symbol</vt:lpstr>
      <vt:lpstr>Times New Roman</vt:lpstr>
      <vt:lpstr>Wingdings</vt:lpstr>
      <vt:lpstr>dbllineb</vt:lpstr>
      <vt:lpstr>Clip</vt:lpstr>
      <vt:lpstr>EECS 489 Computer Networks  Fall 2018</vt:lpstr>
      <vt:lpstr>Agenda</vt:lpstr>
      <vt:lpstr>Data link layer</vt:lpstr>
      <vt:lpstr>Data link layer</vt:lpstr>
      <vt:lpstr>Packets are now “frames”</vt:lpstr>
      <vt:lpstr>Point-to-point vs. broadcast medium</vt:lpstr>
      <vt:lpstr>Multiple access algorithm</vt:lpstr>
      <vt:lpstr>Random access MAC protocols</vt:lpstr>
      <vt:lpstr>Ethernet</vt:lpstr>
      <vt:lpstr>CSMA (Carrier Sense Multiple Access)</vt:lpstr>
      <vt:lpstr>CSMA collisions</vt:lpstr>
      <vt:lpstr>CSMA/CD (Collision Detection)</vt:lpstr>
      <vt:lpstr>CSMA/CD (Collision Detection)</vt:lpstr>
      <vt:lpstr>Limits on CSMA/CD network length</vt:lpstr>
      <vt:lpstr>Limits on CSMA/CD network length</vt:lpstr>
      <vt:lpstr>Three key ideas of random access</vt:lpstr>
      <vt:lpstr>Three key ideas of random access</vt:lpstr>
      <vt:lpstr>How long should you wait?</vt:lpstr>
      <vt:lpstr>Ethernet: CSMA/CD Protocol</vt:lpstr>
      <vt:lpstr>Efficiency of CSMA/CD</vt:lpstr>
      <vt:lpstr>Efficiency of CSMA/CD</vt:lpstr>
      <vt:lpstr>5-minute break!</vt:lpstr>
      <vt:lpstr>Switched Ethernet</vt:lpstr>
      <vt:lpstr>Broadcast vs. switched Ethernet</vt:lpstr>
      <vt:lpstr>Why switched Ethernet?</vt:lpstr>
      <vt:lpstr>The evolution of Ethernet</vt:lpstr>
      <vt:lpstr>Topics</vt:lpstr>
      <vt:lpstr>Ethernet “Frames”</vt:lpstr>
      <vt:lpstr>Framing frames</vt:lpstr>
      <vt:lpstr>Simple approach: Count bytes</vt:lpstr>
      <vt:lpstr>Desynchronization</vt:lpstr>
      <vt:lpstr>Framing with sentinel bits</vt:lpstr>
      <vt:lpstr>When receiver sees five 1s…</vt:lpstr>
      <vt:lpstr>Example: sentinel bits</vt:lpstr>
      <vt:lpstr>Topics</vt:lpstr>
      <vt:lpstr>Medium Access Control (MAC) Address</vt:lpstr>
      <vt:lpstr>MAC address vs. IP address</vt:lpstr>
      <vt:lpstr>Topics</vt:lpstr>
      <vt:lpstr>Routing with switched Ethernet?</vt:lpstr>
      <vt:lpstr>Why does Ethernet not use LS/DV? </vt:lpstr>
      <vt:lpstr>“Routing” with broadcast Ethernet</vt:lpstr>
      <vt:lpstr>“Routing” with broadcast Ethernet</vt:lpstr>
      <vt:lpstr>Why does Ethernet not use LS/DV? </vt:lpstr>
      <vt:lpstr>Routing in extended LANs</vt:lpstr>
      <vt:lpstr>The “broadcast storm” problem</vt:lpstr>
      <vt:lpstr>Easiest way to avoid loops</vt:lpstr>
      <vt:lpstr>Consider a graph</vt:lpstr>
      <vt:lpstr>A spanning tree</vt:lpstr>
      <vt:lpstr>Another spanning tree</vt:lpstr>
      <vt:lpstr>Yet another spanning tree</vt:lpstr>
      <vt:lpstr>Spanning tree protocol (Perlman’85)</vt:lpstr>
      <vt:lpstr>From extended LANs to switched Ethernet</vt:lpstr>
      <vt:lpstr>Switched Ethernet 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1238</cp:revision>
  <cp:lastPrinted>1999-09-08T17:25:07Z</cp:lastPrinted>
  <dcterms:created xsi:type="dcterms:W3CDTF">2014-01-14T18:15:50Z</dcterms:created>
  <dcterms:modified xsi:type="dcterms:W3CDTF">2018-11-17T21:43:50Z</dcterms:modified>
  <cp:category/>
</cp:coreProperties>
</file>