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18" r:id="rId9"/>
    <p:sldId id="520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9" r:id="rId26"/>
    <p:sldId id="540" r:id="rId27"/>
    <p:sldId id="542" r:id="rId28"/>
    <p:sldId id="543" r:id="rId29"/>
    <p:sldId id="546" r:id="rId30"/>
    <p:sldId id="547" r:id="rId31"/>
    <p:sldId id="548" r:id="rId32"/>
    <p:sldId id="549" r:id="rId33"/>
    <p:sldId id="502" r:id="rId34"/>
    <p:sldId id="503" r:id="rId35"/>
    <p:sldId id="575" r:id="rId36"/>
    <p:sldId id="550" r:id="rId37"/>
    <p:sldId id="551" r:id="rId38"/>
    <p:sldId id="552" r:id="rId39"/>
    <p:sldId id="554" r:id="rId40"/>
    <p:sldId id="555" r:id="rId41"/>
    <p:sldId id="556" r:id="rId42"/>
    <p:sldId id="557" r:id="rId43"/>
    <p:sldId id="558" r:id="rId44"/>
    <p:sldId id="567" r:id="rId45"/>
    <p:sldId id="560" r:id="rId46"/>
    <p:sldId id="561" r:id="rId47"/>
    <p:sldId id="562" r:id="rId48"/>
    <p:sldId id="563" r:id="rId49"/>
    <p:sldId id="568" r:id="rId50"/>
    <p:sldId id="565" r:id="rId51"/>
    <p:sldId id="576" r:id="rId52"/>
    <p:sldId id="569" r:id="rId53"/>
    <p:sldId id="570" r:id="rId54"/>
    <p:sldId id="572" r:id="rId55"/>
    <p:sldId id="571" r:id="rId56"/>
    <p:sldId id="573" r:id="rId57"/>
    <p:sldId id="512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6"/>
    <p:restoredTop sz="89835"/>
  </p:normalViewPr>
  <p:slideViewPr>
    <p:cSldViewPr>
      <p:cViewPr varScale="1">
        <p:scale>
          <a:sx n="109" d="100"/>
          <a:sy n="109" d="100"/>
        </p:scale>
        <p:origin x="16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5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5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4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7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0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8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7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17,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3: </a:t>
            </a:r>
            <a:br>
              <a:rPr lang="en-US" dirty="0"/>
            </a:br>
            <a:r>
              <a:rPr lang="en-US" dirty="0"/>
              <a:t>Layer encapsulation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7D697-2ECB-4647-BA8B-51592B69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2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/>
              <a:t>IP packet contains a header and payload</a:t>
            </a:r>
          </a:p>
          <a:p>
            <a:pPr lvl="1"/>
            <a:r>
              <a:rPr lang="en-US" dirty="0"/>
              <a:t>Payload is opaque to the network</a:t>
            </a:r>
          </a:p>
          <a:p>
            <a:pPr lvl="1"/>
            <a:r>
              <a:rPr lang="en-US" dirty="0"/>
              <a:t>Header is what we care about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First end-to-end layer (going bottom-up)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IP header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IP payload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</a:t>
            </a:r>
          </a:p>
          <a:p>
            <a:pPr lvl="1"/>
            <a:r>
              <a:rPr lang="en-US" dirty="0"/>
              <a:t>Corruption:</a:t>
            </a:r>
          </a:p>
          <a:p>
            <a:pPr lvl="1"/>
            <a:r>
              <a:rPr lang="en-US" dirty="0"/>
              <a:t>Packet too large: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loops (TTL)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loops cause packets to cycle for a long time</a:t>
            </a:r>
          </a:p>
          <a:p>
            <a:pPr lvl="1"/>
            <a:r>
              <a:rPr lang="en-US" dirty="0"/>
              <a:t>Left unchecked would accumulate to consume all capacity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Time-to-Live (TTL) Field  (8 bits)</a:t>
            </a:r>
          </a:p>
          <a:p>
            <a:pPr lvl="1"/>
            <a:r>
              <a:rPr lang="en-US" dirty="0"/>
              <a:t>Decremented at each hop; packet discarded if 0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Time exceeded</a:t>
            </a:r>
            <a:r>
              <a:rPr lang="ja-JP" altLang="en-US" dirty="0"/>
              <a:t>”</a:t>
            </a:r>
            <a:r>
              <a:rPr lang="en-US" altLang="ja-JP" dirty="0"/>
              <a:t> message is sent to the source</a:t>
            </a:r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corruption (Checksum)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header</a:t>
            </a:r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information</a:t>
            </a:r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</a:t>
            </a:r>
          </a:p>
          <a:p>
            <a:r>
              <a:rPr lang="en-US" dirty="0"/>
              <a:t>The Internet Protocol (IP)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r>
              <a:rPr lang="en-US" dirty="0"/>
              <a:t>Will return to fragmentation later today…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 of Service” (8 bits) </a:t>
            </a:r>
          </a:p>
          <a:p>
            <a:pPr lvl="1"/>
            <a:r>
              <a:rPr lang="en-US" dirty="0"/>
              <a:t>Allow packets to be treated differently based on needs</a:t>
            </a:r>
          </a:p>
          <a:p>
            <a:pPr lvl="2"/>
            <a:r>
              <a:rPr lang="en-US" dirty="0"/>
              <a:t>e.g., indicate priority, congestion notification</a:t>
            </a:r>
          </a:p>
          <a:p>
            <a:pPr lvl="1"/>
            <a:r>
              <a:rPr lang="en-US" dirty="0"/>
              <a:t>Has been redefined several times</a:t>
            </a:r>
          </a:p>
          <a:p>
            <a:pPr lvl="1"/>
            <a:r>
              <a:rPr lang="en-US" dirty="0"/>
              <a:t>Now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directives to the network</a:t>
            </a:r>
          </a:p>
          <a:p>
            <a:pPr lvl="1"/>
            <a:r>
              <a:rPr lang="en-US" dirty="0"/>
              <a:t>Not used very often</a:t>
            </a:r>
          </a:p>
          <a:p>
            <a:pPr lvl="1"/>
            <a:r>
              <a:rPr lang="en-US" dirty="0"/>
              <a:t>16 bits of metadata + option-specific data</a:t>
            </a:r>
          </a:p>
          <a:p>
            <a:r>
              <a:rPr lang="en-US" dirty="0"/>
              <a:t>Examples of options</a:t>
            </a:r>
          </a:p>
          <a:p>
            <a:pPr lvl="1"/>
            <a:r>
              <a:rPr lang="en-US" dirty="0"/>
              <a:t>Record 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ToS (8 bits), Options (variable length)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21FC-E34B-F545-AFFB-C65A4877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Header length (4 bits)</a:t>
            </a:r>
          </a:p>
          <a:p>
            <a:pPr lvl="1"/>
            <a:r>
              <a:rPr lang="en-US"/>
              <a:t>Number of 32-bit words in the header</a:t>
            </a:r>
          </a:p>
          <a:p>
            <a:pPr lvl="1"/>
            <a:r>
              <a:rPr lang="en-US"/>
              <a:t>Typically </a:t>
            </a:r>
            <a:r>
              <a:rPr lang="ja-JP" altLang="en-US"/>
              <a:t>“</a:t>
            </a:r>
            <a:r>
              <a:rPr lang="en-US" altLang="ja-JP"/>
              <a:t>5</a:t>
            </a:r>
            <a:r>
              <a:rPr lang="ja-JP" altLang="en-US"/>
              <a:t>”</a:t>
            </a:r>
            <a:r>
              <a:rPr lang="en-US" altLang="ja-JP"/>
              <a:t> (for a 20-byte IPv4 header)</a:t>
            </a:r>
          </a:p>
          <a:p>
            <a:pPr lvl="1"/>
            <a:r>
              <a:rPr lang="en-US"/>
              <a:t>Can be more when IP options are used</a:t>
            </a:r>
            <a:br>
              <a:rPr lang="en-US"/>
            </a:br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9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r>
              <a:rPr lang="en-US" dirty="0"/>
              <a:t>Get responses to the packet back to the source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protocol (8 bits)</a:t>
            </a:r>
          </a:p>
          <a:p>
            <a:r>
              <a:rPr lang="en-US" dirty="0"/>
              <a:t>Get responses to the packet back to the source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Source IP address (32 bits)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is “open-book,” defined as follows:</a:t>
            </a:r>
          </a:p>
          <a:p>
            <a:pPr lvl="1"/>
            <a:r>
              <a:rPr lang="en-US" dirty="0"/>
              <a:t>Notes from the instructor and the staff (slides from lectures, discussion etc.)</a:t>
            </a:r>
          </a:p>
          <a:p>
            <a:pPr lvl="1"/>
            <a:r>
              <a:rPr lang="en-US" dirty="0"/>
              <a:t>Your </a:t>
            </a:r>
            <a:r>
              <a:rPr lang="en-US" b="1" dirty="0"/>
              <a:t>own</a:t>
            </a:r>
            <a:r>
              <a:rPr lang="en-US" dirty="0"/>
              <a:t> notes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All of the above in hard or soft copy </a:t>
            </a:r>
            <a:r>
              <a:rPr lang="en-US" b="1" u="sng" dirty="0">
                <a:solidFill>
                  <a:srgbClr val="0000FF"/>
                </a:solidFill>
              </a:rPr>
              <a:t>OFFLINE</a:t>
            </a:r>
          </a:p>
          <a:p>
            <a:pPr lvl="1"/>
            <a:r>
              <a:rPr lang="en-US" b="1" u="sng" dirty="0">
                <a:solidFill>
                  <a:srgbClr val="0000FF"/>
                </a:solidFill>
              </a:rPr>
              <a:t>ANYTHING ELSE</a:t>
            </a:r>
            <a:r>
              <a:rPr lang="en-US" dirty="0">
                <a:solidFill>
                  <a:srgbClr val="0000FF"/>
                </a:solidFill>
              </a:rPr>
              <a:t> is prohibited (e.g., being online, writing/compiling programs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fragmentation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fragmentation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4000B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1500B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…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reassemble?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Must reassemble before sending the packet to the higher layers!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5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reassemble?</a:t>
            </a:r>
          </a:p>
          <a:p>
            <a:r>
              <a:rPr lang="en-US" dirty="0"/>
              <a:t>Fragments can get lost</a:t>
            </a:r>
          </a:p>
          <a:p>
            <a:r>
              <a:rPr lang="en-US" dirty="0"/>
              <a:t>Fragments can follow different paths </a:t>
            </a:r>
          </a:p>
          <a:p>
            <a:r>
              <a:rPr lang="en-US" dirty="0"/>
              <a:t>Fragments can get fragmented again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Classic case of E2E principle</a:t>
            </a:r>
          </a:p>
          <a:p>
            <a:r>
              <a:rPr lang="en-US" dirty="0"/>
              <a:t>At next-hop router imposes burden on network</a:t>
            </a:r>
          </a:p>
          <a:p>
            <a:pPr lvl="1"/>
            <a:r>
              <a:rPr lang="en-US" dirty="0"/>
              <a:t>Complicated reassembly algorithm</a:t>
            </a:r>
          </a:p>
          <a:p>
            <a:pPr lvl="1"/>
            <a:r>
              <a:rPr lang="en-US" dirty="0"/>
              <a:t>Must hold onto fragments/state</a:t>
            </a:r>
          </a:p>
          <a:p>
            <a:r>
              <a:rPr lang="en-US" dirty="0"/>
              <a:t>Any other router may not work</a:t>
            </a:r>
          </a:p>
          <a:p>
            <a:pPr lvl="1"/>
            <a:r>
              <a:rPr lang="en-US" dirty="0"/>
              <a:t>Fragments may take different paths</a:t>
            </a:r>
          </a:p>
          <a:p>
            <a:r>
              <a:rPr lang="en-US" dirty="0"/>
              <a:t>Little benefit, large cost for network reassembly</a:t>
            </a:r>
          </a:p>
          <a:p>
            <a:r>
              <a:rPr lang="en-US" dirty="0"/>
              <a:t>Hence, reassembly is done at the destination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Reassembly: What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Introduce an identifier</a:t>
            </a:r>
            <a:endParaRPr lang="en-US" dirty="0"/>
          </a:p>
          <a:p>
            <a:r>
              <a:rPr lang="en-US" dirty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>
                <a:sym typeface="Wingdings"/>
              </a:rPr>
              <a:t>eed some form of sequence number or offset</a:t>
            </a:r>
          </a:p>
          <a:p>
            <a:r>
              <a:rPr lang="en-US" dirty="0">
                <a:sym typeface="Wingdings"/>
              </a:rPr>
              <a:t>Sequence numbers / offset</a:t>
            </a:r>
          </a:p>
          <a:p>
            <a:pPr lvl="1"/>
            <a:r>
              <a:rPr lang="en-US" dirty="0">
                <a:sym typeface="Wingdings"/>
              </a:rPr>
              <a:t>How do I know when I have them all? (need max </a:t>
            </a:r>
            <a:r>
              <a:rPr lang="en-US" dirty="0" err="1">
                <a:sym typeface="Wingdings"/>
              </a:rPr>
              <a:t>seq</a:t>
            </a:r>
            <a:r>
              <a:rPr lang="en-US" dirty="0">
                <a:sym typeface="Wingdings"/>
              </a:rPr>
              <a:t># / flag)</a:t>
            </a:r>
          </a:p>
          <a:p>
            <a:pPr lvl="1"/>
            <a:r>
              <a:rPr lang="en-US" dirty="0">
                <a:sym typeface="Wingdings"/>
              </a:rPr>
              <a:t>What if a fragment gets re-fragmented?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Identifier</a:t>
            </a:r>
            <a:r>
              <a:rPr lang="en-US" dirty="0"/>
              <a:t>: which fragments belong together</a:t>
            </a:r>
          </a:p>
          <a:p>
            <a:r>
              <a:rPr lang="en-US" dirty="0">
                <a:solidFill>
                  <a:srgbClr val="0000FF"/>
                </a:solidFill>
              </a:rPr>
              <a:t>Flags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Reserved: ignore</a:t>
            </a:r>
          </a:p>
          <a:p>
            <a:pPr lvl="1"/>
            <a:r>
              <a:rPr lang="en-US" dirty="0"/>
              <a:t>DF: don’t fragment </a:t>
            </a:r>
          </a:p>
          <a:p>
            <a:pPr lvl="2"/>
            <a:r>
              <a:rPr lang="en-US" dirty="0"/>
              <a:t>May trigger error message back to sender</a:t>
            </a:r>
          </a:p>
          <a:p>
            <a:pPr lvl="1"/>
            <a:r>
              <a:rPr lang="en-US" dirty="0"/>
              <a:t>MF: more fragments coming</a:t>
            </a:r>
          </a:p>
          <a:p>
            <a:r>
              <a:rPr lang="en-US" dirty="0">
                <a:solidFill>
                  <a:srgbClr val="0000FF"/>
                </a:solidFill>
              </a:rPr>
              <a:t>Offset</a:t>
            </a:r>
            <a:r>
              <a:rPr lang="en-US" dirty="0"/>
              <a:t>: portion of original payload this fragment contains</a:t>
            </a:r>
          </a:p>
          <a:p>
            <a:pPr lvl="1"/>
            <a:r>
              <a:rPr lang="en-US" dirty="0"/>
              <a:t> In 8-byte units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without MF set (last fragment)</a:t>
            </a:r>
          </a:p>
          <a:p>
            <a:pPr lvl="1"/>
            <a:r>
              <a:rPr lang="en-US" dirty="0"/>
              <a:t>Tells host which are the last bits in original payload</a:t>
            </a:r>
          </a:p>
          <a:p>
            <a:r>
              <a:rPr lang="en-US" dirty="0"/>
              <a:t>All other fragments fill in holes</a:t>
            </a:r>
          </a:p>
          <a:p>
            <a:r>
              <a:rPr lang="en-US" dirty="0"/>
              <a:t>Can tell when holes are filled, regardless of order</a:t>
            </a:r>
          </a:p>
          <a:p>
            <a:pPr lvl="1"/>
            <a:r>
              <a:rPr lang="en-US" dirty="0"/>
              <a:t>Use offset field</a:t>
            </a:r>
          </a:p>
          <a:p>
            <a:r>
              <a:rPr lang="en-US" dirty="0"/>
              <a:t>Q: why use a byte-offset for fragments rather than numbering each fragment?</a:t>
            </a:r>
          </a:p>
          <a:p>
            <a:pPr lvl="1"/>
            <a:r>
              <a:rPr lang="en-US" dirty="0"/>
              <a:t>Allows further fragmentation of fragments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 (contd.</a:t>
            </a:r>
            <a:r>
              <a:rPr lang="en-US" altLang="ja-JP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split into 3 pieces</a:t>
            </a:r>
          </a:p>
          <a:p>
            <a:r>
              <a:rPr lang="en-US"/>
              <a:t>Example: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byte packet from host 1.2.3.4 to 5.6.7.8 traverses a link with MTU 1,500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FF"/>
                </a:solidFill>
                <a:latin typeface="Arial" charset="0"/>
              </a:rPr>
              <a:t>(3980 more bytes of payload here)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4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Datagram split into 3 pieces. Possible first piece: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2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second piece: Frag#1 covered 1480bytes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22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third piece: 1480+1200 = 2680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into IPv6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(prematurely) by address exhaustion</a:t>
            </a:r>
          </a:p>
          <a:p>
            <a:pPr lvl="1"/>
            <a:r>
              <a:rPr lang="en-US" dirty="0"/>
              <a:t>Addresses four times as big (128-bit)</a:t>
            </a:r>
          </a:p>
          <a:p>
            <a:r>
              <a:rPr lang="en-US" dirty="0"/>
              <a:t>Focused on simplifying IP</a:t>
            </a:r>
          </a:p>
          <a:p>
            <a:pPr lvl="1"/>
            <a:r>
              <a:rPr lang="en-US" dirty="0"/>
              <a:t>Got rid of all fields that were not absolutely necessary</a:t>
            </a:r>
          </a:p>
          <a:p>
            <a:r>
              <a:rPr lang="en-US" dirty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“clean up” would you do?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D89A9-7866-9F49-99CF-25AD7F6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2308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028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93888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Eliminated fragmentation (why?)</a:t>
            </a:r>
          </a:p>
          <a:p>
            <a:r>
              <a:rPr lang="en-US" dirty="0"/>
              <a:t>Eliminated checksum (why?)</a:t>
            </a:r>
          </a:p>
          <a:p>
            <a:r>
              <a:rPr lang="en-US" dirty="0"/>
              <a:t>New options mechanism (why?)</a:t>
            </a:r>
          </a:p>
          <a:p>
            <a:r>
              <a:rPr lang="en-US" dirty="0"/>
              <a:t>Eliminated header length (why?)</a:t>
            </a:r>
          </a:p>
          <a:p>
            <a:r>
              <a:rPr lang="en-US" dirty="0"/>
              <a:t>Expanded addresses </a:t>
            </a:r>
          </a:p>
          <a:p>
            <a:r>
              <a:rPr lang="en-US" dirty="0"/>
              <a:t>Added Flow Label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can be divided into data plane and control plane</a:t>
            </a:r>
          </a:p>
          <a:p>
            <a:pPr lvl="1"/>
            <a:r>
              <a:rPr lang="en-US" dirty="0"/>
              <a:t>Data plane deals with “how?”</a:t>
            </a:r>
          </a:p>
          <a:p>
            <a:pPr lvl="1"/>
            <a:r>
              <a:rPr lang="en-US" dirty="0"/>
              <a:t>Control plane deals with “what?”</a:t>
            </a:r>
          </a:p>
          <a:p>
            <a:r>
              <a:rPr lang="en-US" dirty="0"/>
              <a:t>IP is simple yet nuanced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After the midterm</a:t>
            </a:r>
            <a:r>
              <a:rPr lang="en-US" dirty="0"/>
              <a:t>: what happens inside the routers?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317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Directing a packet to the correct interface so that it progresses to its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Local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Global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1490452862</TotalTime>
  <Pages>7</Pages>
  <Words>2811</Words>
  <Application>Microsoft Macintosh PowerPoint</Application>
  <PresentationFormat>On-screen Show (4:3)</PresentationFormat>
  <Paragraphs>854</Paragraphs>
  <Slides>57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ＭＳ Ｐゴシック</vt:lpstr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EECS 489 Computer Networks  Fall 2018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3: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5-minute break!</vt:lpstr>
      <vt:lpstr>Announcements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1205</cp:revision>
  <cp:lastPrinted>1999-09-08T17:25:07Z</cp:lastPrinted>
  <dcterms:created xsi:type="dcterms:W3CDTF">2014-01-14T18:15:50Z</dcterms:created>
  <dcterms:modified xsi:type="dcterms:W3CDTF">2018-10-15T02:41:01Z</dcterms:modified>
  <cp:category/>
</cp:coreProperties>
</file>