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598" r:id="rId3"/>
    <p:sldId id="514" r:id="rId4"/>
    <p:sldId id="515" r:id="rId5"/>
    <p:sldId id="516" r:id="rId6"/>
    <p:sldId id="517" r:id="rId7"/>
    <p:sldId id="518" r:id="rId8"/>
    <p:sldId id="599" r:id="rId9"/>
    <p:sldId id="556" r:id="rId10"/>
    <p:sldId id="557" r:id="rId11"/>
    <p:sldId id="558" r:id="rId12"/>
    <p:sldId id="559" r:id="rId13"/>
    <p:sldId id="560" r:id="rId14"/>
    <p:sldId id="561" r:id="rId15"/>
    <p:sldId id="563" r:id="rId16"/>
    <p:sldId id="564" r:id="rId17"/>
    <p:sldId id="565" r:id="rId18"/>
    <p:sldId id="566" r:id="rId19"/>
    <p:sldId id="567" r:id="rId20"/>
    <p:sldId id="568" r:id="rId21"/>
    <p:sldId id="569" r:id="rId22"/>
    <p:sldId id="570" r:id="rId23"/>
    <p:sldId id="571" r:id="rId24"/>
    <p:sldId id="572" r:id="rId25"/>
    <p:sldId id="573" r:id="rId26"/>
    <p:sldId id="574" r:id="rId27"/>
    <p:sldId id="595" r:id="rId28"/>
    <p:sldId id="596" r:id="rId29"/>
    <p:sldId id="502" r:id="rId30"/>
    <p:sldId id="600" r:id="rId31"/>
    <p:sldId id="519" r:id="rId32"/>
    <p:sldId id="581" r:id="rId33"/>
    <p:sldId id="597" r:id="rId34"/>
    <p:sldId id="583" r:id="rId35"/>
    <p:sldId id="582" r:id="rId36"/>
    <p:sldId id="586" r:id="rId37"/>
    <p:sldId id="587" r:id="rId38"/>
    <p:sldId id="522" r:id="rId39"/>
    <p:sldId id="532" r:id="rId40"/>
    <p:sldId id="523" r:id="rId41"/>
    <p:sldId id="524" r:id="rId42"/>
    <p:sldId id="531" r:id="rId43"/>
    <p:sldId id="533" r:id="rId44"/>
    <p:sldId id="601" r:id="rId45"/>
    <p:sldId id="548" r:id="rId46"/>
    <p:sldId id="549" r:id="rId47"/>
    <p:sldId id="602" r:id="rId48"/>
    <p:sldId id="512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5"/>
    <p:restoredTop sz="94663"/>
  </p:normalViewPr>
  <p:slideViewPr>
    <p:cSldViewPr>
      <p:cViewPr varScale="1">
        <p:scale>
          <a:sx n="112" d="100"/>
          <a:sy n="112" d="100"/>
        </p:scale>
        <p:origin x="5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69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25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5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76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98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78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5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5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01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6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3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6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5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2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14,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Review 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304800"/>
            <a:ext cx="7162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AC38905-A845-124D-84B1-9B700173A5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vs. TCP</a:t>
            </a:r>
            <a:endParaRPr lang="en-US" dirty="0"/>
          </a:p>
        </p:txBody>
      </p:sp>
      <p:graphicFrame>
        <p:nvGraphicFramePr>
          <p:cNvPr id="1153028" name="Group 4"/>
          <p:cNvGraphicFramePr>
            <a:graphicFrameLocks noGrp="1"/>
          </p:cNvGraphicFramePr>
          <p:nvPr>
            <p:ph idx="1"/>
          </p:nvPr>
        </p:nvGraphicFramePr>
        <p:xfrm>
          <a:off x="609600" y="2381794"/>
          <a:ext cx="7924800" cy="2573338"/>
        </p:xfrm>
        <a:graphic>
          <a:graphicData uri="http://schemas.openxmlformats.org/drawingml/2006/table">
            <a:tbl>
              <a:tblPr/>
              <a:tblGrid>
                <a:gridCol w="190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UDP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TCP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abstraction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Packets (datagrams)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Stream of bytes of arbitrary length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Best-effort (same as IP)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Reliability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In-order delivery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Congestion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Flow control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0D24-AF79-3B40-9DAD-BB1417A215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8077200" cy="685800"/>
          </a:xfrm>
        </p:spPr>
        <p:txBody>
          <a:bodyPr/>
          <a:lstStyle/>
          <a:p>
            <a:pPr lvl="1"/>
            <a:r>
              <a:rPr lang="en-US" dirty="0"/>
              <a:t>Both UDP and TCP perform mux/</a:t>
            </a:r>
            <a:r>
              <a:rPr lang="en-US" dirty="0" err="1"/>
              <a:t>demux</a:t>
            </a:r>
            <a:r>
              <a:rPr lang="en-US" dirty="0"/>
              <a:t> via ports</a:t>
            </a:r>
          </a:p>
          <a:p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5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transport: </a:t>
            </a:r>
            <a:br>
              <a:rPr lang="en-US" dirty="0"/>
            </a:br>
            <a:r>
              <a:rPr lang="en-US" dirty="0"/>
              <a:t>General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(feedback from receiver)</a:t>
            </a:r>
          </a:p>
          <a:p>
            <a:pPr lvl="1"/>
            <a:r>
              <a:rPr lang="en-US" dirty="0"/>
              <a:t>Cumulative: “received everything up to X”</a:t>
            </a:r>
          </a:p>
          <a:p>
            <a:pPr lvl="1"/>
            <a:r>
              <a:rPr lang="en-US" dirty="0"/>
              <a:t>Selective: “received X”</a:t>
            </a:r>
          </a:p>
          <a:p>
            <a:r>
              <a:rPr lang="en-US" dirty="0"/>
              <a:t>Sequence no (detect duplicates, accounting)</a:t>
            </a:r>
          </a:p>
          <a:p>
            <a:r>
              <a:rPr lang="en-US" dirty="0"/>
              <a:t>Sliding windows (for efficiency)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431" y="5105400"/>
            <a:ext cx="4157137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lIns="90848" tIns="45424" rIns="90848" bIns="45424" rtlCol="0">
            <a:spAutoFit/>
          </a:bodyPr>
          <a:lstStyle/>
          <a:p>
            <a:pPr algn="l"/>
            <a:r>
              <a:rPr lang="en-US" sz="2400" b="0" dirty="0">
                <a:latin typeface="+mn-lt"/>
              </a:rPr>
              <a:t>You should know: 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what these concepts are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why they exist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how TCP uses them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is correct but inefficient</a:t>
            </a:r>
          </a:p>
          <a:p>
            <a:pPr lvl="1"/>
            <a:r>
              <a:rPr lang="en-US" dirty="0"/>
              <a:t>Works packet by packet (of size DATA)</a:t>
            </a:r>
          </a:p>
          <a:p>
            <a:pPr lvl="1"/>
            <a:r>
              <a:rPr lang="en-US" dirty="0"/>
              <a:t>Throughput is (DATA/ RTT)</a:t>
            </a:r>
          </a:p>
          <a:p>
            <a:r>
              <a:rPr lang="en-US" dirty="0">
                <a:solidFill>
                  <a:srgbClr val="0000FF"/>
                </a:solidFill>
              </a:rPr>
              <a:t>Sliding window</a:t>
            </a:r>
            <a:r>
              <a:rPr lang="en-US" dirty="0"/>
              <a:t>: use pipelining to increase throughput</a:t>
            </a:r>
          </a:p>
          <a:p>
            <a:pPr lvl="1"/>
            <a:r>
              <a:rPr lang="en-US" dirty="0"/>
              <a:t>n packets at a time results in higher throughput</a:t>
            </a:r>
          </a:p>
          <a:p>
            <a:pPr lvl="1"/>
            <a:r>
              <a:rPr lang="en-US" dirty="0"/>
              <a:t>MIN(n*DATA/RTT, Link Bandwidth)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know about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TCP achieves reliability</a:t>
            </a:r>
          </a:p>
          <a:p>
            <a:r>
              <a:rPr lang="en-US" dirty="0"/>
              <a:t>RTT estimation</a:t>
            </a:r>
          </a:p>
          <a:p>
            <a:r>
              <a:rPr lang="en-US" dirty="0"/>
              <a:t>Connection establishment/teardown 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Congestion Control (concepts only) </a:t>
            </a:r>
          </a:p>
          <a:p>
            <a:endParaRPr lang="en-US" dirty="0"/>
          </a:p>
          <a:p>
            <a:r>
              <a:rPr lang="en-US" dirty="0"/>
              <a:t>For each, know how the functionality is implemented and why it is needed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4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TCP take care of it simplifies application development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/>
              <a:t>Checksums and timers (for error and loss detection) </a:t>
            </a:r>
          </a:p>
          <a:p>
            <a:pPr lvl="1"/>
            <a:r>
              <a:rPr lang="en-US" dirty="0"/>
              <a:t>Fast retransmit (to detect faster-than-timeout loss)</a:t>
            </a:r>
          </a:p>
          <a:p>
            <a:pPr lvl="1"/>
            <a:r>
              <a:rPr lang="en-US" dirty="0"/>
              <a:t>Cumulative ACKs (receiver feedback: what’s lost?)</a:t>
            </a:r>
          </a:p>
          <a:p>
            <a:pPr lvl="1"/>
            <a:r>
              <a:rPr lang="en-US" dirty="0"/>
              <a:t>Sliding windows (for efficiency)</a:t>
            </a:r>
          </a:p>
          <a:p>
            <a:pPr lvl="1"/>
            <a:r>
              <a:rPr lang="en-US" dirty="0"/>
              <a:t>Buffers at sender (hold packets until ACKs arrive)</a:t>
            </a:r>
          </a:p>
          <a:p>
            <a:pPr lvl="1"/>
            <a:r>
              <a:rPr lang="en-US" dirty="0"/>
              <a:t>Buffers at receiver (to reorder packets before delivery to application)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Establishing/terminating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  <a:p>
            <a:r>
              <a:rPr lang="en-US" sz="2300" dirty="0"/>
              <a:t>Three-way handshake to terminate (normal operation)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TCP at the receiver must buffer a packet until all packets before it (in byte-order) have arrived and the receiving application has consumed available bytes</a:t>
            </a:r>
          </a:p>
          <a:p>
            <a:pPr lvl="1"/>
            <a:r>
              <a:rPr lang="en-US" dirty="0"/>
              <a:t>Hence, receiver advances its window when the receiving application consumes data</a:t>
            </a:r>
          </a:p>
          <a:p>
            <a:pPr lvl="1"/>
            <a:r>
              <a:rPr lang="en-US" dirty="0"/>
              <a:t>Sender advances its window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Risk of sender overrunning the receiver’s buffers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“Advertised Window” field in TCP header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Because the network itself can be the bottleneck</a:t>
            </a:r>
          </a:p>
          <a:p>
            <a:pPr lvl="1"/>
            <a:r>
              <a:rPr lang="en-US" dirty="0"/>
              <a:t>Should make efficient use of available network capacity</a:t>
            </a:r>
          </a:p>
          <a:p>
            <a:pPr lvl="2"/>
            <a:r>
              <a:rPr lang="en-US" dirty="0"/>
              <a:t>While sharing available capacity fairly with other flows</a:t>
            </a:r>
          </a:p>
          <a:p>
            <a:pPr lvl="2"/>
            <a:r>
              <a:rPr lang="en-US" dirty="0"/>
              <a:t>And adapting to changes in available capacity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Dynamically adapts the size of the sending window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Restrict window to 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4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book/text/notes, but </a:t>
            </a:r>
            <a:r>
              <a:rPr lang="en-US" dirty="0">
                <a:solidFill>
                  <a:srgbClr val="0000FF"/>
                </a:solidFill>
              </a:rPr>
              <a:t>OFFLINE</a:t>
            </a:r>
            <a:endParaRPr lang="en-US" dirty="0"/>
          </a:p>
          <a:p>
            <a:pPr lvl="1"/>
            <a:r>
              <a:rPr lang="en-US" dirty="0"/>
              <a:t>Except for taking the exam over the Internet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write/run any programs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collaborate with anyone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60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7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>
                <a:solidFill>
                  <a:srgbClr val="0000FF"/>
                </a:solidFill>
              </a:rPr>
              <a:t>TCP-</a:t>
            </a:r>
            <a:r>
              <a:rPr lang="en-US" dirty="0" err="1">
                <a:solidFill>
                  <a:srgbClr val="0000FF"/>
                </a:solidFill>
              </a:rPr>
              <a:t>newReno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8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3" imgW="2717800" imgH="1511300" progId="Equation.3">
                  <p:embed/>
                </p:oleObj>
              </mc:Choice>
              <mc:Fallback>
                <p:oleObj name="Equation" r:id="rId3" imgW="2717800" imgH="15113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5" imgW="317362" imgH="228501" progId="Equation.3">
                  <p:embed/>
                </p:oleObj>
              </mc:Choice>
              <mc:Fallback>
                <p:oleObj name="Equation" r:id="rId5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7" imgW="355292" imgH="393359" progId="Equation.3">
                  <p:embed/>
                </p:oleObj>
              </mc:Choice>
              <mc:Fallback>
                <p:oleObj name="Equation" r:id="rId7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 assumes material covered in lecture, discussion sections, quizzes, and assignments</a:t>
            </a:r>
          </a:p>
          <a:p>
            <a:pPr lvl="1"/>
            <a:r>
              <a:rPr lang="en-US" dirty="0"/>
              <a:t>Text: only to clarify details and context for the above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Transport layer (lectures 6–9)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UDP vs. TCP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TCP details: reliability and flow control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8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78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1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/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920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0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0C39458-3A2F-614C-9745-33D7147A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D1631DF-4F1C-FD46-8454-BE9E26D6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2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 but can be put together</a:t>
            </a:r>
          </a:p>
          <a:p>
            <a:pPr lvl="2"/>
            <a:r>
              <a:rPr lang="en-US" dirty="0"/>
              <a:t>e.g., I introduce a new IP address format; how does this affect..”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9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0531" y="5112603"/>
            <a:ext cx="826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0000FF"/>
                </a:solidFill>
                <a:latin typeface="+mn-lt"/>
              </a:rPr>
              <a:t>Send to the port with the longest prefix match</a:t>
            </a:r>
          </a:p>
        </p:txBody>
      </p:sp>
    </p:spTree>
    <p:extLst>
      <p:ext uri="{BB962C8B-B14F-4D97-AF65-F5344CB8AC3E}">
        <p14:creationId xmlns:p14="http://schemas.microsoft.com/office/powerpoint/2010/main" val="18186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6A66-3E77-ED42-94AA-73BBEB9A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71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interconnect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buses intersecting with each other:</a:t>
            </a:r>
          </a:p>
          <a:p>
            <a:pPr lvl="1"/>
            <a:r>
              <a:rPr lang="en-US" dirty="0"/>
              <a:t>N input </a:t>
            </a:r>
          </a:p>
          <a:p>
            <a:pPr lvl="1"/>
            <a:r>
              <a:rPr lang="en-US" dirty="0"/>
              <a:t>N output</a:t>
            </a:r>
          </a:p>
          <a:p>
            <a:r>
              <a:rPr lang="en-US" dirty="0"/>
              <a:t>Non-blocking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35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needs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Can’t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Demo Exam </a:t>
            </a:r>
            <a:r>
              <a:rPr lang="en-US">
                <a:solidFill>
                  <a:srgbClr val="0000FF"/>
                </a:solidFill>
              </a:rPr>
              <a:t>on Canvas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(3)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  <a:p>
            <a:pPr lvl="1"/>
            <a:r>
              <a:rPr lang="en-US" dirty="0"/>
              <a:t>Q1: True-False questions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Wrong answer results in negative marks</a:t>
            </a:r>
          </a:p>
          <a:p>
            <a:pPr lvl="1"/>
            <a:r>
              <a:rPr lang="en-US" dirty="0"/>
              <a:t>Q2: MCQ questions</a:t>
            </a:r>
          </a:p>
          <a:p>
            <a:pPr lvl="1"/>
            <a:r>
              <a:rPr lang="en-US" dirty="0"/>
              <a:t>Q3-QN networking use cases</a:t>
            </a:r>
          </a:p>
          <a:p>
            <a:pPr lvl="2"/>
            <a:r>
              <a:rPr lang="en-US" dirty="0"/>
              <a:t>Questions not ordered in terms of complexity</a:t>
            </a:r>
          </a:p>
          <a:p>
            <a:r>
              <a:rPr lang="en-US" dirty="0">
                <a:solidFill>
                  <a:srgbClr val="0000FF"/>
                </a:solidFill>
              </a:rPr>
              <a:t>~80 minutes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About 10 minutes more than a typical EECS489 midterm </a:t>
            </a:r>
            <a:r>
              <a:rPr lang="en-US" i="1" dirty="0">
                <a:solidFill>
                  <a:schemeClr val="accent6"/>
                </a:solidFill>
              </a:rPr>
              <a:t>without</a:t>
            </a:r>
            <a:r>
              <a:rPr lang="en-US" dirty="0">
                <a:solidFill>
                  <a:schemeClr val="accent6"/>
                </a:solidFill>
              </a:rPr>
              <a:t> increasing complexity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at this point: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Stop me when you want to discuss something further!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 in Review 1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Basics (lectures 1–2)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Application layer (lectures 3–5)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HTTP, DNS, and CDN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Video Streaming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4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8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Communication between application processes</a:t>
            </a:r>
          </a:p>
          <a:p>
            <a:pPr lvl="1"/>
            <a:r>
              <a:rPr lang="en-US" dirty="0"/>
              <a:t>Mux and </a:t>
            </a:r>
            <a:r>
              <a:rPr lang="en-US" dirty="0" err="1"/>
              <a:t>demux</a:t>
            </a:r>
            <a:r>
              <a:rPr lang="en-US" dirty="0"/>
              <a:t> from/to application processes</a:t>
            </a:r>
          </a:p>
          <a:p>
            <a:pPr lvl="1"/>
            <a:r>
              <a:rPr lang="en-US" dirty="0"/>
              <a:t>Implemented using ports</a:t>
            </a:r>
          </a:p>
          <a:p>
            <a:r>
              <a:rPr lang="en-US" dirty="0"/>
              <a:t>(2) Provide common end-to-end services for app layer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8811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1490453872</TotalTime>
  <Pages>7</Pages>
  <Words>2651</Words>
  <Application>Microsoft Macintosh PowerPoint</Application>
  <PresentationFormat>On-screen Show (4:3)</PresentationFormat>
  <Paragraphs>622</Paragraphs>
  <Slides>48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Arial Black</vt:lpstr>
      <vt:lpstr>Courier New</vt:lpstr>
      <vt:lpstr>Gill Sans</vt:lpstr>
      <vt:lpstr>Monaco</vt:lpstr>
      <vt:lpstr>Monotype Sorts</vt:lpstr>
      <vt:lpstr>Palatino Linotype</vt:lpstr>
      <vt:lpstr>Times New Roman</vt:lpstr>
      <vt:lpstr>Wingdings</vt:lpstr>
      <vt:lpstr>dbllineb</vt:lpstr>
      <vt:lpstr>Equation</vt:lpstr>
      <vt:lpstr>EECS 489 Computer Networks  Fall 2020</vt:lpstr>
      <vt:lpstr>Logistics</vt:lpstr>
      <vt:lpstr>General guidelines (1)</vt:lpstr>
      <vt:lpstr>General guidelines (2)</vt:lpstr>
      <vt:lpstr>General guidelines (3)</vt:lpstr>
      <vt:lpstr>This review</vt:lpstr>
      <vt:lpstr>Topics Covered in Review 1</vt:lpstr>
      <vt:lpstr>Topics</vt:lpstr>
      <vt:lpstr>Role of the transport layer</vt:lpstr>
      <vt:lpstr>UDP vs. TCP</vt:lpstr>
      <vt:lpstr>Reliable transport:  General concepts</vt:lpstr>
      <vt:lpstr>Designing a reliable transport protocol</vt:lpstr>
      <vt:lpstr>The TCP abstraction</vt:lpstr>
      <vt:lpstr>Things to know about TCP</vt:lpstr>
      <vt:lpstr>Reliability</vt:lpstr>
      <vt:lpstr>Establishing/terminating a TCP connection</vt:lpstr>
      <vt:lpstr>Flow control</vt:lpstr>
      <vt:lpstr>Congestion control</vt:lpstr>
      <vt:lpstr>Put together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TCP flavors </vt:lpstr>
      <vt:lpstr>A simple model for TCP throughput</vt:lpstr>
      <vt:lpstr>A simple model for TCP throughput</vt:lpstr>
      <vt:lpstr>5-minute break!</vt:lpstr>
      <vt:lpstr>Topics</vt:lpstr>
      <vt:lpstr>Network layer</vt:lpstr>
      <vt:lpstr>Forwarding vs. routing</vt:lpstr>
      <vt:lpstr>Forwarding</vt:lpstr>
      <vt:lpstr>Designing the IP header</vt:lpstr>
      <vt:lpstr>What information do we need?</vt:lpstr>
      <vt:lpstr>IPv4 and IPv6 header comparison</vt:lpstr>
      <vt:lpstr>Philosophy of changes</vt:lpstr>
      <vt:lpstr>What’s inside a router?</vt:lpstr>
      <vt:lpstr>Input linecards</vt:lpstr>
      <vt:lpstr>Looking up the output port</vt:lpstr>
      <vt:lpstr>Longest prefix matching</vt:lpstr>
      <vt:lpstr>Tree structure</vt:lpstr>
      <vt:lpstr>Output linecards</vt:lpstr>
      <vt:lpstr>Crossbar interconnect</vt:lpstr>
      <vt:lpstr>Max-Min fairness</vt:lpstr>
      <vt:lpstr>Example</vt:lpstr>
      <vt:lpstr>Max-Min fairness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1291</cp:revision>
  <cp:lastPrinted>1999-09-08T17:25:07Z</cp:lastPrinted>
  <dcterms:created xsi:type="dcterms:W3CDTF">2014-01-14T18:15:50Z</dcterms:created>
  <dcterms:modified xsi:type="dcterms:W3CDTF">2020-10-13T19:34:44Z</dcterms:modified>
  <cp:category/>
</cp:coreProperties>
</file>