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8" r:id="rId2"/>
    <p:sldId id="513" r:id="rId3"/>
    <p:sldId id="514" r:id="rId4"/>
    <p:sldId id="515" r:id="rId5"/>
    <p:sldId id="516" r:id="rId6"/>
    <p:sldId id="517" r:id="rId7"/>
    <p:sldId id="520" r:id="rId8"/>
    <p:sldId id="518" r:id="rId9"/>
    <p:sldId id="519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1" r:id="rId20"/>
    <p:sldId id="530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5" r:id="rId35"/>
    <p:sldId id="546" r:id="rId36"/>
    <p:sldId id="547" r:id="rId37"/>
    <p:sldId id="548" r:id="rId38"/>
    <p:sldId id="549" r:id="rId39"/>
    <p:sldId id="550" r:id="rId40"/>
    <p:sldId id="551" r:id="rId41"/>
    <p:sldId id="502" r:id="rId42"/>
    <p:sldId id="552" r:id="rId43"/>
    <p:sldId id="554" r:id="rId44"/>
    <p:sldId id="555" r:id="rId45"/>
    <p:sldId id="556" r:id="rId46"/>
    <p:sldId id="557" r:id="rId47"/>
    <p:sldId id="558" r:id="rId48"/>
    <p:sldId id="559" r:id="rId49"/>
    <p:sldId id="560" r:id="rId50"/>
    <p:sldId id="562" r:id="rId51"/>
    <p:sldId id="563" r:id="rId52"/>
    <p:sldId id="573" r:id="rId53"/>
    <p:sldId id="574" r:id="rId54"/>
    <p:sldId id="564" r:id="rId55"/>
    <p:sldId id="565" r:id="rId56"/>
    <p:sldId id="566" r:id="rId57"/>
    <p:sldId id="567" r:id="rId58"/>
    <p:sldId id="553" r:id="rId59"/>
    <p:sldId id="568" r:id="rId60"/>
    <p:sldId id="569" r:id="rId61"/>
    <p:sldId id="570" r:id="rId62"/>
    <p:sldId id="571" r:id="rId63"/>
    <p:sldId id="575" r:id="rId64"/>
    <p:sldId id="576" r:id="rId65"/>
    <p:sldId id="577" r:id="rId66"/>
    <p:sldId id="578" r:id="rId67"/>
    <p:sldId id="572" r:id="rId68"/>
    <p:sldId id="512" r:id="rId6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6"/>
    <p:restoredTop sz="94643"/>
  </p:normalViewPr>
  <p:slideViewPr>
    <p:cSldViewPr>
      <p:cViewPr varScale="1">
        <p:scale>
          <a:sx n="115" d="100"/>
          <a:sy n="115" d="100"/>
        </p:scale>
        <p:origin x="4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ea typeface="ＭＳ Ｐゴシック" charset="0"/>
                <a:cs typeface="ＭＳ Ｐゴシック" charset="0"/>
              </a:rPr>
              <a:t>Ehy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44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 smtClean="0">
                <a:ea typeface="宋体" charset="0"/>
                <a:cs typeface="宋体" charset="0"/>
              </a:rPr>
              <a:t>Arrows:</a:t>
            </a:r>
            <a:r>
              <a:rPr lang="en-US" altLang="zh-CN" baseline="0" dirty="0" smtClean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8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9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6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4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7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50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91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20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7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49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30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15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51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379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52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53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54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54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744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55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025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D3E02E9D-6A4F-4CD9-95CC-5E495CE0D39D}" type="slidenum">
              <a:rPr lang="en-US" sz="1300" b="0" smtClean="0">
                <a:latin typeface="Times New Roman" pitchFamily="18" charset="0"/>
              </a:rPr>
              <a:pPr eaLnBrk="1" hangingPunct="1"/>
              <a:t>57</a:t>
            </a:fld>
            <a:endParaRPr lang="en-US" sz="1300" b="0" smtClean="0">
              <a:latin typeface="Times New Roman" pitchFamily="18" charset="0"/>
            </a:endParaRPr>
          </a:p>
        </p:txBody>
      </p:sp>
      <p:sp>
        <p:nvSpPr>
          <p:cNvPr id="129027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38" tIns="47869" rIns="95738" bIns="47869" anchor="b"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C3545A94-B8A9-4FD7-9026-7BA0DA2A648D}" type="slidenum">
              <a:rPr lang="en-US" sz="1300" b="0">
                <a:latin typeface="Times New Roman" pitchFamily="18" charset="0"/>
              </a:rPr>
              <a:pPr eaLnBrk="1" hangingPunct="1"/>
              <a:t>57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004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3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6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a router determine which</a:t>
            </a:r>
            <a:r>
              <a:rPr lang="en-US" baseline="0" dirty="0" smtClean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64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 smtClean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38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0186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631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6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April 17,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vs. 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Forwarding: “</a:t>
            </a:r>
            <a:r>
              <a:rPr lang="en-US" dirty="0" smtClean="0">
                <a:solidFill>
                  <a:srgbClr val="0000FF"/>
                </a:solidFill>
              </a:rPr>
              <a:t>data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Directing one data packet</a:t>
            </a:r>
          </a:p>
          <a:p>
            <a:pPr lvl="1"/>
            <a:r>
              <a:rPr lang="en-US" dirty="0" smtClean="0"/>
              <a:t>Each router using local routing state</a:t>
            </a:r>
          </a:p>
          <a:p>
            <a:r>
              <a:rPr lang="en-US" dirty="0" smtClean="0"/>
              <a:t>Routing: “</a:t>
            </a:r>
            <a:r>
              <a:rPr lang="en-US" dirty="0" smtClean="0">
                <a:solidFill>
                  <a:srgbClr val="0000FF"/>
                </a:solidFill>
              </a:rPr>
              <a:t>control plane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Computing the forwarding tables that guide packets</a:t>
            </a:r>
          </a:p>
          <a:p>
            <a:pPr lvl="1"/>
            <a:r>
              <a:rPr lang="en-US" dirty="0" smtClean="0"/>
              <a:t>Jointly computed by routers using a distributed algorithm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Very different timescales!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smtClean="0">
                <a:latin typeface="Arial" charset="0"/>
              </a:rPr>
              <a:t>Linecard</a:t>
            </a:r>
            <a:r>
              <a:rPr lang="en-US" sz="1600" dirty="0" smtClean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Interconnect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(Switching)</a:t>
            </a:r>
          </a:p>
          <a:p>
            <a:pPr algn="ctr"/>
            <a:r>
              <a:rPr lang="en-US" sz="1800" dirty="0" smtClean="0">
                <a:latin typeface="+mn-lt"/>
              </a:rPr>
              <a:t>Fabric</a:t>
            </a:r>
            <a:endParaRPr lang="en-US" sz="1800" dirty="0">
              <a:latin typeface="+mn-lt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 smtClean="0">
                <a:latin typeface="+mn-lt"/>
              </a:rPr>
              <a:t>Route/Control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Processor</a:t>
            </a:r>
            <a:endParaRPr lang="en-US" sz="1800" dirty="0">
              <a:latin typeface="+mn-lt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smtClean="0">
                <a:latin typeface="Arial" charset="0"/>
              </a:rPr>
              <a:t>Linecard</a:t>
            </a:r>
            <a:r>
              <a:rPr lang="en-US" sz="1600" dirty="0" smtClean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D3A600"/>
                </a:solidFill>
              </a:rPr>
              <a:t>Control Plane</a:t>
            </a:r>
            <a:endParaRPr lang="en-US" dirty="0">
              <a:solidFill>
                <a:srgbClr val="D3A6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D3A600"/>
                </a:solidFill>
              </a:rPr>
              <a:t>Data Plane</a:t>
            </a:r>
            <a:endParaRPr lang="en-US" dirty="0">
              <a:solidFill>
                <a:srgbClr val="D3A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0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entry for each address </a:t>
            </a:r>
            <a:r>
              <a:rPr lang="en-US" dirty="0" smtClean="0">
                <a:sym typeface="Wingdings"/>
              </a:rPr>
              <a:t> 4 billion entries!</a:t>
            </a:r>
          </a:p>
          <a:p>
            <a:r>
              <a:rPr lang="en-US" dirty="0" smtClean="0">
                <a:sym typeface="Wingdings"/>
              </a:rPr>
              <a:t>For scalability, addresses are aggregated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1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prefix matching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solidFill>
                    <a:schemeClr val="accent2"/>
                  </a:solidFill>
                  <a:latin typeface="+mn-lt"/>
                </a:rPr>
                <a:t>110000**</a:t>
              </a:r>
              <a:endParaRPr lang="en-US" sz="1600" b="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solidFill>
                    <a:schemeClr val="accent2"/>
                  </a:solidFill>
                  <a:latin typeface="+mn-lt"/>
                </a:rPr>
                <a:t>110001**</a:t>
              </a:r>
              <a:endParaRPr lang="en-US" sz="1600" b="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solidFill>
                    <a:schemeClr val="accent2"/>
                  </a:solidFill>
                  <a:latin typeface="+mn-lt"/>
                </a:rPr>
                <a:t>1100****</a:t>
              </a:r>
              <a:endParaRPr lang="en-US" sz="1600" b="0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 smtClean="0">
                  <a:solidFill>
                    <a:schemeClr val="accent2"/>
                  </a:solidFill>
                  <a:latin typeface="+mn-lt"/>
                </a:rPr>
                <a:t>1101****</a:t>
              </a:r>
              <a:endParaRPr lang="en-US" sz="1600" b="0" dirty="0">
                <a:solidFill>
                  <a:schemeClr val="accent2"/>
                </a:solidFill>
                <a:latin typeface="+mn-lt"/>
              </a:endParaRP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  <a:latin typeface="+mn-lt"/>
                </a:rPr>
                <a:t>ISP Router</a:t>
              </a:r>
              <a:endParaRPr lang="en-US" dirty="0">
                <a:solidFill>
                  <a:schemeClr val="accent2"/>
                </a:solidFill>
                <a:latin typeface="+mn-lt"/>
              </a:endParaRP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</a:t>
            </a: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0531" y="5112603"/>
            <a:ext cx="826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0000FF"/>
                </a:solidFill>
                <a:latin typeface="+mn-lt"/>
              </a:rPr>
              <a:t>Send to the port with the longest prefix match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14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Routing: Local vs. global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Local</a:t>
            </a:r>
            <a:r>
              <a:rPr lang="en-US" dirty="0" smtClean="0"/>
              <a:t> routing state is the forwarding table in a single router</a:t>
            </a:r>
          </a:p>
          <a:p>
            <a:pPr lvl="1"/>
            <a:r>
              <a:rPr lang="en-US" dirty="0" smtClean="0"/>
              <a:t>By itself, the state in a single router cannot be evaluated </a:t>
            </a:r>
          </a:p>
          <a:p>
            <a:pPr lvl="1"/>
            <a:r>
              <a:rPr lang="en-US" dirty="0" smtClean="0"/>
              <a:t>It must be evaluated in terms of the global context</a:t>
            </a:r>
          </a:p>
          <a:p>
            <a:r>
              <a:rPr lang="en-US" i="1" dirty="0" smtClean="0"/>
              <a:t>Global</a:t>
            </a:r>
            <a:r>
              <a:rPr lang="en-US" dirty="0" smtClean="0"/>
              <a:t> state refers to the collection of forwarding tables in each of the routers</a:t>
            </a:r>
          </a:p>
          <a:p>
            <a:pPr lvl="1"/>
            <a:r>
              <a:rPr lang="en-US" dirty="0" smtClean="0"/>
              <a:t>Global state determines which paths packets take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“Valid” routing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state is “valid” if it produces forwarding decisions that always deliver packets to their destinations</a:t>
            </a:r>
          </a:p>
          <a:p>
            <a:r>
              <a:rPr lang="en-US" dirty="0" smtClean="0"/>
              <a:t>Goal of routing protocols: compute valid state</a:t>
            </a:r>
          </a:p>
          <a:p>
            <a:pPr lvl="1"/>
            <a:r>
              <a:rPr lang="en-US" dirty="0" smtClean="0"/>
              <a:t>How can we tell if routing state if valid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routing state is valid </a:t>
            </a:r>
            <a:r>
              <a:rPr lang="en-US" i="1" dirty="0" smtClean="0">
                <a:solidFill>
                  <a:srgbClr val="0000FF"/>
                </a:solidFill>
              </a:rPr>
              <a:t>if and only if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There are no dead ends (other than destination)</a:t>
            </a:r>
          </a:p>
          <a:p>
            <a:pPr lvl="1"/>
            <a:r>
              <a:rPr lang="en-US" dirty="0" smtClean="0"/>
              <a:t>There are no loops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dead end</a:t>
            </a:r>
            <a:r>
              <a:rPr lang="en-US" dirty="0" smtClean="0"/>
              <a:t> is when there is no outgoing link (next-hop)</a:t>
            </a:r>
          </a:p>
          <a:p>
            <a:pPr lvl="1"/>
            <a:r>
              <a:rPr lang="en-US" dirty="0" smtClean="0"/>
              <a:t>A packet arrives, but the forwarding decision does not yield any outgoing link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loop</a:t>
            </a:r>
            <a:r>
              <a:rPr lang="en-US" dirty="0" smtClean="0"/>
              <a:t> is when a packet cycles around the same set of nodes forever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Least-cost </a:t>
            </a:r>
            <a:r>
              <a:rPr lang="en-US" dirty="0"/>
              <a:t>r</a:t>
            </a:r>
            <a:r>
              <a:rPr lang="en-US" dirty="0" smtClean="0"/>
              <a:t>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Least-cost routes provide an easy way to avoid loops</a:t>
            </a:r>
          </a:p>
          <a:p>
            <a:pPr lvl="1"/>
            <a:r>
              <a:rPr lang="en-US" dirty="0" smtClean="0"/>
              <a:t>No reasonable cost metric is minimized by traversing a loop</a:t>
            </a:r>
          </a:p>
          <a:p>
            <a:r>
              <a:rPr lang="en-US" dirty="0" smtClean="0"/>
              <a:t>Least-cost paths form a spanning tree for each destination rooted at that destination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Intra-domain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 (LS) routing protocol</a:t>
            </a:r>
          </a:p>
          <a:p>
            <a:pPr lvl="1"/>
            <a:r>
              <a:rPr lang="en-US" dirty="0" smtClean="0"/>
              <a:t>Dijkstra’s algorithm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Broadcast neighbors’ info to everyone</a:t>
            </a:r>
          </a:p>
          <a:p>
            <a:r>
              <a:rPr lang="en-US" dirty="0" smtClean="0"/>
              <a:t>Distance vector (DV) routing protocol</a:t>
            </a:r>
          </a:p>
          <a:p>
            <a:pPr lvl="1"/>
            <a:r>
              <a:rPr lang="en-US" dirty="0" smtClean="0"/>
              <a:t>Bellman-Ford algorithm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Gossip to neighbors about everyone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are shortest-path based routing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inimizing cost metric (link weights) a common optimization goal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outers share a common view as to what makes a path “good” and how to measure the “goodness” of a path</a:t>
            </a:r>
          </a:p>
          <a:p>
            <a:r>
              <a:rPr lang="en-US" dirty="0" smtClean="0"/>
              <a:t>Due to shared goal, commonly used inside an organization</a:t>
            </a:r>
          </a:p>
          <a:p>
            <a:pPr lvl="1"/>
            <a:r>
              <a:rPr lang="en-US" dirty="0" smtClean="0"/>
              <a:t>RIP and OSPF are mostly used for </a:t>
            </a:r>
            <a:r>
              <a:rPr lang="en-US" dirty="0" smtClean="0">
                <a:solidFill>
                  <a:srgbClr val="0000FF"/>
                </a:solidFill>
              </a:rPr>
              <a:t>intra</a:t>
            </a:r>
            <a:r>
              <a:rPr lang="en-US" dirty="0" smtClean="0"/>
              <a:t>-domain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Exam at 220 CHRYS from 1:30PM to 3:30PM on Thursday, April 20</a:t>
            </a:r>
          </a:p>
          <a:p>
            <a:r>
              <a:rPr lang="en-US" dirty="0" smtClean="0"/>
              <a:t>Open book/text/notes, but </a:t>
            </a:r>
            <a:r>
              <a:rPr lang="en-US" dirty="0" smtClean="0">
                <a:solidFill>
                  <a:srgbClr val="0000FF"/>
                </a:solidFill>
              </a:rPr>
              <a:t>OFFLINE</a:t>
            </a:r>
            <a:endParaRPr lang="en-US" dirty="0" smtClean="0"/>
          </a:p>
          <a:p>
            <a:r>
              <a:rPr lang="en-US" dirty="0" smtClean="0"/>
              <a:t>Test does not require any complicated calculation</a:t>
            </a:r>
          </a:p>
          <a:p>
            <a:r>
              <a:rPr lang="en-US" dirty="0" smtClean="0"/>
              <a:t>You’re </a:t>
            </a:r>
            <a:r>
              <a:rPr lang="en-US" dirty="0" smtClean="0">
                <a:solidFill>
                  <a:srgbClr val="0000FF"/>
                </a:solidFill>
              </a:rPr>
              <a:t>NOT allowed</a:t>
            </a:r>
            <a:r>
              <a:rPr lang="en-US" dirty="0" smtClean="0"/>
              <a:t> to write/run any programs</a:t>
            </a:r>
          </a:p>
          <a:p>
            <a:r>
              <a:rPr lang="en-US" dirty="0" smtClean="0"/>
              <a:t>No office hours for </a:t>
            </a:r>
            <a:r>
              <a:rPr lang="en-US" dirty="0" err="1" smtClean="0"/>
              <a:t>Nitish</a:t>
            </a:r>
            <a:r>
              <a:rPr lang="en-US" dirty="0" smtClean="0"/>
              <a:t> this week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2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 smtClean="0"/>
              <a:t>LS: with N nodes, E links,         O(NE) messages sent  </a:t>
            </a:r>
          </a:p>
          <a:p>
            <a:r>
              <a:rPr lang="en-US" dirty="0" smtClean="0"/>
              <a:t>DV: exchange between neighbors only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 smtClean="0"/>
              <a:t>LS: relatively fast</a:t>
            </a:r>
          </a:p>
          <a:p>
            <a:r>
              <a:rPr lang="en-US" dirty="0" smtClean="0"/>
              <a:t>DV: convergence time varies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C</a:t>
            </a:r>
            <a:r>
              <a:rPr lang="en-US" b="1" dirty="0" smtClean="0">
                <a:solidFill>
                  <a:srgbClr val="0000FF"/>
                </a:solidFill>
              </a:rPr>
              <a:t>ount-to-infinity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 smtClean="0"/>
              <a:t>LS: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 can advertise incorrect </a:t>
            </a:r>
            <a:r>
              <a:rPr lang="en-US" dirty="0" smtClean="0">
                <a:solidFill>
                  <a:srgbClr val="0000FF"/>
                </a:solidFill>
              </a:rPr>
              <a:t>link</a:t>
            </a:r>
            <a:r>
              <a:rPr lang="en-US" dirty="0" smtClean="0"/>
              <a:t> cost</a:t>
            </a:r>
          </a:p>
          <a:p>
            <a:pPr lvl="1"/>
            <a:r>
              <a:rPr lang="en-US" dirty="0" smtClean="0"/>
              <a:t>Each node computes its </a:t>
            </a:r>
            <a:r>
              <a:rPr lang="en-US" i="1" dirty="0" smtClean="0"/>
              <a:t>own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DV: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 can advertise incorrect </a:t>
            </a:r>
            <a:r>
              <a:rPr lang="en-US" dirty="0" smtClean="0">
                <a:solidFill>
                  <a:srgbClr val="0000FF"/>
                </a:solidFill>
              </a:rPr>
              <a:t>path</a:t>
            </a:r>
            <a:r>
              <a:rPr lang="en-US" dirty="0" smtClean="0"/>
              <a:t> cost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node’s table used by others (error propagates)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is key to scalable inter-domain routing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FF"/>
                </a:solidFill>
              </a:rPr>
              <a:t>Ability </a:t>
            </a:r>
            <a:r>
              <a:rPr lang="en-US" dirty="0">
                <a:solidFill>
                  <a:srgbClr val="0000FF"/>
                </a:solidFill>
              </a:rPr>
              <a:t>to aggregate</a:t>
            </a:r>
            <a:r>
              <a:rPr lang="en-US" dirty="0"/>
              <a:t> addresses is crucial </a:t>
            </a:r>
            <a:r>
              <a:rPr lang="en-US" dirty="0" smtClean="0"/>
              <a:t>for</a:t>
            </a:r>
          </a:p>
          <a:p>
            <a:pPr lvl="1"/>
            <a:r>
              <a:rPr lang="en-US" dirty="0"/>
              <a:t>State: Small forwarding tables at routers</a:t>
            </a:r>
          </a:p>
          <a:p>
            <a:pPr lvl="2"/>
            <a:r>
              <a:rPr lang="en-US" dirty="0"/>
              <a:t>Much less than the number of hosts</a:t>
            </a:r>
          </a:p>
          <a:p>
            <a:pPr lvl="1"/>
            <a:r>
              <a:rPr lang="en-US" dirty="0"/>
              <a:t>Churn: Limited rate of change in routing </a:t>
            </a:r>
            <a:r>
              <a:rPr lang="en-US" dirty="0" smtClean="0"/>
              <a:t>tables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Classful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smtClean="0"/>
              <a:t>Three classes</a:t>
            </a:r>
          </a:p>
          <a:p>
            <a:pPr lvl="1"/>
            <a:r>
              <a:rPr lang="en-US" dirty="0" smtClean="0"/>
              <a:t>8-bit network prefix (Class A),</a:t>
            </a:r>
          </a:p>
          <a:p>
            <a:pPr lvl="1"/>
            <a:r>
              <a:rPr lang="en-US" dirty="0" smtClean="0"/>
              <a:t>16-bit network prefix (Class B), or</a:t>
            </a:r>
          </a:p>
          <a:p>
            <a:pPr lvl="1"/>
            <a:r>
              <a:rPr lang="en-US" dirty="0" smtClean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</a:t>
            </a:r>
            <a:r>
              <a:rPr lang="en-US" dirty="0" smtClean="0"/>
              <a:t>is not enough (&lt;500 hosts)</a:t>
            </a:r>
            <a:endParaRPr lang="en-US" dirty="0"/>
          </a:p>
          <a:p>
            <a:pPr marL="742950" lvl="1" indent="-285750"/>
            <a:r>
              <a:rPr lang="en-US" dirty="0" smtClean="0"/>
              <a:t>Instead, </a:t>
            </a:r>
            <a:r>
              <a:rPr lang="en-US" dirty="0"/>
              <a:t>a class B address is </a:t>
            </a:r>
            <a:r>
              <a:rPr lang="en-US" dirty="0" smtClean="0"/>
              <a:t>allocated</a:t>
            </a:r>
            <a:r>
              <a:rPr lang="en-US" dirty="0"/>
              <a:t> </a:t>
            </a:r>
            <a:r>
              <a:rPr lang="en-US" dirty="0" smtClean="0"/>
              <a:t>(~</a:t>
            </a:r>
            <a:r>
              <a:rPr lang="en-US" dirty="0"/>
              <a:t>65K hosts) </a:t>
            </a:r>
          </a:p>
          <a:p>
            <a:pPr marL="1042987" lvl="2" indent="-285750"/>
            <a:r>
              <a:rPr lang="en-US" dirty="0" smtClean="0"/>
              <a:t>Huge </a:t>
            </a:r>
            <a:r>
              <a:rPr lang="en-US" dirty="0"/>
              <a:t>waste!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CIDR: C</a:t>
            </a:r>
            <a:r>
              <a:rPr lang="en-US" dirty="0" smtClean="0"/>
              <a:t>lassless inter-domain </a:t>
            </a:r>
            <a:r>
              <a:rPr lang="en-US" dirty="0"/>
              <a:t>r</a:t>
            </a:r>
            <a:r>
              <a:rPr lang="en-US" dirty="0" smtClean="0"/>
              <a:t>outing</a:t>
            </a:r>
            <a:endParaRPr lang="en-US" dirty="0"/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division between network and host addresses</a:t>
            </a:r>
          </a:p>
          <a:p>
            <a:r>
              <a:rPr lang="en-US" dirty="0" smtClean="0"/>
              <a:t>Offers a better tradeoff between size of the routing table and efficient use of the IP address space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2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structure shapes Inter-domain routing</a:t>
            </a:r>
            <a:endParaRPr lang="en-US" dirty="0"/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ASes want freedom to pick routes based on </a:t>
            </a:r>
            <a:r>
              <a:rPr lang="en-US" dirty="0" smtClean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Topology &amp; policy shaped by inter-AS business relationship</a:t>
            </a:r>
            <a:endParaRPr 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kinds of relationships between ASes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rgbClr val="0000FF"/>
                </a:solidFill>
              </a:rPr>
              <a:t>peer</a:t>
            </a:r>
            <a:endParaRPr lang="en-US" dirty="0" smtClean="0"/>
          </a:p>
          <a:p>
            <a:r>
              <a:rPr lang="en-US" dirty="0" smtClean="0"/>
              <a:t> Business implications</a:t>
            </a:r>
          </a:p>
          <a:p>
            <a:pPr lvl="1"/>
            <a:r>
              <a:rPr lang="en-US" dirty="0" smtClean="0"/>
              <a:t>Customer pays provider</a:t>
            </a:r>
          </a:p>
          <a:p>
            <a:pPr lvl="1"/>
            <a:r>
              <a:rPr lang="en-US" dirty="0" smtClean="0"/>
              <a:t>Peers don’t pay each other</a:t>
            </a:r>
          </a:p>
          <a:p>
            <a:pPr lvl="2"/>
            <a:r>
              <a:rPr lang="en-US" dirty="0" smtClean="0"/>
              <a:t>Exchange roughly equal traffic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1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relationships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Arial" charset="0"/>
                <a:ea typeface="+mn-ea"/>
                <a:cs typeface="+mn-cs"/>
              </a:rPr>
              <a:t> Customers </a:t>
            </a:r>
            <a:r>
              <a:rPr lang="en-US" sz="2400" dirty="0">
                <a:latin typeface="Arial" charset="0"/>
                <a:ea typeface="+mn-ea"/>
                <a:cs typeface="+mn-cs"/>
              </a:rPr>
              <a:t>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+mn-lt"/>
                <a:ea typeface="+mn-ea"/>
                <a:cs typeface="+mn-cs"/>
              </a:rPr>
              <a:t> Peers </a:t>
            </a:r>
            <a:r>
              <a:rPr lang="en-US" sz="2400" dirty="0">
                <a:latin typeface="+mn-lt"/>
                <a:ea typeface="+mn-ea"/>
                <a:cs typeface="+mn-cs"/>
              </a:rPr>
              <a:t>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</a:t>
            </a:r>
            <a:r>
              <a:rPr lang="en-US" sz="2400" b="0" i="1" dirty="0" smtClean="0">
                <a:latin typeface="+mn-lt"/>
                <a:ea typeface="+mn-ea"/>
                <a:cs typeface="+mn-cs"/>
              </a:rPr>
              <a:t>implications</a:t>
            </a:r>
            <a:endParaRPr lang="en-US" sz="2400" b="0" i="1" dirty="0"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3190875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895475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716177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696684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3484804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212407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2063264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919467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893663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634038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3430153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629275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8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inspired by Distance-Vector with four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Shortest-path routes may not be picked to enforce policy</a:t>
            </a:r>
          </a:p>
          <a:p>
            <a:r>
              <a:rPr lang="en-US" dirty="0"/>
              <a:t>Path-Vector </a:t>
            </a:r>
            <a:r>
              <a:rPr lang="en-US" dirty="0" smtClean="0"/>
              <a:t>routing to avoid loops</a:t>
            </a:r>
          </a:p>
          <a:p>
            <a:r>
              <a:rPr lang="en-US" dirty="0"/>
              <a:t>Selective route </a:t>
            </a:r>
            <a:r>
              <a:rPr lang="en-US" dirty="0" smtClean="0"/>
              <a:t>advertisement may affect reachability</a:t>
            </a:r>
            <a:endParaRPr lang="en-US" dirty="0"/>
          </a:p>
          <a:p>
            <a:r>
              <a:rPr lang="en-US" dirty="0" smtClean="0"/>
              <a:t>Routes may be aggregated for scalability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Policy dictates how routes are “selected” and “exported”</a:t>
            </a:r>
            <a:endParaRPr lang="en-US" altLang="zh-CN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Selection</a:t>
            </a:r>
            <a:r>
              <a:rPr lang="en-US" sz="2400" dirty="0" smtClean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Export</a:t>
            </a:r>
            <a:r>
              <a:rPr lang="en-US" sz="2400" dirty="0" smtClean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+mn-lt"/>
                </a:rPr>
                <a:t>blah blah</a:t>
              </a:r>
              <a:endParaRPr lang="en-US" sz="1400" dirty="0">
                <a:solidFill>
                  <a:srgbClr val="FFFFFF"/>
                </a:solidFill>
                <a:latin typeface="+mn-lt"/>
              </a:endParaRP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 smtClean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 smtClean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guidelines (1)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only assumes material covered in lecture and sections</a:t>
            </a:r>
          </a:p>
          <a:p>
            <a:pPr lvl="1"/>
            <a:r>
              <a:rPr lang="en-US" dirty="0" smtClean="0"/>
              <a:t>Text: only to clarify details and context for the above</a:t>
            </a:r>
          </a:p>
          <a:p>
            <a:r>
              <a:rPr lang="en-US" dirty="0" smtClean="0"/>
              <a:t>The test doesn’t require you to do complicated calculations </a:t>
            </a:r>
          </a:p>
          <a:p>
            <a:pPr lvl="1"/>
            <a:r>
              <a:rPr lang="en-US" dirty="0" smtClean="0"/>
              <a:t>Use this as a hint to determine if you’re on right track</a:t>
            </a:r>
          </a:p>
          <a:p>
            <a:r>
              <a:rPr lang="en-US" dirty="0" smtClean="0"/>
              <a:t>You don’t need to memorize anything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You do need to understand how things work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export policy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/>
                <a:gridCol w="3886200"/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Destination</a:t>
                      </a:r>
                      <a:r>
                        <a:rPr lang="en-US" sz="2400" baseline="0" dirty="0" smtClean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Export route to…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Customer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Peer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Provider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2"/>
                          </a:solidFill>
                        </a:rPr>
                        <a:t>Customers</a:t>
                      </a:r>
                      <a:endParaRPr 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 smtClean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 smtClean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eBGP</a:t>
            </a:r>
            <a:r>
              <a:rPr lang="en-US" dirty="0" smtClean="0"/>
              <a:t>, </a:t>
            </a:r>
            <a:r>
              <a:rPr lang="en-US" dirty="0" err="1" smtClean="0"/>
              <a:t>iBGP</a:t>
            </a:r>
            <a:r>
              <a:rPr lang="en-US" dirty="0" smtClean="0"/>
              <a:t>, and IGP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eBGP</a:t>
            </a:r>
            <a:r>
              <a:rPr lang="en-US" dirty="0" smtClean="0"/>
              <a:t>: BGP sessions between border routers in different ASes</a:t>
            </a:r>
          </a:p>
          <a:p>
            <a:pPr lvl="1"/>
            <a:r>
              <a:rPr lang="en-US" dirty="0" smtClean="0"/>
              <a:t>Learn routes to external destinations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iBGP</a:t>
            </a:r>
            <a:r>
              <a:rPr lang="en-US" dirty="0" smtClean="0"/>
              <a:t>: BGP sessions between border routers and other routers within the same AS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istribute externally learned routes internally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IGP</a:t>
            </a:r>
            <a:r>
              <a:rPr lang="en-US" dirty="0" smtClean="0"/>
              <a:t>: “Interior Gateway Protocol” = Intra-domain routing protocol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internal reachability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OSPF, RIP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5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</a:t>
            </a:r>
            <a:r>
              <a:rPr lang="en-US" dirty="0" smtClean="0"/>
              <a:t>IGP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routes to external destination using </a:t>
            </a:r>
            <a:r>
              <a:rPr lang="en-US" dirty="0" err="1" smtClean="0"/>
              <a:t>eBGP</a:t>
            </a:r>
            <a:endParaRPr lang="en-US" dirty="0" smtClean="0"/>
          </a:p>
          <a:p>
            <a:r>
              <a:rPr lang="en-US" dirty="0" smtClean="0"/>
              <a:t>Distribute externally learned routes internally using </a:t>
            </a:r>
            <a:r>
              <a:rPr lang="en-US" dirty="0" err="1" smtClean="0"/>
              <a:t>iBGP</a:t>
            </a:r>
            <a:endParaRPr lang="en-US" dirty="0" smtClean="0"/>
          </a:p>
          <a:p>
            <a:r>
              <a:rPr lang="en-US" dirty="0" smtClean="0"/>
              <a:t>Travel shortest path to egress using IGP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6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/>
                <a:gridCol w="25146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Priority</a:t>
                      </a:r>
                      <a:endParaRPr 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Rule</a:t>
                      </a:r>
                      <a:endParaRPr 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Remarks</a:t>
                      </a:r>
                      <a:endParaRPr 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LOCAL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ASPATH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MED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 smtClean="0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 smtClean="0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 smtClean="0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 path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 smtClean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field of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built a great artifact – the Internet</a:t>
            </a:r>
          </a:p>
          <a:p>
            <a:pPr lvl="1"/>
            <a:r>
              <a:rPr lang="en-US" dirty="0" smtClean="0"/>
              <a:t>It grew mostly unrelated to the academic research, which came later</a:t>
            </a:r>
          </a:p>
          <a:p>
            <a:r>
              <a:rPr lang="en-US" dirty="0" smtClean="0"/>
              <a:t>CS networking today is largely the study of the Internet</a:t>
            </a:r>
          </a:p>
          <a:p>
            <a:r>
              <a:rPr lang="en-US" dirty="0" smtClean="0"/>
              <a:t>BUT </a:t>
            </a:r>
            <a:r>
              <a:rPr lang="en-US" dirty="0" smtClean="0">
                <a:solidFill>
                  <a:srgbClr val="0000FF"/>
                </a:solidFill>
              </a:rPr>
              <a:t>we do not really have an academic discipline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“The Power of Abstraction”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“Modularity based on abstraction is the way things get done”</a:t>
            </a:r>
          </a:p>
          <a:p>
            <a:pPr lvl="1"/>
            <a:r>
              <a:rPr lang="en-US" dirty="0" smtClean="0"/>
              <a:t>Barbara </a:t>
            </a:r>
            <a:r>
              <a:rPr lang="en-US" dirty="0" err="1" smtClean="0"/>
              <a:t>Liskov</a:t>
            </a:r>
            <a:endParaRPr lang="en-US" dirty="0" smtClean="0"/>
          </a:p>
          <a:p>
            <a:r>
              <a:rPr lang="en-US" dirty="0" smtClean="0"/>
              <a:t>Abstractions </a:t>
            </a:r>
            <a:r>
              <a:rPr lang="en-US" dirty="0" smtClean="0">
                <a:sym typeface="Wingdings"/>
              </a:rPr>
              <a:t> Interfaces  Modularity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Mainframe to PC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Vertical integration, closed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Specialized application</a:t>
            </a:r>
          </a:p>
          <a:p>
            <a:r>
              <a:rPr lang="en-US" sz="2400" dirty="0" smtClean="0"/>
              <a:t>Specialized operating system</a:t>
            </a:r>
          </a:p>
          <a:p>
            <a:r>
              <a:rPr lang="en-US" sz="2400" dirty="0" smtClean="0"/>
              <a:t>Specialized hardware</a:t>
            </a:r>
          </a:p>
          <a:p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/>
              <a:t>Open interfaces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 smtClean="0"/>
              <a:t>Arbitrary applications</a:t>
            </a:r>
          </a:p>
          <a:p>
            <a:r>
              <a:rPr lang="en-US" sz="2400" dirty="0" smtClean="0"/>
              <a:t>Commodity operating systems</a:t>
            </a:r>
          </a:p>
          <a:p>
            <a:r>
              <a:rPr lang="en-US" sz="2400" dirty="0" smtClean="0"/>
              <a:t>Microprocessor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7350" y="4724400"/>
            <a:ext cx="516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 want the same for networking!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7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concerns with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compatible with low-level hardware/software</a:t>
            </a:r>
          </a:p>
          <a:p>
            <a:pPr lvl="1"/>
            <a:r>
              <a:rPr lang="en-US" dirty="0" smtClean="0"/>
              <a:t>Need an </a:t>
            </a:r>
            <a:r>
              <a:rPr lang="en-US" dirty="0" smtClean="0">
                <a:solidFill>
                  <a:srgbClr val="0000FF"/>
                </a:solidFill>
              </a:rPr>
              <a:t>abstraction for general forwarding model</a:t>
            </a:r>
          </a:p>
          <a:p>
            <a:r>
              <a:rPr lang="en-US" dirty="0" smtClean="0"/>
              <a:t>Make decisions based on entire network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>
                <a:solidFill>
                  <a:srgbClr val="0000FF"/>
                </a:solidFill>
              </a:rPr>
              <a:t>an abstraction for network state</a:t>
            </a:r>
          </a:p>
          <a:p>
            <a:r>
              <a:rPr lang="en-US" dirty="0" smtClean="0"/>
              <a:t>Compute configuration of each physical device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>
                <a:solidFill>
                  <a:srgbClr val="0000FF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</a:t>
            </a:r>
            <a:r>
              <a:rPr lang="en-US" dirty="0" smtClean="0"/>
              <a:t>every </a:t>
            </a:r>
            <a:r>
              <a:rPr lang="en-US" dirty="0"/>
              <a:t>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fully decentralized control plane</a:t>
            </a:r>
            <a:endParaRPr lang="en-US" dirty="0"/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/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/>
                <a:gridCol w="407613"/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UMICH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MIT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0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/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/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/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/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/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Logically centralized </a:t>
            </a:r>
            <a:br>
              <a:rPr lang="en-US" dirty="0" smtClean="0"/>
            </a:br>
            <a:r>
              <a:rPr lang="en-US" dirty="0" smtClean="0"/>
              <a:t>control plane</a:t>
            </a:r>
            <a:endParaRPr lang="en-US" dirty="0"/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/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/>
                <a:gridCol w="407613"/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UMICH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MIT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0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/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/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/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/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/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guidelines (2)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prepared to:</a:t>
            </a:r>
          </a:p>
          <a:p>
            <a:pPr lvl="1"/>
            <a:r>
              <a:rPr lang="en-US" dirty="0" smtClean="0"/>
              <a:t>Weigh design options outside of the context we studied them in</a:t>
            </a:r>
          </a:p>
          <a:p>
            <a:pPr lvl="1"/>
            <a:r>
              <a:rPr lang="en-US" dirty="0" smtClean="0"/>
              <a:t>Contemplate new designs we haven’t covered in details but can be put together</a:t>
            </a:r>
          </a:p>
          <a:p>
            <a:pPr lvl="2"/>
            <a:r>
              <a:rPr lang="en-US" dirty="0" smtClean="0"/>
              <a:t>e.g., I introduce a new IP address format; how does this affect..” </a:t>
            </a:r>
          </a:p>
          <a:p>
            <a:pPr lvl="1"/>
            <a:r>
              <a:rPr lang="en-US" dirty="0" smtClean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SDN: Many challenges remain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ardening the control plane: dependable, reliable, performance-scalable, secure distributed system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obustness to failures</a:t>
            </a:r>
            <a:r>
              <a:rPr lang="en-US" dirty="0" smtClean="0"/>
              <a:t>: leverage strong theory of reliable distributed system for control plane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Security</a:t>
            </a:r>
            <a:r>
              <a:rPr lang="en-US" dirty="0" smtClean="0"/>
              <a:t>: “baked in” from day one? </a:t>
            </a:r>
          </a:p>
          <a:p>
            <a:r>
              <a:rPr lang="en-US" dirty="0"/>
              <a:t>N</a:t>
            </a:r>
            <a:r>
              <a:rPr lang="en-US" dirty="0" smtClean="0"/>
              <a:t>etworks, protocols meeting mission-specific requirements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real-time, ultra-reliable, ultra-secure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Internet-scaling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Network layer (lectures 11–12, 14–18)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plane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Intra- and inter-domain routing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SDN</a:t>
            </a:r>
          </a:p>
          <a:p>
            <a:r>
              <a:rPr lang="en-US" dirty="0" smtClean="0"/>
              <a:t>Link layer (lectures 19–20, 23)</a:t>
            </a:r>
          </a:p>
          <a:p>
            <a:pPr lvl="1"/>
            <a:r>
              <a:rPr lang="en-US" dirty="0" smtClean="0"/>
              <a:t>Ethernet</a:t>
            </a:r>
          </a:p>
          <a:p>
            <a:pPr lvl="1"/>
            <a:r>
              <a:rPr lang="en-US" dirty="0" smtClean="0"/>
              <a:t>Wireless</a:t>
            </a:r>
          </a:p>
          <a:p>
            <a:r>
              <a:rPr lang="en-US" dirty="0" smtClean="0"/>
              <a:t>Topics in networking (lectures 21–22)</a:t>
            </a:r>
          </a:p>
          <a:p>
            <a:pPr lvl="1"/>
            <a:r>
              <a:rPr lang="en-US" dirty="0" smtClean="0"/>
              <a:t>Datacenter</a:t>
            </a:r>
          </a:p>
          <a:p>
            <a:pPr lvl="1"/>
            <a:r>
              <a:rPr lang="en-US" dirty="0" smtClean="0"/>
              <a:t>Security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four primary services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 smtClean="0"/>
              <a:t>Encapsulates network layer data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 smtClean="0"/>
              <a:t>Medium access control (MAC) protocol defines when to transmit frames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 smtClean="0"/>
              <a:t>Primarily for mediums with high error rates (e.g., wireless)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Error detection and correction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Point-to-point vs. </a:t>
            </a:r>
            <a:r>
              <a:rPr lang="en-US" dirty="0"/>
              <a:t>b</a:t>
            </a:r>
            <a:r>
              <a:rPr lang="en-US" dirty="0" smtClean="0"/>
              <a:t>roadcast medium</a:t>
            </a:r>
            <a:endParaRPr lang="en-US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Point-to-point</a:t>
            </a:r>
            <a:r>
              <a:rPr lang="en-US" dirty="0" smtClean="0"/>
              <a:t>: dedicated pairwise communication</a:t>
            </a:r>
          </a:p>
          <a:p>
            <a:pPr lvl="1"/>
            <a:r>
              <a:rPr lang="en-US" dirty="0" smtClean="0"/>
              <a:t>E.g., long-distance fiber link</a:t>
            </a:r>
          </a:p>
          <a:p>
            <a:pPr lvl="1"/>
            <a:r>
              <a:rPr lang="en-US" dirty="0" smtClean="0"/>
              <a:t>E.g., Point-to-point link b/n Ethernet switch and host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Broadcast</a:t>
            </a:r>
            <a:r>
              <a:rPr lang="en-US" dirty="0" smtClean="0"/>
              <a:t>: shared wire or medium</a:t>
            </a:r>
          </a:p>
          <a:p>
            <a:pPr lvl="1"/>
            <a:r>
              <a:rPr lang="en-US" dirty="0" smtClean="0"/>
              <a:t>Traditional Ethernet (pre ~2000)</a:t>
            </a:r>
          </a:p>
          <a:p>
            <a:pPr lvl="1"/>
            <a:r>
              <a:rPr lang="en-US" dirty="0" smtClean="0"/>
              <a:t>802.11 wireless LAN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 MAC protocols</a:t>
            </a:r>
            <a:endParaRPr lang="en-US" dirty="0"/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node has packet to send</a:t>
            </a:r>
          </a:p>
          <a:p>
            <a:pPr lvl="1"/>
            <a:r>
              <a:rPr lang="en-US" dirty="0" smtClean="0"/>
              <a:t>Transmit at full channel data rate </a:t>
            </a:r>
            <a:r>
              <a:rPr lang="en-US" b="1" dirty="0" smtClean="0"/>
              <a:t>w/o</a:t>
            </a:r>
            <a:r>
              <a:rPr lang="en-US" dirty="0" smtClean="0"/>
              <a:t> coordination</a:t>
            </a:r>
          </a:p>
          <a:p>
            <a:r>
              <a:rPr lang="en-US" dirty="0" smtClean="0"/>
              <a:t>Two or more transmitting nodes </a:t>
            </a:r>
            <a:r>
              <a:rPr lang="en-US" dirty="0" smtClean="0">
                <a:sym typeface="Symbol" charset="0"/>
              </a:rPr>
              <a:t>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 smtClean="0"/>
              <a:t>Data lost</a:t>
            </a:r>
          </a:p>
          <a:p>
            <a:r>
              <a:rPr lang="en-US" dirty="0" smtClean="0"/>
              <a:t>Random access MAC protocol specifies</a:t>
            </a:r>
          </a:p>
          <a:p>
            <a:pPr lvl="1"/>
            <a:r>
              <a:rPr lang="en-US" dirty="0" smtClean="0"/>
              <a:t>How to </a:t>
            </a:r>
            <a:r>
              <a:rPr lang="en-US" dirty="0" smtClean="0">
                <a:solidFill>
                  <a:srgbClr val="0000FF"/>
                </a:solidFill>
              </a:rPr>
              <a:t>detect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recover</a:t>
            </a:r>
            <a:r>
              <a:rPr lang="en-US" dirty="0" smtClean="0"/>
              <a:t> from collisions </a:t>
            </a:r>
          </a:p>
          <a:p>
            <a:r>
              <a:rPr lang="en-US" dirty="0" smtClean="0"/>
              <a:t>Examples </a:t>
            </a:r>
          </a:p>
          <a:p>
            <a:pPr lvl="1"/>
            <a:r>
              <a:rPr lang="en-US" dirty="0" smtClean="0"/>
              <a:t>ALOHA and Slotted ALOHA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CSMA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CSMA/CD</a:t>
            </a:r>
            <a:r>
              <a:rPr lang="en-US" dirty="0" smtClean="0"/>
              <a:t>, CSMA/CA (wireless)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CSMA (Carrier Sense Multiple Access)</a:t>
            </a:r>
            <a:endParaRPr lang="en-US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CSMA: </a:t>
            </a:r>
            <a:r>
              <a:rPr lang="en-US" dirty="0" smtClean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 smtClean="0"/>
              <a:t>If channel sensed idle: transmit entire frame</a:t>
            </a:r>
          </a:p>
          <a:p>
            <a:pPr lvl="1"/>
            <a:r>
              <a:rPr lang="en-US" dirty="0" smtClean="0"/>
              <a:t>If channel sensed busy, defer transmission </a:t>
            </a:r>
          </a:p>
          <a:p>
            <a:r>
              <a:rPr lang="en-US" dirty="0" smtClean="0"/>
              <a:t>Human analogy: don’t interrupt others!</a:t>
            </a:r>
          </a:p>
          <a:p>
            <a:r>
              <a:rPr lang="en-US" dirty="0" smtClean="0"/>
              <a:t>Does not eliminate all </a:t>
            </a:r>
            <a:r>
              <a:rPr lang="en-US" dirty="0" smtClean="0"/>
              <a:t>collisions</a:t>
            </a:r>
          </a:p>
          <a:p>
            <a:pPr lvl="1"/>
            <a:r>
              <a:rPr lang="en-US" dirty="0" smtClean="0"/>
              <a:t>Why?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5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CSMA/CD (Collision Detection)</a:t>
            </a:r>
            <a:endParaRPr lang="en-US"/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CSMA/CD: carrier sensing, deferral as in CSMA</a:t>
            </a:r>
          </a:p>
          <a:p>
            <a:pPr lvl="1"/>
            <a:r>
              <a:rPr lang="en-US" dirty="0" smtClean="0"/>
              <a:t>Collisions detected within short time</a:t>
            </a:r>
          </a:p>
          <a:p>
            <a:pPr lvl="1"/>
            <a:r>
              <a:rPr lang="en-US" dirty="0" smtClean="0"/>
              <a:t>Colliding transmissions aborted, reducing wastage </a:t>
            </a:r>
          </a:p>
          <a:p>
            <a:r>
              <a:rPr lang="en-US" dirty="0" smtClean="0"/>
              <a:t>Collision detection easy in wired (broadcast) LANs</a:t>
            </a:r>
          </a:p>
          <a:p>
            <a:pPr lvl="1"/>
            <a:r>
              <a:rPr lang="en-US" dirty="0" smtClean="0"/>
              <a:t>Compare transmitted, received signals</a:t>
            </a:r>
          </a:p>
          <a:p>
            <a:r>
              <a:rPr lang="en-US" dirty="0" smtClean="0"/>
              <a:t>Collision detection difficult in wireless </a:t>
            </a:r>
            <a:r>
              <a:rPr lang="en-US" dirty="0" smtClean="0"/>
              <a:t>LANs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switched Ethernet?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</a:t>
            </a:r>
            <a:r>
              <a:rPr lang="en-US" sz="2000" dirty="0" smtClean="0"/>
              <a:t>collisions and no </a:t>
            </a:r>
            <a:r>
              <a:rPr lang="en-US" sz="2000" dirty="0"/>
              <a:t>need for </a:t>
            </a:r>
            <a:r>
              <a:rPr lang="en-US" sz="2000" dirty="0" smtClean="0"/>
              <a:t>CSMA/CD</a:t>
            </a:r>
            <a:endParaRPr lang="en-US" sz="2000" dirty="0"/>
          </a:p>
          <a:p>
            <a:pPr lvl="1"/>
            <a:r>
              <a:rPr lang="en-US" sz="2000" dirty="0"/>
              <a:t>No constraints on link lengths, etc</a:t>
            </a:r>
            <a:r>
              <a:rPr lang="en-US" sz="2000" dirty="0" smtClean="0"/>
              <a:t>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/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/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 smtClean="0">
                  <a:latin typeface="+mn-lt"/>
                </a:rPr>
                <a:t>Ethernet</a:t>
              </a:r>
              <a:br>
                <a:rPr lang="en-US" dirty="0" smtClean="0">
                  <a:latin typeface="+mn-lt"/>
                </a:rPr>
              </a:br>
              <a:r>
                <a:rPr lang="en-US" dirty="0" smtClean="0">
                  <a:latin typeface="+mn-lt"/>
                </a:rPr>
                <a:t>switch</a:t>
              </a:r>
              <a:endParaRPr lang="en-US" dirty="0">
                <a:latin typeface="+mn-lt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packet arrives:</a:t>
            </a:r>
          </a:p>
          <a:p>
            <a:pPr lvl="1"/>
            <a:r>
              <a:rPr lang="en-US" dirty="0" smtClean="0"/>
              <a:t>Inspect source MAC address, associate with incoming port</a:t>
            </a:r>
          </a:p>
          <a:p>
            <a:pPr lvl="1"/>
            <a:r>
              <a:rPr lang="en-US" dirty="0" smtClean="0"/>
              <a:t>Store mapping in the switch table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time-to-live</a:t>
            </a:r>
            <a:r>
              <a:rPr lang="en-US" dirty="0" smtClean="0"/>
              <a:t> field to eventually forget mapping</a:t>
            </a:r>
            <a:endParaRPr lang="en-US" dirty="0"/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 smtClean="0">
                <a:latin typeface="Helvetica" charset="0"/>
              </a:rPr>
              <a:t>Packet tells switch how </a:t>
            </a:r>
            <a:r>
              <a:rPr lang="en-US" dirty="0">
                <a:latin typeface="Helvetica" charset="0"/>
              </a:rPr>
              <a:t>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guidelines (3)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 format</a:t>
            </a:r>
          </a:p>
          <a:p>
            <a:pPr lvl="1"/>
            <a:r>
              <a:rPr lang="en-US" dirty="0" smtClean="0"/>
              <a:t>6 questions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NO</a:t>
            </a:r>
            <a:r>
              <a:rPr lang="en-US" dirty="0" smtClean="0"/>
              <a:t> true/false or multiple </a:t>
            </a:r>
            <a:r>
              <a:rPr lang="en-US" dirty="0" smtClean="0"/>
              <a:t>choices</a:t>
            </a:r>
          </a:p>
          <a:p>
            <a:r>
              <a:rPr lang="en-US" dirty="0" smtClean="0"/>
              <a:t>Questions </a:t>
            </a:r>
            <a:r>
              <a:rPr lang="en-US" dirty="0" smtClean="0"/>
              <a:t>not ordered in terms of complexity</a:t>
            </a:r>
          </a:p>
          <a:p>
            <a:pPr lvl="2"/>
            <a:r>
              <a:rPr lang="en-US" dirty="0" smtClean="0"/>
              <a:t>Read all carefully</a:t>
            </a:r>
          </a:p>
          <a:p>
            <a:r>
              <a:rPr lang="en-US" dirty="0" smtClean="0"/>
              <a:t>Pace yourself accordingly!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 discovery protocols</a:t>
            </a:r>
          </a:p>
          <a:p>
            <a:pPr lvl="1"/>
            <a:r>
              <a:rPr lang="en-US" dirty="0" smtClean="0"/>
              <a:t>ARP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Address Resolution Protocol</a:t>
            </a:r>
          </a:p>
          <a:p>
            <a:pPr lvl="1"/>
            <a:r>
              <a:rPr lang="en-US" dirty="0" smtClean="0"/>
              <a:t>DHCP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Dynamic Host Configuration Protocol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onfined to a single local-area network (LAN)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ely on broadcast capability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8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 in both ARP and DHCP</a:t>
            </a:r>
            <a:endParaRPr lang="en-US" dirty="0"/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Broadcasting</a:t>
            </a:r>
            <a:r>
              <a:rPr lang="en-US" dirty="0" smtClean="0"/>
              <a:t>: Can use broadcast to make contact</a:t>
            </a:r>
          </a:p>
          <a:p>
            <a:pPr lvl="1"/>
            <a:r>
              <a:rPr lang="en-US" dirty="0" smtClean="0"/>
              <a:t>Scalable because of limited size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Caching</a:t>
            </a:r>
            <a:r>
              <a:rPr lang="en-US" dirty="0" smtClean="0"/>
              <a:t>: remember the past for a while</a:t>
            </a:r>
          </a:p>
          <a:p>
            <a:pPr lvl="1"/>
            <a:r>
              <a:rPr lang="en-US" dirty="0" smtClean="0"/>
              <a:t>Store the information you learn to reduce overhead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Soft state</a:t>
            </a:r>
            <a:r>
              <a:rPr lang="en-US" dirty="0" smtClean="0"/>
              <a:t>: eventually forget the past</a:t>
            </a:r>
          </a:p>
          <a:p>
            <a:pPr lvl="1"/>
            <a:r>
              <a:rPr lang="en-US" dirty="0" smtClean="0"/>
              <a:t>Associate a time-to-live field with the information</a:t>
            </a:r>
          </a:p>
          <a:p>
            <a:pPr lvl="1"/>
            <a:r>
              <a:rPr lang="en-US" dirty="0" smtClean="0"/>
              <a:t>… and either refresh or discard the information</a:t>
            </a:r>
          </a:p>
          <a:p>
            <a:pPr lvl="1"/>
            <a:r>
              <a:rPr lang="en-US" dirty="0" smtClean="0"/>
              <a:t>Key for robustness in the face of unpredictable change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6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ARP: Address Resolution Protocol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host maintains an ARP table</a:t>
            </a:r>
          </a:p>
          <a:p>
            <a:pPr lvl="1"/>
            <a:r>
              <a:rPr lang="en-US" dirty="0" smtClean="0"/>
              <a:t>List of (IP address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MAC address) pairs</a:t>
            </a:r>
          </a:p>
          <a:p>
            <a:r>
              <a:rPr lang="en-US" dirty="0" smtClean="0"/>
              <a:t>Consult the table when sending a packet</a:t>
            </a:r>
          </a:p>
          <a:p>
            <a:pPr lvl="1"/>
            <a:r>
              <a:rPr lang="en-US" dirty="0" smtClean="0"/>
              <a:t>Map dest. IP address to dest. MAC address</a:t>
            </a:r>
          </a:p>
          <a:p>
            <a:pPr lvl="1"/>
            <a:r>
              <a:rPr lang="en-US" dirty="0" smtClean="0"/>
              <a:t>Encapsulate (IP) data packet with MAC header; xmit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 smtClean="0"/>
              <a:t>Sender broadcasts: Who has IP address 1.2.3.156?</a:t>
            </a:r>
          </a:p>
          <a:p>
            <a:pPr lvl="1"/>
            <a:r>
              <a:rPr lang="en-US" dirty="0" smtClean="0"/>
              <a:t>Receiver replies: MAC address 58-23-D7-FA-20-B0</a:t>
            </a:r>
          </a:p>
          <a:p>
            <a:pPr lvl="1"/>
            <a:r>
              <a:rPr lang="en-US" dirty="0" smtClean="0"/>
              <a:t>Sender caches result in its ARP table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2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 smtClean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 smtClean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 smtClean="0">
                  <a:solidFill>
                    <a:schemeClr val="bg1"/>
                  </a:solidFill>
                </a:rPr>
                <a:t>host</a:t>
              </a:r>
              <a:endParaRPr lang="en-US" sz="1600" b="0" dirty="0">
                <a:solidFill>
                  <a:schemeClr val="bg1"/>
                </a:solidFill>
              </a:endParaRP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</a:t>
              </a:r>
              <a:r>
                <a:rPr lang="en-US" sz="1800" b="0" dirty="0" smtClean="0">
                  <a:latin typeface="+mn-lt"/>
                </a:rPr>
                <a:t>24</a:t>
              </a:r>
              <a:r>
                <a:rPr lang="en-US" sz="1800" b="0" dirty="0">
                  <a:latin typeface="+mn-lt"/>
                </a:rPr>
                <a:t> </a:t>
              </a:r>
              <a:r>
                <a:rPr lang="en-US" sz="1800" b="0" dirty="0" smtClean="0">
                  <a:latin typeface="+mn-lt"/>
                </a:rPr>
                <a:t>(255.255.255.0)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destination is remote?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link characteristics</a:t>
            </a:r>
            <a:endParaRPr lang="en-US" dirty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important differences from wired link …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ecreased signal strength</a:t>
            </a:r>
            <a:r>
              <a:rPr lang="en-US" dirty="0" smtClean="0"/>
              <a:t>: Radio signal attenuates as it propagates through matter (path loss)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Multipath propagation</a:t>
            </a:r>
            <a:r>
              <a:rPr lang="en-US" dirty="0"/>
              <a:t>: Radio signal reflects off objects ground, arriving ad destination at slightly different times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Interference from other sources</a:t>
            </a:r>
            <a:r>
              <a:rPr lang="en-US" dirty="0" smtClean="0"/>
              <a:t>: Standardized wireless network frequencies (e.g., 2.4 GHz) shared by other devices (e.g., phone); devices (motors) interfere as well</a:t>
            </a:r>
          </a:p>
          <a:p>
            <a:r>
              <a:rPr lang="en-US" dirty="0" smtClean="0"/>
              <a:t>… make communication across (even a point-to-point) wireless link much more </a:t>
            </a:r>
            <a:r>
              <a:rPr lang="ja-JP" altLang="en-US" dirty="0" smtClean="0"/>
              <a:t>“</a:t>
            </a:r>
            <a:r>
              <a:rPr lang="en-US" dirty="0" smtClean="0"/>
              <a:t>difficult</a:t>
            </a:r>
            <a:r>
              <a:rPr lang="ja-JP" alt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network characteristics</a:t>
            </a:r>
            <a:endParaRPr lang="en-US" dirty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wireless senders and receivers create many problems</a:t>
            </a:r>
          </a:p>
          <a:p>
            <a:pPr lvl="1"/>
            <a:r>
              <a:rPr lang="en-US" dirty="0" smtClean="0"/>
              <a:t>Multiple access issues (we’ve seen this before)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Hidden terminal problem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terminal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A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C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A, C can not hear each </a:t>
            </a:r>
            <a:r>
              <a:rPr lang="en-US" sz="2400" dirty="0" smtClean="0">
                <a:ea typeface="Arial" charset="0"/>
                <a:cs typeface="Arial" charset="0"/>
              </a:rPr>
              <a:t>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 smtClean="0">
                <a:ea typeface="Arial" charset="0"/>
                <a:cs typeface="Arial" charset="0"/>
              </a:rPr>
              <a:t>Hence, A</a:t>
            </a:r>
            <a:r>
              <a:rPr lang="en-US" sz="2400" dirty="0">
                <a:ea typeface="Arial" charset="0"/>
                <a:cs typeface="Arial" charset="0"/>
              </a:rPr>
              <a:t>, C </a:t>
            </a:r>
            <a:r>
              <a:rPr lang="en-US" sz="2400" dirty="0" smtClean="0">
                <a:ea typeface="Arial" charset="0"/>
                <a:cs typeface="Arial" charset="0"/>
              </a:rPr>
              <a:t>are unaware </a:t>
            </a:r>
            <a:r>
              <a:rPr lang="en-US" sz="2400" dirty="0">
                <a:ea typeface="Arial" charset="0"/>
                <a:cs typeface="Arial" charset="0"/>
              </a:rPr>
              <a:t>of their interference at 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29200" y="1600200"/>
            <a:ext cx="3203575" cy="1828495"/>
            <a:chOff x="698500" y="2413000"/>
            <a:chExt cx="3203575" cy="1828495"/>
          </a:xfrm>
        </p:grpSpPr>
        <p:grpSp>
          <p:nvGrpSpPr>
            <p:cNvPr id="10" name="Group 356"/>
            <p:cNvGrpSpPr>
              <a:grpSpLocks/>
            </p:cNvGrpSpPr>
            <p:nvPr/>
          </p:nvGrpSpPr>
          <p:grpSpPr bwMode="auto">
            <a:xfrm>
              <a:off x="2163763" y="2570163"/>
              <a:ext cx="627062" cy="642937"/>
              <a:chOff x="313" y="1497"/>
              <a:chExt cx="1152" cy="1014"/>
            </a:xfrm>
          </p:grpSpPr>
          <p:pic>
            <p:nvPicPr>
              <p:cNvPr id="2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98500" y="241300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 flipV="1">
              <a:off x="2019027" y="3627437"/>
              <a:ext cx="951186" cy="3317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2644775" y="3148013"/>
              <a:ext cx="407988" cy="3222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1090613" y="3798888"/>
              <a:ext cx="35083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3563938" y="3292475"/>
              <a:ext cx="3381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2741613" y="2587625"/>
              <a:ext cx="3508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" name="Group 356"/>
            <p:cNvGrpSpPr>
              <a:grpSpLocks/>
            </p:cNvGrpSpPr>
            <p:nvPr/>
          </p:nvGrpSpPr>
          <p:grpSpPr bwMode="auto">
            <a:xfrm>
              <a:off x="2925763" y="3119438"/>
              <a:ext cx="627062" cy="642937"/>
              <a:chOff x="313" y="1497"/>
              <a:chExt cx="1152" cy="1014"/>
            </a:xfrm>
          </p:grpSpPr>
          <p:pic>
            <p:nvPicPr>
              <p:cNvPr id="2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356"/>
            <p:cNvGrpSpPr>
              <a:grpSpLocks/>
            </p:cNvGrpSpPr>
            <p:nvPr/>
          </p:nvGrpSpPr>
          <p:grpSpPr bwMode="auto">
            <a:xfrm>
              <a:off x="1401763" y="3260725"/>
              <a:ext cx="627062" cy="980770"/>
              <a:chOff x="313" y="1497"/>
              <a:chExt cx="1152" cy="1543"/>
            </a:xfrm>
          </p:grpSpPr>
          <p:pic>
            <p:nvPicPr>
              <p:cNvPr id="19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2256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4738884" y="3738562"/>
            <a:ext cx="3659188" cy="2263775"/>
            <a:chOff x="4943475" y="2124075"/>
            <a:chExt cx="3659188" cy="2263775"/>
          </a:xfrm>
        </p:grpSpPr>
        <p:sp>
          <p:nvSpPr>
            <p:cNvPr id="26" name="Text Box 47"/>
            <p:cNvSpPr txBox="1">
              <a:spLocks noChangeArrowheads="1"/>
            </p:cNvSpPr>
            <p:nvPr/>
          </p:nvSpPr>
          <p:spPr bwMode="auto">
            <a:xfrm>
              <a:off x="4943475" y="2292350"/>
              <a:ext cx="33214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6853238" y="22891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8034338" y="23320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5016500" y="3119438"/>
              <a:ext cx="106952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400" dirty="0" smtClean="0">
                  <a:solidFill>
                    <a:srgbClr val="0000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 smtClean="0">
                  <a:solidFill>
                    <a:srgbClr val="0000FF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rgbClr val="0000FF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>
              <a:off x="5078413" y="4148138"/>
              <a:ext cx="3263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5024438" y="2968625"/>
              <a:ext cx="0" cy="1138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5106988" y="30241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6362700" y="41116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latin typeface="Arial" charset="0"/>
                  <a:cs typeface="Arial" charset="0"/>
                </a:rPr>
                <a:t>space</a:t>
              </a:r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auto">
            <a:xfrm flipH="1">
              <a:off x="5202238" y="29940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5" name="Text Box 66"/>
            <p:cNvSpPr txBox="1">
              <a:spLocks noChangeArrowheads="1"/>
            </p:cNvSpPr>
            <p:nvPr/>
          </p:nvSpPr>
          <p:spPr bwMode="auto">
            <a:xfrm>
              <a:off x="7643813" y="3048000"/>
              <a:ext cx="9588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40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 smtClean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6" name="Line 67"/>
            <p:cNvSpPr>
              <a:spLocks noChangeShapeType="1"/>
            </p:cNvSpPr>
            <p:nvPr/>
          </p:nvSpPr>
          <p:spPr bwMode="auto">
            <a:xfrm flipH="1">
              <a:off x="5403850" y="2855913"/>
              <a:ext cx="26988" cy="1263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" name="Line 68"/>
            <p:cNvSpPr>
              <a:spLocks noChangeShapeType="1"/>
            </p:cNvSpPr>
            <p:nvPr/>
          </p:nvSpPr>
          <p:spPr bwMode="auto">
            <a:xfrm>
              <a:off x="6624638" y="2924175"/>
              <a:ext cx="0" cy="1208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" name="Line 69"/>
            <p:cNvSpPr>
              <a:spLocks noChangeShapeType="1"/>
            </p:cNvSpPr>
            <p:nvPr/>
          </p:nvSpPr>
          <p:spPr bwMode="auto">
            <a:xfrm>
              <a:off x="7705725" y="2908300"/>
              <a:ext cx="0" cy="118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9" name="Group 356"/>
            <p:cNvGrpSpPr>
              <a:grpSpLocks/>
            </p:cNvGrpSpPr>
            <p:nvPr/>
          </p:nvGrpSpPr>
          <p:grpSpPr bwMode="auto">
            <a:xfrm>
              <a:off x="5130800" y="2154238"/>
              <a:ext cx="627063" cy="642937"/>
              <a:chOff x="313" y="1497"/>
              <a:chExt cx="1152" cy="1014"/>
            </a:xfrm>
          </p:grpSpPr>
          <p:pic>
            <p:nvPicPr>
              <p:cNvPr id="4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" name="Group 356"/>
            <p:cNvGrpSpPr>
              <a:grpSpLocks/>
            </p:cNvGrpSpPr>
            <p:nvPr/>
          </p:nvGrpSpPr>
          <p:grpSpPr bwMode="auto">
            <a:xfrm>
              <a:off x="6319838" y="2193925"/>
              <a:ext cx="627062" cy="644525"/>
              <a:chOff x="313" y="1497"/>
              <a:chExt cx="1152" cy="1014"/>
            </a:xfrm>
          </p:grpSpPr>
          <p:pic>
            <p:nvPicPr>
              <p:cNvPr id="4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" name="Group 356"/>
            <p:cNvGrpSpPr>
              <a:grpSpLocks/>
            </p:cNvGrpSpPr>
            <p:nvPr/>
          </p:nvGrpSpPr>
          <p:grpSpPr bwMode="auto">
            <a:xfrm>
              <a:off x="7396163" y="2124075"/>
              <a:ext cx="627062" cy="642938"/>
              <a:chOff x="313" y="1497"/>
              <a:chExt cx="1152" cy="1014"/>
            </a:xfrm>
          </p:grpSpPr>
          <p:pic>
            <p:nvPicPr>
              <p:cNvPr id="4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8982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CSMA/CA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262313"/>
            <a:ext cx="7924800" cy="2757487"/>
          </a:xfrm>
        </p:spPr>
        <p:txBody>
          <a:bodyPr/>
          <a:lstStyle/>
          <a:p>
            <a:r>
              <a:rPr lang="en-US" dirty="0" smtClean="0"/>
              <a:t>Before every data transmission </a:t>
            </a:r>
          </a:p>
          <a:p>
            <a:pPr lvl="1"/>
            <a:r>
              <a:rPr lang="en-US" dirty="0" smtClean="0"/>
              <a:t>Sender sends a Request to Send (RTS) frame with the length of transmission and the destination</a:t>
            </a:r>
          </a:p>
          <a:p>
            <a:pPr lvl="1"/>
            <a:r>
              <a:rPr lang="en-US" dirty="0" smtClean="0"/>
              <a:t>Receiver respond with a Clear to Send (CTS) frame</a:t>
            </a:r>
          </a:p>
          <a:p>
            <a:pPr lvl="1"/>
            <a:r>
              <a:rPr lang="en-US" dirty="0" smtClean="0"/>
              <a:t>Sender sends data</a:t>
            </a:r>
          </a:p>
          <a:p>
            <a:pPr lvl="1"/>
            <a:r>
              <a:rPr lang="en-US" dirty="0" smtClean="0"/>
              <a:t>Receiver sends an ACK</a:t>
            </a:r>
          </a:p>
          <a:p>
            <a:r>
              <a:rPr lang="en-US" dirty="0" smtClean="0"/>
              <a:t>If sender doesn’</a:t>
            </a:r>
            <a:r>
              <a:rPr lang="en-US" altLang="ja-JP" dirty="0" smtClean="0"/>
              <a:t>t get a CTS back, it assumes collision </a:t>
            </a:r>
            <a:endParaRPr lang="en-US" dirty="0" smtClean="0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H="1">
            <a:off x="2057400" y="1828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4572000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6629400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1638822" y="1495425"/>
            <a:ext cx="8768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ender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4112960" y="1495425"/>
            <a:ext cx="10371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eceiver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5830094" y="1371600"/>
            <a:ext cx="164147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ther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node in 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ja-JP" altLang="en-US" sz="16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 range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471613" y="1752600"/>
            <a:ext cx="5157787" cy="457200"/>
            <a:chOff x="927" y="1104"/>
            <a:chExt cx="3249" cy="288"/>
          </a:xfrm>
        </p:grpSpPr>
        <p:sp>
          <p:nvSpPr>
            <p:cNvPr id="32792" name="Line 11"/>
            <p:cNvSpPr>
              <a:spLocks noChangeShapeType="1"/>
            </p:cNvSpPr>
            <p:nvPr/>
          </p:nvSpPr>
          <p:spPr bwMode="auto">
            <a:xfrm>
              <a:off x="1306" y="1200"/>
              <a:ext cx="2870" cy="192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3" name="Line 12"/>
            <p:cNvSpPr>
              <a:spLocks noChangeShapeType="1"/>
            </p:cNvSpPr>
            <p:nvPr/>
          </p:nvSpPr>
          <p:spPr bwMode="auto">
            <a:xfrm>
              <a:off x="1296" y="1200"/>
              <a:ext cx="1584" cy="192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4" name="Text Box 13"/>
            <p:cNvSpPr txBox="1">
              <a:spLocks noChangeArrowheads="1"/>
            </p:cNvSpPr>
            <p:nvPr/>
          </p:nvSpPr>
          <p:spPr bwMode="auto">
            <a:xfrm>
              <a:off x="927" y="1104"/>
              <a:ext cx="3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D3A600"/>
                  </a:solidFill>
                  <a:latin typeface="Arial" charset="0"/>
                  <a:ea typeface="Arial" charset="0"/>
                  <a:cs typeface="Arial" charset="0"/>
                </a:rPr>
                <a:t>RTS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447800" y="2819400"/>
            <a:ext cx="5181600" cy="398463"/>
            <a:chOff x="912" y="1776"/>
            <a:chExt cx="3264" cy="251"/>
          </a:xfrm>
        </p:grpSpPr>
        <p:sp>
          <p:nvSpPr>
            <p:cNvPr id="32789" name="Line 15"/>
            <p:cNvSpPr>
              <a:spLocks noChangeShapeType="1"/>
            </p:cNvSpPr>
            <p:nvPr/>
          </p:nvSpPr>
          <p:spPr bwMode="auto">
            <a:xfrm flipH="1">
              <a:off x="1296" y="1776"/>
              <a:ext cx="1584" cy="1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0" name="Line 16"/>
            <p:cNvSpPr>
              <a:spLocks noChangeShapeType="1"/>
            </p:cNvSpPr>
            <p:nvPr/>
          </p:nvSpPr>
          <p:spPr bwMode="auto">
            <a:xfrm>
              <a:off x="2880" y="1776"/>
              <a:ext cx="1296" cy="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1" name="Text Box 17"/>
            <p:cNvSpPr txBox="1">
              <a:spLocks noChangeArrowheads="1"/>
            </p:cNvSpPr>
            <p:nvPr/>
          </p:nvSpPr>
          <p:spPr bwMode="auto">
            <a:xfrm>
              <a:off x="912" y="18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prstDash val="sysDash"/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ACK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423988" y="2362200"/>
            <a:ext cx="3148013" cy="381000"/>
            <a:chOff x="897" y="1488"/>
            <a:chExt cx="1983" cy="240"/>
          </a:xfrm>
        </p:grpSpPr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1296" y="1536"/>
              <a:ext cx="1584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897" y="1488"/>
              <a:ext cx="3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  <a:r>
                <a:rPr lang="en-US" sz="1600" dirty="0" smtClean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ata</a:t>
              </a:r>
              <a:endParaRPr lang="en-US" sz="16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447800" y="2133600"/>
            <a:ext cx="5181600" cy="381000"/>
            <a:chOff x="912" y="1344"/>
            <a:chExt cx="3264" cy="240"/>
          </a:xfrm>
        </p:grpSpPr>
        <p:grpSp>
          <p:nvGrpSpPr>
            <p:cNvPr id="32783" name="Group 22"/>
            <p:cNvGrpSpPr>
              <a:grpSpLocks/>
            </p:cNvGrpSpPr>
            <p:nvPr/>
          </p:nvGrpSpPr>
          <p:grpSpPr bwMode="auto">
            <a:xfrm>
              <a:off x="912" y="1344"/>
              <a:ext cx="1968" cy="210"/>
              <a:chOff x="912" y="1344"/>
              <a:chExt cx="1968" cy="210"/>
            </a:xfrm>
          </p:grpSpPr>
          <p:sp>
            <p:nvSpPr>
              <p:cNvPr id="32785" name="Line 23"/>
              <p:cNvSpPr>
                <a:spLocks noChangeShapeType="1"/>
              </p:cNvSpPr>
              <p:nvPr/>
            </p:nvSpPr>
            <p:spPr bwMode="auto">
              <a:xfrm flipH="1">
                <a:off x="1296" y="1440"/>
                <a:ext cx="158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32786" name="Text Box 24"/>
              <p:cNvSpPr txBox="1">
                <a:spLocks noChangeArrowheads="1"/>
              </p:cNvSpPr>
              <p:nvPr/>
            </p:nvSpPr>
            <p:spPr bwMode="auto">
              <a:xfrm>
                <a:off x="912" y="1344"/>
                <a:ext cx="3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742950" indent="-28575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marL="11430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marL="16002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marL="20574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CTS</a:t>
                </a:r>
              </a:p>
            </p:txBody>
          </p:sp>
        </p:grpSp>
        <p:sp>
          <p:nvSpPr>
            <p:cNvPr id="32784" name="Line 25"/>
            <p:cNvSpPr>
              <a:spLocks noChangeShapeType="1"/>
            </p:cNvSpPr>
            <p:nvPr/>
          </p:nvSpPr>
          <p:spPr bwMode="auto">
            <a:xfrm>
              <a:off x="2880" y="1440"/>
              <a:ext cx="12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6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032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Network layer (lectures 11–12, 14–18)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Data plane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Intra- and inter-domain routing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SDN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Link layer (lectures 19–20, 23)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Ethernet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Wireless</a:t>
            </a:r>
          </a:p>
          <a:p>
            <a:r>
              <a:rPr lang="en-US" dirty="0" smtClean="0"/>
              <a:t>Topics in networking (lectures 21–22)</a:t>
            </a:r>
          </a:p>
          <a:p>
            <a:pPr lvl="1"/>
            <a:r>
              <a:rPr lang="en-US" dirty="0" smtClean="0"/>
              <a:t>Datacenter</a:t>
            </a:r>
          </a:p>
          <a:p>
            <a:pPr lvl="1"/>
            <a:r>
              <a:rPr lang="en-US" dirty="0" smtClean="0"/>
              <a:t>Security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Datacenter </a:t>
            </a:r>
            <a:r>
              <a:rPr lang="en-US" dirty="0"/>
              <a:t>a</a:t>
            </a:r>
            <a:r>
              <a:rPr lang="en-US" dirty="0" smtClean="0"/>
              <a:t>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theme: </a:t>
            </a:r>
            <a:r>
              <a:rPr lang="en-US" dirty="0" smtClean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 smtClean="0"/>
              <a:t>Applications decomposed into tasks</a:t>
            </a:r>
          </a:p>
          <a:p>
            <a:pPr lvl="1"/>
            <a:r>
              <a:rPr lang="en-US" dirty="0" smtClean="0"/>
              <a:t>Running in parallel on different machines</a:t>
            </a:r>
          </a:p>
          <a:p>
            <a:r>
              <a:rPr lang="en-US" dirty="0" smtClean="0"/>
              <a:t>Two common paradigms</a:t>
            </a:r>
          </a:p>
          <a:p>
            <a:pPr lvl="1"/>
            <a:r>
              <a:rPr lang="en-US" dirty="0" smtClean="0"/>
              <a:t>Partition-Aggregate</a:t>
            </a:r>
          </a:p>
          <a:p>
            <a:pPr lvl="1"/>
            <a:r>
              <a:rPr lang="en-US" dirty="0" smtClean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6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review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 through what you’re expected to know </a:t>
            </a:r>
            <a:r>
              <a:rPr lang="en-US" dirty="0" smtClean="0"/>
              <a:t>since the midterm: </a:t>
            </a:r>
            <a:r>
              <a:rPr lang="en-US" dirty="0" smtClean="0"/>
              <a:t>key topics, important aspects of each</a:t>
            </a:r>
          </a:p>
          <a:p>
            <a:r>
              <a:rPr lang="en-US" dirty="0" smtClean="0"/>
              <a:t>Not covered in review </a:t>
            </a:r>
            <a:r>
              <a:rPr lang="en-US" dirty="0" smtClean="0">
                <a:solidFill>
                  <a:srgbClr val="0000FF"/>
                </a:solidFill>
              </a:rPr>
              <a:t>does NOT imply</a:t>
            </a:r>
            <a:r>
              <a:rPr lang="en-US" dirty="0" smtClean="0"/>
              <a:t> you don’t need to know it</a:t>
            </a:r>
          </a:p>
          <a:p>
            <a:pPr lvl="1"/>
            <a:r>
              <a:rPr lang="en-US" dirty="0" smtClean="0"/>
              <a:t>But if it’s covered today, you should know it</a:t>
            </a:r>
          </a:p>
          <a:p>
            <a:r>
              <a:rPr lang="en-US" dirty="0" smtClean="0"/>
              <a:t>Summarize, not explain</a:t>
            </a:r>
          </a:p>
          <a:p>
            <a:pPr lvl="1"/>
            <a:r>
              <a:rPr lang="en-US" dirty="0" smtClean="0"/>
              <a:t>Stop me when you want to discuss something further!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3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</a:t>
            </a:r>
            <a:r>
              <a:rPr lang="en-US" dirty="0" smtClean="0"/>
              <a:t>traffic characteristics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key characteristics</a:t>
            </a:r>
          </a:p>
          <a:p>
            <a:pPr lvl="1"/>
            <a:r>
              <a:rPr lang="en-US" dirty="0" smtClean="0"/>
              <a:t>Most flows are small</a:t>
            </a:r>
          </a:p>
          <a:p>
            <a:pPr lvl="1"/>
            <a:r>
              <a:rPr lang="en-US" dirty="0" smtClean="0"/>
              <a:t>Most bytes come from large flows</a:t>
            </a:r>
          </a:p>
          <a:p>
            <a:r>
              <a:rPr lang="en-US" dirty="0" smtClean="0"/>
              <a:t>Applications want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High bandwidth</a:t>
            </a:r>
            <a:r>
              <a:rPr lang="en-US" dirty="0" smtClean="0"/>
              <a:t> (large flows)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Low latency</a:t>
            </a:r>
            <a:r>
              <a:rPr lang="en-US" dirty="0" smtClean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Clos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Multi-stage network</a:t>
            </a:r>
          </a:p>
          <a:p>
            <a:r>
              <a:rPr lang="en-US" dirty="0" smtClean="0"/>
              <a:t>k pods, where each pod has two layers of k/2 switches</a:t>
            </a:r>
          </a:p>
          <a:p>
            <a:pPr lvl="1"/>
            <a:r>
              <a:rPr lang="en-US" dirty="0" smtClean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 smtClean="0"/>
              <a:t>At most k</a:t>
            </a:r>
            <a:r>
              <a:rPr lang="en-US" baseline="30000" dirty="0" smtClean="0"/>
              <a:t>3</a:t>
            </a:r>
            <a:r>
              <a:rPr lang="en-US" dirty="0" smtClean="0"/>
              <a:t>/4 machines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k = 4</a:t>
            </a:r>
          </a:p>
          <a:p>
            <a:pPr lvl="1"/>
            <a:r>
              <a:rPr lang="en-US" dirty="0" smtClean="0"/>
              <a:t>16 machines</a:t>
            </a:r>
          </a:p>
          <a:p>
            <a:r>
              <a:rPr lang="en-US" dirty="0"/>
              <a:t>For k=48, </a:t>
            </a:r>
            <a:r>
              <a:rPr lang="en-US" dirty="0" smtClean="0"/>
              <a:t>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61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Pod 1</a:t>
            </a:r>
            <a:endParaRPr lang="en-US" sz="1200" dirty="0"/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Pod 2</a:t>
            </a:r>
            <a:endParaRPr lang="en-US" sz="1200" dirty="0"/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Pod 3</a:t>
            </a:r>
            <a:endParaRPr lang="en-US" sz="1200" dirty="0"/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Pod 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48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Datacenter networking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in modern datacenters</a:t>
            </a:r>
          </a:p>
          <a:p>
            <a:pPr lvl="1"/>
            <a:r>
              <a:rPr lang="en-US" dirty="0" smtClean="0"/>
              <a:t>L2/L3 design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ddressing / routing / forwarding in the Fat-Tree</a:t>
            </a:r>
            <a:endParaRPr lang="en-US" dirty="0"/>
          </a:p>
          <a:p>
            <a:pPr lvl="1"/>
            <a:r>
              <a:rPr lang="en-US" dirty="0" smtClean="0"/>
              <a:t>L4 design</a:t>
            </a:r>
          </a:p>
          <a:p>
            <a:pPr lvl="2"/>
            <a:r>
              <a:rPr lang="en-US" dirty="0" smtClean="0"/>
              <a:t>Transport protocol design (w/ Fat-Tree)</a:t>
            </a:r>
          </a:p>
          <a:p>
            <a:pPr lvl="1"/>
            <a:r>
              <a:rPr lang="en-US" dirty="0" smtClean="0"/>
              <a:t>L7 design</a:t>
            </a:r>
          </a:p>
          <a:p>
            <a:pPr lvl="2"/>
            <a:r>
              <a:rPr lang="en-US" dirty="0" smtClean="0"/>
              <a:t>Exploiting application-level information (w/ Fat-Tree)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multiple paths well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5,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4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L2/L3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balancing while forwarding</a:t>
            </a:r>
          </a:p>
          <a:p>
            <a:pPr lvl="1"/>
            <a:r>
              <a:rPr lang="en-US" dirty="0" smtClean="0"/>
              <a:t>Per-packet</a:t>
            </a:r>
          </a:p>
          <a:p>
            <a:pPr lvl="1"/>
            <a:r>
              <a:rPr lang="en-US" dirty="0" smtClean="0"/>
              <a:t>Per-flow</a:t>
            </a:r>
          </a:p>
          <a:p>
            <a:r>
              <a:rPr lang="en-US" dirty="0" smtClean="0"/>
              <a:t>Hard-coded addressing or via indirection</a:t>
            </a:r>
          </a:p>
          <a:p>
            <a:r>
              <a:rPr lang="en-US" dirty="0" smtClean="0"/>
              <a:t>Modified LS/DV or source routing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L4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Tension between high throughput and low latency requirements</a:t>
            </a:r>
          </a:p>
          <a:p>
            <a:pPr lvl="1"/>
            <a:r>
              <a:rPr lang="en-US" dirty="0" smtClean="0"/>
              <a:t>Deep queues vs shallow queues</a:t>
            </a:r>
          </a:p>
          <a:p>
            <a:r>
              <a:rPr lang="en-US" dirty="0" smtClean="0"/>
              <a:t>DCTCP</a:t>
            </a:r>
          </a:p>
          <a:p>
            <a:pPr lvl="1"/>
            <a:r>
              <a:rPr lang="en-US" dirty="0"/>
              <a:t>React early, quickly, and with certainty using ECN</a:t>
            </a:r>
          </a:p>
          <a:p>
            <a:pPr lvl="1"/>
            <a:r>
              <a:rPr lang="en-US" dirty="0"/>
              <a:t>React in </a:t>
            </a:r>
            <a:r>
              <a:rPr lang="en-US" dirty="0">
                <a:solidFill>
                  <a:srgbClr val="0000FF"/>
                </a:solidFill>
              </a:rPr>
              <a:t>proportion to the extent of congestion</a:t>
            </a:r>
            <a:r>
              <a:rPr lang="en-US" dirty="0"/>
              <a:t>, not its presence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L7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applications care about?</a:t>
            </a:r>
          </a:p>
          <a:p>
            <a:pPr lvl="1"/>
            <a:r>
              <a:rPr lang="en-US" dirty="0" smtClean="0"/>
              <a:t>Flow completion time (FCT)</a:t>
            </a:r>
          </a:p>
          <a:p>
            <a:pPr lvl="1"/>
            <a:r>
              <a:rPr lang="en-US" dirty="0" smtClean="0"/>
              <a:t>Coflow completion time (CCT)</a:t>
            </a:r>
          </a:p>
          <a:p>
            <a:pPr lvl="2"/>
            <a:r>
              <a:rPr lang="en-US" dirty="0" smtClean="0"/>
              <a:t>A coflow is a collection of flows with a shared application-level objective</a:t>
            </a:r>
          </a:p>
          <a:p>
            <a:r>
              <a:rPr lang="en-US" dirty="0" smtClean="0"/>
              <a:t>Coflow-based networking</a:t>
            </a:r>
          </a:p>
          <a:p>
            <a:pPr lvl="1"/>
            <a:r>
              <a:rPr lang="en-US" dirty="0"/>
              <a:t>Managed</a:t>
            </a:r>
          </a:p>
          <a:p>
            <a:pPr lvl="1"/>
            <a:r>
              <a:rPr lang="en-US" dirty="0" smtClean="0"/>
              <a:t>Centralized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goals for communication security: 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3A600"/>
                </a:solidFill>
              </a:rPr>
              <a:t>C</a:t>
            </a:r>
            <a:r>
              <a:rPr lang="en-US" dirty="0" smtClean="0"/>
              <a:t>onfidentiality</a:t>
            </a:r>
          </a:p>
          <a:p>
            <a:pPr lvl="1"/>
            <a:r>
              <a:rPr lang="en-US" dirty="0" smtClean="0"/>
              <a:t>No one </a:t>
            </a:r>
            <a:r>
              <a:rPr lang="en-US" dirty="0" smtClean="0">
                <a:solidFill>
                  <a:srgbClr val="0000FF"/>
                </a:solidFill>
              </a:rPr>
              <a:t>read</a:t>
            </a:r>
            <a:r>
              <a:rPr lang="en-US" dirty="0" smtClean="0"/>
              <a:t> our communication</a:t>
            </a:r>
          </a:p>
          <a:p>
            <a:pPr lvl="1"/>
            <a:r>
              <a:rPr lang="en-US" dirty="0" smtClean="0"/>
              <a:t>Cryptography</a:t>
            </a:r>
          </a:p>
          <a:p>
            <a:r>
              <a:rPr lang="en-US" dirty="0" smtClean="0"/>
              <a:t>Message </a:t>
            </a:r>
            <a:r>
              <a:rPr lang="en-US" dirty="0" smtClean="0">
                <a:solidFill>
                  <a:srgbClr val="D3A600"/>
                </a:solidFill>
              </a:rPr>
              <a:t>I</a:t>
            </a:r>
            <a:r>
              <a:rPr lang="en-US" dirty="0" smtClean="0"/>
              <a:t>ntegrity</a:t>
            </a:r>
          </a:p>
          <a:p>
            <a:pPr lvl="1"/>
            <a:r>
              <a:rPr lang="en-US" dirty="0" smtClean="0"/>
              <a:t>No one can </a:t>
            </a:r>
            <a:r>
              <a:rPr lang="en-US" dirty="0" smtClean="0">
                <a:solidFill>
                  <a:srgbClr val="0000FF"/>
                </a:solidFill>
              </a:rPr>
              <a:t>modify</a:t>
            </a:r>
            <a:r>
              <a:rPr lang="en-US" dirty="0" smtClean="0"/>
              <a:t> our communication w/o detection</a:t>
            </a:r>
          </a:p>
          <a:p>
            <a:pPr lvl="1"/>
            <a:r>
              <a:rPr lang="en-US" dirty="0" smtClean="0"/>
              <a:t>Verification</a:t>
            </a:r>
          </a:p>
          <a:p>
            <a:r>
              <a:rPr lang="en-US" dirty="0" smtClean="0">
                <a:solidFill>
                  <a:srgbClr val="D3A600"/>
                </a:solidFill>
              </a:rPr>
              <a:t>A</a:t>
            </a:r>
            <a:r>
              <a:rPr lang="en-US" dirty="0" smtClean="0"/>
              <a:t>vailability and </a:t>
            </a:r>
            <a:r>
              <a:rPr lang="en-US" dirty="0" smtClean="0">
                <a:solidFill>
                  <a:srgbClr val="D3A600"/>
                </a:solidFill>
              </a:rPr>
              <a:t>A</a:t>
            </a:r>
            <a:r>
              <a:rPr lang="en-US" dirty="0" smtClean="0"/>
              <a:t>uthentication</a:t>
            </a:r>
          </a:p>
          <a:p>
            <a:pPr lvl="1"/>
            <a:r>
              <a:rPr lang="en-US" dirty="0" smtClean="0"/>
              <a:t>Only we can </a:t>
            </a:r>
            <a:r>
              <a:rPr lang="en-US" dirty="0" smtClean="0">
                <a:solidFill>
                  <a:srgbClr val="0000FF"/>
                </a:solidFill>
              </a:rPr>
              <a:t>access </a:t>
            </a:r>
            <a:r>
              <a:rPr lang="en-US" dirty="0" smtClean="0"/>
              <a:t>our data and communicate on our behalf</a:t>
            </a:r>
          </a:p>
          <a:p>
            <a:pPr lvl="1"/>
            <a:r>
              <a:rPr lang="en-US" dirty="0" smtClean="0"/>
              <a:t>Redundancy, </a:t>
            </a:r>
            <a:r>
              <a:rPr lang="en-US" dirty="0" err="1" smtClean="0"/>
              <a:t>DoS</a:t>
            </a:r>
            <a:r>
              <a:rPr lang="en-US" dirty="0" smtClean="0"/>
              <a:t>/DDoS prevention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8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undoubtedly the best undergraduate class I’ve taught ;)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THANK YOU SO MUCH!!!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Do great things!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networking stack</a:t>
            </a:r>
            <a:endParaRPr lang="en-US" dirty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181099"/>
          </a:xfrm>
        </p:spPr>
        <p:txBody>
          <a:bodyPr/>
          <a:lstStyle/>
          <a:p>
            <a:r>
              <a:rPr lang="en-US" dirty="0" smtClean="0"/>
              <a:t>Lower three layers implemented everywhere</a:t>
            </a:r>
          </a:p>
          <a:p>
            <a:r>
              <a:rPr lang="en-US" dirty="0" smtClean="0"/>
              <a:t>Top two layers implemented only at hosts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17399" y="3441700"/>
            <a:ext cx="2200603" cy="2577900"/>
            <a:chOff x="817399" y="3441700"/>
            <a:chExt cx="2200603" cy="2577900"/>
          </a:xfrm>
        </p:grpSpPr>
        <p:sp>
          <p:nvSpPr>
            <p:cNvPr id="29699" name="Rectangle 4"/>
            <p:cNvSpPr>
              <a:spLocks noChangeArrowheads="1"/>
            </p:cNvSpPr>
            <p:nvPr/>
          </p:nvSpPr>
          <p:spPr bwMode="auto">
            <a:xfrm>
              <a:off x="10668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00" name="Text Box 5"/>
            <p:cNvSpPr txBox="1">
              <a:spLocks noChangeArrowheads="1"/>
            </p:cNvSpPr>
            <p:nvPr/>
          </p:nvSpPr>
          <p:spPr bwMode="auto">
            <a:xfrm>
              <a:off x="12334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29701" name="Rectangle 6"/>
            <p:cNvSpPr>
              <a:spLocks noChangeArrowheads="1"/>
            </p:cNvSpPr>
            <p:nvPr/>
          </p:nvSpPr>
          <p:spPr bwMode="auto">
            <a:xfrm>
              <a:off x="10668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2" name="Text Box 7"/>
            <p:cNvSpPr txBox="1">
              <a:spLocks noChangeArrowheads="1"/>
            </p:cNvSpPr>
            <p:nvPr/>
          </p:nvSpPr>
          <p:spPr bwMode="auto">
            <a:xfrm>
              <a:off x="13255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03" name="Rectangle 8"/>
            <p:cNvSpPr>
              <a:spLocks noChangeArrowheads="1"/>
            </p:cNvSpPr>
            <p:nvPr/>
          </p:nvSpPr>
          <p:spPr bwMode="auto">
            <a:xfrm>
              <a:off x="10668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4" name="Text Box 9"/>
            <p:cNvSpPr txBox="1">
              <a:spLocks noChangeArrowheads="1"/>
            </p:cNvSpPr>
            <p:nvPr/>
          </p:nvSpPr>
          <p:spPr bwMode="auto">
            <a:xfrm>
              <a:off x="13319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05" name="Rectangle 10"/>
            <p:cNvSpPr>
              <a:spLocks noChangeArrowheads="1"/>
            </p:cNvSpPr>
            <p:nvPr/>
          </p:nvSpPr>
          <p:spPr bwMode="auto">
            <a:xfrm>
              <a:off x="10668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3112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10668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1143000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29" name="Text Box 39"/>
            <p:cNvSpPr txBox="1">
              <a:spLocks noChangeArrowheads="1"/>
            </p:cNvSpPr>
            <p:nvPr/>
          </p:nvSpPr>
          <p:spPr bwMode="auto">
            <a:xfrm>
              <a:off x="817399" y="5499100"/>
              <a:ext cx="2200603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End system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9187" y="3441700"/>
            <a:ext cx="2200603" cy="2577900"/>
            <a:chOff x="6229187" y="3441700"/>
            <a:chExt cx="2200603" cy="2577900"/>
          </a:xfrm>
        </p:grpSpPr>
        <p:sp>
          <p:nvSpPr>
            <p:cNvPr id="29707" name="Rectangle 12"/>
            <p:cNvSpPr>
              <a:spLocks noChangeArrowheads="1"/>
            </p:cNvSpPr>
            <p:nvPr/>
          </p:nvSpPr>
          <p:spPr bwMode="auto">
            <a:xfrm>
              <a:off x="64770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08" name="Text Box 13"/>
            <p:cNvSpPr txBox="1">
              <a:spLocks noChangeArrowheads="1"/>
            </p:cNvSpPr>
            <p:nvPr/>
          </p:nvSpPr>
          <p:spPr bwMode="auto">
            <a:xfrm>
              <a:off x="66436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29709" name="Rectangle 14"/>
            <p:cNvSpPr>
              <a:spLocks noChangeArrowheads="1"/>
            </p:cNvSpPr>
            <p:nvPr/>
          </p:nvSpPr>
          <p:spPr bwMode="auto">
            <a:xfrm>
              <a:off x="64770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0" name="Text Box 15"/>
            <p:cNvSpPr txBox="1">
              <a:spLocks noChangeArrowheads="1"/>
            </p:cNvSpPr>
            <p:nvPr/>
          </p:nvSpPr>
          <p:spPr bwMode="auto">
            <a:xfrm>
              <a:off x="67357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11" name="Rectangle 16"/>
            <p:cNvSpPr>
              <a:spLocks noChangeArrowheads="1"/>
            </p:cNvSpPr>
            <p:nvPr/>
          </p:nvSpPr>
          <p:spPr bwMode="auto">
            <a:xfrm>
              <a:off x="64770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2" name="Text Box 17"/>
            <p:cNvSpPr txBox="1">
              <a:spLocks noChangeArrowheads="1"/>
            </p:cNvSpPr>
            <p:nvPr/>
          </p:nvSpPr>
          <p:spPr bwMode="auto">
            <a:xfrm>
              <a:off x="67421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13" name="Rectangle 18"/>
            <p:cNvSpPr>
              <a:spLocks noChangeArrowheads="1"/>
            </p:cNvSpPr>
            <p:nvPr/>
          </p:nvSpPr>
          <p:spPr bwMode="auto">
            <a:xfrm>
              <a:off x="64770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4" name="Text Box 19"/>
            <p:cNvSpPr txBox="1">
              <a:spLocks noChangeArrowheads="1"/>
            </p:cNvSpPr>
            <p:nvPr/>
          </p:nvSpPr>
          <p:spPr bwMode="auto">
            <a:xfrm>
              <a:off x="67214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64770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6510338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0" name="Text Box 40"/>
            <p:cNvSpPr txBox="1">
              <a:spLocks noChangeArrowheads="1"/>
            </p:cNvSpPr>
            <p:nvPr/>
          </p:nvSpPr>
          <p:spPr bwMode="auto">
            <a:xfrm>
              <a:off x="6229187" y="5499100"/>
              <a:ext cx="2200603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End system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70188" y="3632200"/>
            <a:ext cx="3740150" cy="2387400"/>
            <a:chOff x="2770188" y="3632200"/>
            <a:chExt cx="3740150" cy="2387400"/>
          </a:xfrm>
        </p:grpSpPr>
        <p:sp>
          <p:nvSpPr>
            <p:cNvPr id="29715" name="Rectangle 20"/>
            <p:cNvSpPr>
              <a:spLocks noChangeArrowheads="1"/>
            </p:cNvSpPr>
            <p:nvPr/>
          </p:nvSpPr>
          <p:spPr bwMode="auto">
            <a:xfrm>
              <a:off x="3706813" y="4203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6" name="Text Box 21"/>
            <p:cNvSpPr txBox="1">
              <a:spLocks noChangeArrowheads="1"/>
            </p:cNvSpPr>
            <p:nvPr/>
          </p:nvSpPr>
          <p:spPr bwMode="auto">
            <a:xfrm>
              <a:off x="3965575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17" name="Rectangle 22"/>
            <p:cNvSpPr>
              <a:spLocks noChangeArrowheads="1"/>
            </p:cNvSpPr>
            <p:nvPr/>
          </p:nvSpPr>
          <p:spPr bwMode="auto">
            <a:xfrm>
              <a:off x="3706813" y="4584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8" name="Text Box 23"/>
            <p:cNvSpPr txBox="1">
              <a:spLocks noChangeArrowheads="1"/>
            </p:cNvSpPr>
            <p:nvPr/>
          </p:nvSpPr>
          <p:spPr bwMode="auto">
            <a:xfrm>
              <a:off x="3971925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19" name="Rectangle 24"/>
            <p:cNvSpPr>
              <a:spLocks noChangeArrowheads="1"/>
            </p:cNvSpPr>
            <p:nvPr/>
          </p:nvSpPr>
          <p:spPr bwMode="auto">
            <a:xfrm>
              <a:off x="3706813" y="4965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20" name="Text Box 25"/>
            <p:cNvSpPr txBox="1">
              <a:spLocks noChangeArrowheads="1"/>
            </p:cNvSpPr>
            <p:nvPr/>
          </p:nvSpPr>
          <p:spPr bwMode="auto">
            <a:xfrm>
              <a:off x="3951288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cxnSp>
          <p:nvCxnSpPr>
            <p:cNvPr id="29721" name="AutoShape 26"/>
            <p:cNvCxnSpPr>
              <a:cxnSpLocks noChangeShapeType="1"/>
              <a:stCxn id="29705" idx="3"/>
              <a:endCxn id="29719" idx="1"/>
            </p:cNvCxnSpPr>
            <p:nvPr/>
          </p:nvCxnSpPr>
          <p:spPr bwMode="auto">
            <a:xfrm>
              <a:off x="2782888" y="5156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2" name="AutoShape 27"/>
            <p:cNvCxnSpPr>
              <a:cxnSpLocks noChangeShapeType="1"/>
              <a:stCxn id="29703" idx="3"/>
              <a:endCxn id="29717" idx="1"/>
            </p:cNvCxnSpPr>
            <p:nvPr/>
          </p:nvCxnSpPr>
          <p:spPr bwMode="auto">
            <a:xfrm>
              <a:off x="2782888" y="4775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3" name="AutoShape 28"/>
            <p:cNvCxnSpPr>
              <a:cxnSpLocks noChangeShapeType="1"/>
              <a:stCxn id="29701" idx="3"/>
              <a:endCxn id="29715" idx="1"/>
            </p:cNvCxnSpPr>
            <p:nvPr/>
          </p:nvCxnSpPr>
          <p:spPr bwMode="auto">
            <a:xfrm>
              <a:off x="2782888" y="4394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4" name="AutoShape 29"/>
            <p:cNvCxnSpPr>
              <a:cxnSpLocks noChangeShapeType="1"/>
              <a:stCxn id="29719" idx="3"/>
              <a:endCxn id="29713" idx="1"/>
            </p:cNvCxnSpPr>
            <p:nvPr/>
          </p:nvCxnSpPr>
          <p:spPr bwMode="auto">
            <a:xfrm>
              <a:off x="5422900" y="5156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5" name="AutoShape 30"/>
            <p:cNvCxnSpPr>
              <a:cxnSpLocks noChangeShapeType="1"/>
              <a:stCxn id="29717" idx="3"/>
              <a:endCxn id="29711" idx="1"/>
            </p:cNvCxnSpPr>
            <p:nvPr/>
          </p:nvCxnSpPr>
          <p:spPr bwMode="auto">
            <a:xfrm>
              <a:off x="5422900" y="4775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6" name="AutoShape 31"/>
            <p:cNvCxnSpPr>
              <a:cxnSpLocks noChangeShapeType="1"/>
              <a:stCxn id="29715" idx="3"/>
              <a:endCxn id="29709" idx="1"/>
            </p:cNvCxnSpPr>
            <p:nvPr/>
          </p:nvCxnSpPr>
          <p:spPr bwMode="auto">
            <a:xfrm>
              <a:off x="5422900" y="4394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7" name="AutoShape 32"/>
            <p:cNvCxnSpPr>
              <a:cxnSpLocks noChangeShapeType="1"/>
              <a:stCxn id="29699" idx="3"/>
              <a:endCxn id="29707" idx="1"/>
            </p:cNvCxnSpPr>
            <p:nvPr/>
          </p:nvCxnSpPr>
          <p:spPr bwMode="auto">
            <a:xfrm>
              <a:off x="2782888" y="4013200"/>
              <a:ext cx="368141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2770188" y="3632200"/>
              <a:ext cx="3740150" cy="95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31" name="Text Box 41"/>
            <p:cNvSpPr txBox="1">
              <a:spLocks noChangeArrowheads="1"/>
            </p:cNvSpPr>
            <p:nvPr/>
          </p:nvSpPr>
          <p:spPr bwMode="auto">
            <a:xfrm>
              <a:off x="3887818" y="5499100"/>
              <a:ext cx="1339790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Switch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77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/>
              <a:t>layer (lectures 11–12, </a:t>
            </a:r>
            <a:r>
              <a:rPr lang="en-US" dirty="0" smtClean="0"/>
              <a:t>14–18)</a:t>
            </a:r>
          </a:p>
          <a:p>
            <a:pPr lvl="1"/>
            <a:r>
              <a:rPr lang="en-US" dirty="0" smtClean="0"/>
              <a:t>Data plane</a:t>
            </a:r>
          </a:p>
          <a:p>
            <a:pPr lvl="1"/>
            <a:r>
              <a:rPr lang="en-US" dirty="0"/>
              <a:t>Intra- and inter-domain routing</a:t>
            </a:r>
          </a:p>
          <a:p>
            <a:pPr lvl="1"/>
            <a:r>
              <a:rPr lang="en-US" dirty="0" smtClean="0"/>
              <a:t>SDN</a:t>
            </a:r>
          </a:p>
          <a:p>
            <a:r>
              <a:rPr lang="en-US" dirty="0" smtClean="0"/>
              <a:t>Link layer (lectures 19–20, 23)</a:t>
            </a:r>
          </a:p>
          <a:p>
            <a:pPr lvl="1"/>
            <a:r>
              <a:rPr lang="en-US" dirty="0" smtClean="0"/>
              <a:t>Ethernet</a:t>
            </a:r>
          </a:p>
          <a:p>
            <a:pPr lvl="1"/>
            <a:r>
              <a:rPr lang="en-US" dirty="0" smtClean="0"/>
              <a:t>Wireless</a:t>
            </a:r>
          </a:p>
          <a:p>
            <a:r>
              <a:rPr lang="en-US" dirty="0" smtClean="0"/>
              <a:t>Topics in networking (lectures 21–22)</a:t>
            </a:r>
          </a:p>
          <a:p>
            <a:pPr lvl="1"/>
            <a:r>
              <a:rPr lang="en-US" dirty="0" smtClean="0"/>
              <a:t>Datacenter</a:t>
            </a:r>
          </a:p>
          <a:p>
            <a:pPr lvl="1"/>
            <a:r>
              <a:rPr lang="en-US" dirty="0" smtClean="0"/>
              <a:t>Security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</a:t>
            </a:r>
            <a:r>
              <a:rPr lang="en-US" dirty="0" smtClean="0"/>
              <a:t>everywhere</a:t>
            </a:r>
          </a:p>
          <a:p>
            <a:r>
              <a:rPr lang="en-US" dirty="0" smtClean="0"/>
              <a:t>Performs </a:t>
            </a:r>
            <a:r>
              <a:rPr lang="en-US" dirty="0" smtClean="0">
                <a:solidFill>
                  <a:srgbClr val="0000FF"/>
                </a:solidFill>
              </a:rPr>
              <a:t>addressing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forwarding</a:t>
            </a:r>
            <a:r>
              <a:rPr lang="en-US" dirty="0" smtClean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 smtClean="0"/>
              <a:t>, among other tasks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1490453213</TotalTime>
  <Pages>7</Pages>
  <Words>3544</Words>
  <Application>Microsoft Macintosh PowerPoint</Application>
  <PresentationFormat>On-screen Show (4:3)</PresentationFormat>
  <Paragraphs>847</Paragraphs>
  <Slides>68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4" baseType="lpstr">
      <vt:lpstr>Arial Black</vt:lpstr>
      <vt:lpstr>Courier New</vt:lpstr>
      <vt:lpstr>Gill Sans</vt:lpstr>
      <vt:lpstr>Helvetica</vt:lpstr>
      <vt:lpstr>Monotype Sorts</vt:lpstr>
      <vt:lpstr>MS PGothic</vt:lpstr>
      <vt:lpstr>ＭＳ Ｐゴシック</vt:lpstr>
      <vt:lpstr>Palatino Linotype</vt:lpstr>
      <vt:lpstr>Symbol</vt:lpstr>
      <vt:lpstr>Times New Roman</vt:lpstr>
      <vt:lpstr>Wingdings</vt:lpstr>
      <vt:lpstr>ZapfDingbats</vt:lpstr>
      <vt:lpstr>宋体</vt:lpstr>
      <vt:lpstr>Arial</vt:lpstr>
      <vt:lpstr>dbllineb</vt:lpstr>
      <vt:lpstr>Clip</vt:lpstr>
      <vt:lpstr>EECS 489 Computer Networks  Winter 2017</vt:lpstr>
      <vt:lpstr>Logistics</vt:lpstr>
      <vt:lpstr>General guidelines (1)</vt:lpstr>
      <vt:lpstr>General guidelines (2)</vt:lpstr>
      <vt:lpstr>General guidelines (3)</vt:lpstr>
      <vt:lpstr>This review</vt:lpstr>
      <vt:lpstr>The networking stack</vt:lpstr>
      <vt:lpstr>Topics</vt:lpstr>
      <vt:lpstr>Network layer</vt:lpstr>
      <vt:lpstr>Forwarding vs. routing</vt:lpstr>
      <vt:lpstr>What’s inside a router?</vt:lpstr>
      <vt:lpstr>Looking up the output port</vt:lpstr>
      <vt:lpstr>Longest prefix matching</vt:lpstr>
      <vt:lpstr>Routing: Local vs. global view</vt:lpstr>
      <vt:lpstr>“Valid” routing state</vt:lpstr>
      <vt:lpstr>Necessary and sufficient condition</vt:lpstr>
      <vt:lpstr>Least-cost routes</vt:lpstr>
      <vt:lpstr>Intra-domain routing</vt:lpstr>
      <vt:lpstr>Similarities between LS and DV routing</vt:lpstr>
      <vt:lpstr>Comparison of LS and DV routing</vt:lpstr>
      <vt:lpstr>Addressing is key to scalable inter-domain routing</vt:lpstr>
      <vt:lpstr>Classful addressing</vt:lpstr>
      <vt:lpstr>CIDR: Classless inter-domain routing</vt:lpstr>
      <vt:lpstr>Administrative structure shapes Inter-domain routing</vt:lpstr>
      <vt:lpstr> Topology &amp; policy shaped by inter-AS business relationship</vt:lpstr>
      <vt:lpstr>Business relationships</vt:lpstr>
      <vt:lpstr>Routing follows the money!</vt:lpstr>
      <vt:lpstr>BGP inspired by Distance-Vector with four differences</vt:lpstr>
      <vt:lpstr>Policy dictates how routes are “selected” and “exported”</vt:lpstr>
      <vt:lpstr>Typical export policy</vt:lpstr>
      <vt:lpstr>eBGP, iBGP, and IGP</vt:lpstr>
      <vt:lpstr>eBGP, iBGP, and IGP together</vt:lpstr>
      <vt:lpstr>BGP attributes</vt:lpstr>
      <vt:lpstr>The field of networking</vt:lpstr>
      <vt:lpstr>“The Power of Abstraction”</vt:lpstr>
      <vt:lpstr>Analogy: Mainframe to PC evolution</vt:lpstr>
      <vt:lpstr>Separate concerns with abstractions</vt:lpstr>
      <vt:lpstr>Traditional fully decentralized control plane</vt:lpstr>
      <vt:lpstr>Logically centralized  control plane</vt:lpstr>
      <vt:lpstr>SDN: Many challenges remain</vt:lpstr>
      <vt:lpstr>5-minute break!</vt:lpstr>
      <vt:lpstr>Topics</vt:lpstr>
      <vt:lpstr>Data link layer</vt:lpstr>
      <vt:lpstr>Point-to-point vs. broadcast medium</vt:lpstr>
      <vt:lpstr>Random access MAC protocols</vt:lpstr>
      <vt:lpstr>CSMA (Carrier Sense Multiple Access)</vt:lpstr>
      <vt:lpstr>CSMA/CD (Collision Detection)</vt:lpstr>
      <vt:lpstr>Why switched Ethernet?</vt:lpstr>
      <vt:lpstr>Ethernet switches are “self learning”</vt:lpstr>
      <vt:lpstr>ARP and DHCP</vt:lpstr>
      <vt:lpstr>Key ideas in both ARP and DHCP</vt:lpstr>
      <vt:lpstr>ARP: Address Resolution Protocol</vt:lpstr>
      <vt:lpstr>What if the destination is remote?</vt:lpstr>
      <vt:lpstr>Wireless link characteristics</vt:lpstr>
      <vt:lpstr>Wireless network characteristics</vt:lpstr>
      <vt:lpstr>Hidden terminal problem</vt:lpstr>
      <vt:lpstr>CSMA/CA</vt:lpstr>
      <vt:lpstr>Topics</vt:lpstr>
      <vt:lpstr>Datacenter applications</vt:lpstr>
      <vt:lpstr>Datacenter traffic characteristics</vt:lpstr>
      <vt:lpstr>Clos topology</vt:lpstr>
      <vt:lpstr>Datacenter networking stack</vt:lpstr>
      <vt:lpstr>Using multiple paths well</vt:lpstr>
      <vt:lpstr>L2/L3 highlights</vt:lpstr>
      <vt:lpstr>L4 highlights</vt:lpstr>
      <vt:lpstr>L7 highlights</vt:lpstr>
      <vt:lpstr>General goals for communication security: CIA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1188</cp:revision>
  <cp:lastPrinted>1999-09-08T17:25:07Z</cp:lastPrinted>
  <dcterms:created xsi:type="dcterms:W3CDTF">2014-01-14T18:15:50Z</dcterms:created>
  <dcterms:modified xsi:type="dcterms:W3CDTF">2017-04-17T14:58:18Z</dcterms:modified>
  <cp:category/>
</cp:coreProperties>
</file>