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8" r:id="rId2"/>
    <p:sldId id="487" r:id="rId3"/>
    <p:sldId id="529" r:id="rId4"/>
    <p:sldId id="530" r:id="rId5"/>
    <p:sldId id="514" r:id="rId6"/>
    <p:sldId id="516" r:id="rId7"/>
    <p:sldId id="518" r:id="rId8"/>
    <p:sldId id="519" r:id="rId9"/>
    <p:sldId id="520" r:id="rId10"/>
    <p:sldId id="521" r:id="rId11"/>
    <p:sldId id="522" r:id="rId12"/>
    <p:sldId id="527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41" r:id="rId24"/>
    <p:sldId id="543" r:id="rId25"/>
    <p:sldId id="544" r:id="rId26"/>
    <p:sldId id="545" r:id="rId27"/>
    <p:sldId id="546" r:id="rId28"/>
    <p:sldId id="502" r:id="rId29"/>
    <p:sldId id="503" r:id="rId30"/>
    <p:sldId id="547" r:id="rId31"/>
    <p:sldId id="548" r:id="rId32"/>
    <p:sldId id="549" r:id="rId33"/>
    <p:sldId id="551" r:id="rId34"/>
    <p:sldId id="552" r:id="rId35"/>
    <p:sldId id="553" r:id="rId36"/>
    <p:sldId id="554" r:id="rId37"/>
    <p:sldId id="555" r:id="rId38"/>
    <p:sldId id="556" r:id="rId39"/>
    <p:sldId id="557" r:id="rId40"/>
    <p:sldId id="558" r:id="rId41"/>
    <p:sldId id="559" r:id="rId42"/>
    <p:sldId id="560" r:id="rId43"/>
    <p:sldId id="561" r:id="rId44"/>
    <p:sldId id="562" r:id="rId45"/>
    <p:sldId id="563" r:id="rId46"/>
    <p:sldId id="564" r:id="rId47"/>
    <p:sldId id="565" r:id="rId48"/>
    <p:sldId id="566" r:id="rId49"/>
    <p:sldId id="568" r:id="rId50"/>
    <p:sldId id="569" r:id="rId51"/>
    <p:sldId id="570" r:id="rId52"/>
    <p:sldId id="512" r:id="rId5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D3A600"/>
    <a:srgbClr val="333399"/>
    <a:srgbClr val="FFCB05"/>
    <a:srgbClr val="FF9900"/>
    <a:srgbClr val="00274C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4"/>
    <p:restoredTop sz="94712"/>
  </p:normalViewPr>
  <p:slideViewPr>
    <p:cSldViewPr>
      <p:cViewPr varScale="1">
        <p:scale>
          <a:sx n="115" d="100"/>
          <a:sy n="115" d="100"/>
        </p:scale>
        <p:origin x="160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22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0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012FE0-0AAC-F74C-8825-F12F825B7FED}" type="slidenum">
              <a:rPr lang="en-US" sz="1200" b="0">
                <a:latin typeface="Times New Roman" charset="0"/>
              </a:rPr>
              <a:pPr eaLnBrk="1" hangingPunct="1"/>
              <a:t>23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93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3B87BA-C31F-704A-AE65-21DD8AF33AE2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42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47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05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48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49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49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5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08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BC8FFD-D38F-AC47-B180-09B869FEE60D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5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BFCEF-9C19-FA49-B811-D578BC83171D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09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05CB60-7359-2D48-BE02-D7BB3AA27C29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0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5C0205-C21B-1C42-8F88-17E2D5BF1AFE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53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96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26,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20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spanning tree algorithm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each switch proposes itself as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Switch X announces (X, 0, X) to its neighbors</a:t>
            </a:r>
          </a:p>
          <a:p>
            <a:r>
              <a:rPr lang="en-US" dirty="0"/>
              <a:t>Switches update their view of the root</a:t>
            </a:r>
          </a:p>
          <a:p>
            <a:pPr lvl="1"/>
            <a:r>
              <a:rPr lang="en-US" dirty="0"/>
              <a:t>Upon receiving (Y, d, Z) from Z, check Y’s id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Y’s id  &lt; current root: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set root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=</a:t>
            </a:r>
            <a:r>
              <a:rPr lang="en-US" dirty="0">
                <a:solidFill>
                  <a:srgbClr val="0000FF"/>
                </a:solidFill>
              </a:rPr>
              <a:t> Y</a:t>
            </a:r>
          </a:p>
          <a:p>
            <a:r>
              <a:rPr lang="en-US" dirty="0"/>
              <a:t>Switches compute their distance from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Add 1 to the shortest distance received from a neighbor</a:t>
            </a:r>
          </a:p>
          <a:p>
            <a:r>
              <a:rPr lang="en-US" dirty="0"/>
              <a:t>If root or shortest distance to it </a:t>
            </a:r>
            <a:r>
              <a:rPr lang="en-US" dirty="0">
                <a:solidFill>
                  <a:srgbClr val="0000FF"/>
                </a:solidFill>
              </a:rPr>
              <a:t>changed</a:t>
            </a:r>
            <a:r>
              <a:rPr lang="en-US" dirty="0"/>
              <a:t>, send neighbors updated message (Y, d+1, X)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990600"/>
            <a:ext cx="91440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826" y="736837"/>
            <a:ext cx="2459037" cy="2651125"/>
            <a:chOff x="6145213" y="2390775"/>
            <a:chExt cx="2459037" cy="2651125"/>
          </a:xfrm>
          <a:effectLst/>
        </p:grpSpPr>
        <p:sp>
          <p:nvSpPr>
            <p:cNvPr id="80901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latin typeface="Helvetica" charset="0"/>
                </a:rPr>
                <a:t>1</a:t>
              </a:r>
            </a:p>
          </p:txBody>
        </p:sp>
        <p:sp>
          <p:nvSpPr>
            <p:cNvPr id="80902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3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4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5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6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7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8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9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0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1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2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4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5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7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2</a:t>
              </a:r>
            </a:p>
          </p:txBody>
        </p:sp>
        <p:sp>
          <p:nvSpPr>
            <p:cNvPr id="80918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80919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4</a:t>
              </a:r>
            </a:p>
          </p:txBody>
        </p:sp>
        <p:sp>
          <p:nvSpPr>
            <p:cNvPr id="80920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80921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6</a:t>
              </a:r>
            </a:p>
          </p:txBody>
        </p:sp>
        <p:sp>
          <p:nvSpPr>
            <p:cNvPr id="80922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7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9006" y="389874"/>
            <a:ext cx="3353708" cy="3095441"/>
            <a:chOff x="379006" y="389874"/>
            <a:chExt cx="3353708" cy="3095441"/>
          </a:xfrm>
          <a:effectLst/>
        </p:grpSpPr>
        <p:sp>
          <p:nvSpPr>
            <p:cNvPr id="4" name="TextBox 3"/>
            <p:cNvSpPr txBox="1"/>
            <p:nvPr/>
          </p:nvSpPr>
          <p:spPr>
            <a:xfrm>
              <a:off x="1693365" y="38987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(1,0,1)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12041" y="1850427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(2,0,2)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9656" y="134881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(3,0,3)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9006" y="227498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(4,0,4)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1888" y="134145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(5,0,5)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04428" y="3083718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(6,0,6)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61774" y="311598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(7,0,7)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17721" y="533812"/>
            <a:ext cx="2459037" cy="2651125"/>
            <a:chOff x="6145213" y="2390775"/>
            <a:chExt cx="2459037" cy="2651125"/>
          </a:xfrm>
          <a:effectLst/>
        </p:grpSpPr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20260" y="1868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38936" y="164740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(2,0,2)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6551" y="114578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(1,1,3)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36551" y="203640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(2,1,4)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95492" y="116653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(1,1,5)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239863" y="280911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(1,1,6)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73435" y="297968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(2,1,7)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70112" y="2214799"/>
            <a:ext cx="896112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444305" y="3276600"/>
            <a:ext cx="0" cy="6635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061593" y="4086099"/>
            <a:ext cx="2459037" cy="2651125"/>
            <a:chOff x="6145213" y="2390775"/>
            <a:chExt cx="2459037" cy="2651125"/>
          </a:xfrm>
          <a:effectLst/>
        </p:grpSpPr>
        <p:sp>
          <p:nvSpPr>
            <p:cNvPr id="74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75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92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95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579782" y="408609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982808" y="5162341"/>
            <a:ext cx="79849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(1,2,2)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80423" y="469807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(1,1,3)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780423" y="558869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(2,1,4)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205965" y="465694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(1,1,5)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975195" y="643298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(1,1,6)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206168" y="641422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(2,1,7)</a:t>
            </a:r>
          </a:p>
        </p:txBody>
      </p:sp>
      <p:sp>
        <p:nvSpPr>
          <p:cNvPr id="104" name="Oval 4"/>
          <p:cNvSpPr>
            <a:spLocks noChangeArrowheads="1"/>
          </p:cNvSpPr>
          <p:nvPr/>
        </p:nvSpPr>
        <p:spPr bwMode="auto">
          <a:xfrm>
            <a:off x="2281988" y="401656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105" name="Oval 5"/>
          <p:cNvSpPr>
            <a:spLocks noChangeArrowheads="1"/>
          </p:cNvSpPr>
          <p:nvPr/>
        </p:nvSpPr>
        <p:spPr bwMode="auto">
          <a:xfrm>
            <a:off x="1475538" y="486111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Oval 6"/>
          <p:cNvSpPr>
            <a:spLocks noChangeArrowheads="1"/>
          </p:cNvSpPr>
          <p:nvPr/>
        </p:nvSpPr>
        <p:spPr bwMode="auto">
          <a:xfrm>
            <a:off x="3088438" y="486111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Oval 7"/>
          <p:cNvSpPr>
            <a:spLocks noChangeArrowheads="1"/>
          </p:cNvSpPr>
          <p:nvPr/>
        </p:nvSpPr>
        <p:spPr bwMode="auto">
          <a:xfrm>
            <a:off x="2205788" y="5437381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8"/>
          <p:cNvSpPr>
            <a:spLocks noChangeArrowheads="1"/>
          </p:cNvSpPr>
          <p:nvPr/>
        </p:nvSpPr>
        <p:spPr bwMode="auto">
          <a:xfrm>
            <a:off x="3204325" y="6089843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9"/>
          <p:cNvSpPr>
            <a:spLocks noChangeArrowheads="1"/>
          </p:cNvSpPr>
          <p:nvPr/>
        </p:nvSpPr>
        <p:spPr bwMode="auto">
          <a:xfrm>
            <a:off x="1167563" y="5859656"/>
            <a:ext cx="422275" cy="382587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0"/>
          <p:cNvSpPr>
            <a:spLocks noChangeArrowheads="1"/>
          </p:cNvSpPr>
          <p:nvPr/>
        </p:nvSpPr>
        <p:spPr bwMode="auto">
          <a:xfrm>
            <a:off x="1974013" y="6281931"/>
            <a:ext cx="422275" cy="382587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1"/>
          <p:cNvSpPr>
            <a:spLocks noChangeShapeType="1"/>
          </p:cNvSpPr>
          <p:nvPr/>
        </p:nvSpPr>
        <p:spPr bwMode="auto">
          <a:xfrm flipH="1">
            <a:off x="1821613" y="4361056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2"/>
          <p:cNvSpPr>
            <a:spLocks noChangeShapeType="1"/>
          </p:cNvSpPr>
          <p:nvPr/>
        </p:nvSpPr>
        <p:spPr bwMode="auto">
          <a:xfrm>
            <a:off x="2666163" y="4322956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3"/>
          <p:cNvSpPr>
            <a:spLocks noChangeShapeType="1"/>
          </p:cNvSpPr>
          <p:nvPr/>
        </p:nvSpPr>
        <p:spPr bwMode="auto">
          <a:xfrm>
            <a:off x="1821613" y="5167506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4"/>
          <p:cNvSpPr>
            <a:spLocks noChangeShapeType="1"/>
          </p:cNvSpPr>
          <p:nvPr/>
        </p:nvSpPr>
        <p:spPr bwMode="auto">
          <a:xfrm>
            <a:off x="2550275" y="5743768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318625" y="5245293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6"/>
          <p:cNvSpPr>
            <a:spLocks noChangeShapeType="1"/>
          </p:cNvSpPr>
          <p:nvPr/>
        </p:nvSpPr>
        <p:spPr bwMode="auto">
          <a:xfrm>
            <a:off x="2512175" y="4399156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7"/>
          <p:cNvSpPr>
            <a:spLocks noChangeShapeType="1"/>
          </p:cNvSpPr>
          <p:nvPr/>
        </p:nvSpPr>
        <p:spPr bwMode="auto">
          <a:xfrm flipV="1">
            <a:off x="1551738" y="5743768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8"/>
          <p:cNvSpPr>
            <a:spLocks noChangeShapeType="1"/>
          </p:cNvSpPr>
          <p:nvPr/>
        </p:nvSpPr>
        <p:spPr bwMode="auto">
          <a:xfrm flipV="1">
            <a:off x="2205788" y="5781868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9"/>
          <p:cNvSpPr>
            <a:spLocks noChangeShapeType="1"/>
          </p:cNvSpPr>
          <p:nvPr/>
        </p:nvSpPr>
        <p:spPr bwMode="auto">
          <a:xfrm flipH="1" flipV="1">
            <a:off x="1512050" y="6166043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20"/>
          <p:cNvSpPr txBox="1">
            <a:spLocks noChangeArrowheads="1"/>
          </p:cNvSpPr>
          <p:nvPr/>
        </p:nvSpPr>
        <p:spPr bwMode="auto">
          <a:xfrm>
            <a:off x="2243888" y="5437381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121" name="Text Box 21"/>
          <p:cNvSpPr txBox="1">
            <a:spLocks noChangeArrowheads="1"/>
          </p:cNvSpPr>
          <p:nvPr/>
        </p:nvSpPr>
        <p:spPr bwMode="auto">
          <a:xfrm>
            <a:off x="15136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122" name="Text Box 22"/>
          <p:cNvSpPr txBox="1">
            <a:spLocks noChangeArrowheads="1"/>
          </p:cNvSpPr>
          <p:nvPr/>
        </p:nvSpPr>
        <p:spPr bwMode="auto">
          <a:xfrm>
            <a:off x="1207250" y="584854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123" name="Text Box 23"/>
          <p:cNvSpPr txBox="1">
            <a:spLocks noChangeArrowheads="1"/>
          </p:cNvSpPr>
          <p:nvPr/>
        </p:nvSpPr>
        <p:spPr bwMode="auto">
          <a:xfrm>
            <a:off x="31265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124" name="Text Box 24"/>
          <p:cNvSpPr txBox="1">
            <a:spLocks noChangeArrowheads="1"/>
          </p:cNvSpPr>
          <p:nvPr/>
        </p:nvSpPr>
        <p:spPr bwMode="auto">
          <a:xfrm>
            <a:off x="3242425" y="607873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125" name="Text Box 25"/>
          <p:cNvSpPr txBox="1">
            <a:spLocks noChangeArrowheads="1"/>
          </p:cNvSpPr>
          <p:nvPr/>
        </p:nvSpPr>
        <p:spPr bwMode="auto">
          <a:xfrm>
            <a:off x="2032750" y="627081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685752" y="401656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088778" y="5130158"/>
            <a:ext cx="77938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/>
              <a:t>(1,2,2)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886393" y="4628544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(1,1,3)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86393" y="551916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(1,3,4)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311935" y="458741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(1,1,5)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081165" y="63634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(1,1,6)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312138" y="634469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(1,3,7)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H="1" flipV="1">
            <a:off x="4278191" y="5499490"/>
            <a:ext cx="1005840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86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4" grpId="1" animBg="1"/>
      <p:bldP spid="115" grpId="0" animBg="1"/>
      <p:bldP spid="115" grpId="1" animBg="1"/>
      <p:bldP spid="116" grpId="0" animBg="1"/>
      <p:bldP spid="117" grpId="0" animBg="1"/>
      <p:bldP spid="118" grpId="0" animBg="1"/>
      <p:bldP spid="119" grpId="0" animBg="1"/>
      <p:bldP spid="119" grpId="1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spanning tree algorithm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must react to failures</a:t>
            </a:r>
          </a:p>
          <a:p>
            <a:pPr lvl="1"/>
            <a:r>
              <a:rPr lang="en-US" dirty="0"/>
              <a:t>Failure of the root node</a:t>
            </a:r>
          </a:p>
          <a:p>
            <a:pPr lvl="1"/>
            <a:r>
              <a:rPr lang="en-US" dirty="0"/>
              <a:t>Failure of other switches and links</a:t>
            </a:r>
          </a:p>
          <a:p>
            <a:r>
              <a:rPr lang="en-US" dirty="0"/>
              <a:t>Root switch sends periodic root announcement messages </a:t>
            </a:r>
          </a:p>
          <a:p>
            <a:pPr lvl="1"/>
            <a:r>
              <a:rPr lang="en-US" dirty="0"/>
              <a:t>Other switches continue forwarding messages</a:t>
            </a:r>
          </a:p>
          <a:p>
            <a:r>
              <a:rPr lang="en-US" dirty="0"/>
              <a:t>Detecting failures through timeout</a:t>
            </a:r>
          </a:p>
          <a:p>
            <a:pPr lvl="1"/>
            <a:r>
              <a:rPr lang="en-US" dirty="0"/>
              <a:t>If no word from root, time out and claim to be the root!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5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a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flood using the following rule: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(Ignore all ports not on spanning tree!)</a:t>
            </a:r>
          </a:p>
          <a:p>
            <a:pPr lvl="1"/>
            <a:r>
              <a:rPr lang="en-US" dirty="0"/>
              <a:t>Originating switch sends packet out all ports</a:t>
            </a:r>
          </a:p>
          <a:p>
            <a:pPr lvl="1"/>
            <a:r>
              <a:rPr lang="en-US" dirty="0"/>
              <a:t>When a packet arrives on one incoming port, send it out all ports other than the incoming port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36" name="Oval 35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8" name="Straight Connector 57"/>
            <p:cNvCxnSpPr>
              <a:stCxn id="36" idx="5"/>
              <a:endCxn id="4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>
              <a:stCxn id="36" idx="3"/>
              <a:endCxn id="3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38" idx="5"/>
              <a:endCxn id="5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endCxn id="5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>
              <a:stCxn id="5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>
              <a:endCxn id="5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endCxn id="5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>
              <a:endCxn id="5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endCxn id="4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endCxn id="4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endCxn id="4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endCxn id="4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>
              <a:endCxn id="4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42" idx="6"/>
              <a:endCxn id="5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38" idx="6"/>
              <a:endCxn id="4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55" idx="0"/>
              <a:endCxn id="5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stCxn id="41" idx="7"/>
              <a:endCxn id="4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5" idx="0"/>
              <a:endCxn id="4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>
              <a:stCxn id="54" idx="0"/>
              <a:endCxn id="5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56" idx="7"/>
              <a:endCxn id="5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stCxn id="36" idx="7"/>
              <a:endCxn id="3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42" idx="7"/>
              <a:endCxn id="3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7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1233550" y="1829334"/>
            <a:ext cx="4724400" cy="3505200"/>
            <a:chOff x="1219200" y="1828800"/>
            <a:chExt cx="4724400" cy="3505200"/>
          </a:xfrm>
        </p:grpSpPr>
        <p:sp>
          <p:nvSpPr>
            <p:cNvPr id="117" name="Oval 116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28" name="Straight Connector 127"/>
            <p:cNvCxnSpPr>
              <a:stCxn id="117" idx="5"/>
              <a:endCxn id="12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117" idx="3"/>
              <a:endCxn id="11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>
              <a:stCxn id="118" idx="5"/>
              <a:endCxn id="12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>
              <a:endCxn id="12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>
              <a:stCxn id="12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endCxn id="12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>
              <a:endCxn id="12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>
              <a:endCxn id="12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>
              <a:endCxn id="12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>
              <a:endCxn id="12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>
              <a:endCxn id="12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>
              <a:endCxn id="12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>
              <a:endCxn id="12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>
              <a:stCxn id="122" idx="6"/>
              <a:endCxn id="12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>
              <a:stCxn id="118" idx="6"/>
              <a:endCxn id="12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>
              <a:stCxn id="125" idx="0"/>
              <a:endCxn id="12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21" idx="7"/>
              <a:endCxn id="12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25" idx="0"/>
              <a:endCxn id="12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24" idx="0"/>
              <a:endCxn id="12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26" idx="7"/>
              <a:endCxn id="12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17" idx="7"/>
              <a:endCxn id="11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22" idx="7"/>
              <a:endCxn id="11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1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isn’t flooding wasteful?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but we can use it to bootstrap more efficient forwarding</a:t>
            </a:r>
          </a:p>
          <a:p>
            <a:r>
              <a:rPr lang="en-US" dirty="0">
                <a:solidFill>
                  <a:srgbClr val="0000FF"/>
                </a:solidFill>
              </a:rPr>
              <a:t>Idea</a:t>
            </a:r>
            <a:r>
              <a:rPr lang="en-US" dirty="0"/>
              <a:t>: watch the packets going by, and learn from them</a:t>
            </a:r>
          </a:p>
          <a:p>
            <a:pPr lvl="1"/>
            <a:r>
              <a:rPr lang="en-US" dirty="0"/>
              <a:t>If node A sees a packet from node B come in on a particular port, it knows what port to use to reach B!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Works because there is only one path to B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6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Nodes can “learn”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learns how to reach nodes by remembering where flooding packets came from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flood packet </a:t>
            </a:r>
            <a:r>
              <a:rPr lang="en-US" u="sng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Node A entered switch on port 4, then switch uses port 4 to send to Node A</a:t>
            </a:r>
          </a:p>
          <a:p>
            <a:pPr lvl="1"/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3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 first packet to node you are trying to reach</a:t>
            </a:r>
          </a:p>
          <a:p>
            <a:r>
              <a:rPr lang="en-US" dirty="0"/>
              <a:t>All switches learn where you are</a:t>
            </a:r>
          </a:p>
          <a:p>
            <a:r>
              <a:rPr lang="en-US" dirty="0"/>
              <a:t>When destination responds, some switches learn where it is…</a:t>
            </a:r>
          </a:p>
          <a:p>
            <a:pPr lvl="1"/>
            <a:r>
              <a:rPr lang="en-US" dirty="0"/>
              <a:t>Only some switches, because packet to you follows direct path, and is not flooded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1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wrap-up</a:t>
            </a:r>
          </a:p>
          <a:p>
            <a:r>
              <a:rPr lang="en-US" dirty="0"/>
              <a:t>Putting everything together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flood packets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261100" y="2057400"/>
            <a:ext cx="2895600" cy="1069848"/>
          </a:xfrm>
          <a:prstGeom prst="wedgeRectCallout">
            <a:avLst>
              <a:gd name="adj1" fmla="val -66009"/>
              <a:gd name="adj2" fmla="val 6368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286000" y="1295400"/>
            <a:ext cx="2895600" cy="1069848"/>
          </a:xfrm>
          <a:prstGeom prst="wedgeRectCallout">
            <a:avLst>
              <a:gd name="adj1" fmla="val -35746"/>
              <a:gd name="adj2" fmla="val 1444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Once a node has sent a flood message, all other switches know how to reach it….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0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53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B responds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79606"/>
              <a:gd name="adj2" fmla="val 3875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When a node responds, </a:t>
            </a:r>
            <a:r>
              <a:rPr lang="en-US" sz="2800" u="sng" dirty="0">
                <a:latin typeface="Arial"/>
                <a:cs typeface="Arial"/>
              </a:rPr>
              <a:t>some</a:t>
            </a:r>
            <a:r>
              <a:rPr lang="en-US" sz="2800" dirty="0">
                <a:latin typeface="Arial"/>
                <a:cs typeface="Arial"/>
              </a:rPr>
              <a:t> of the switches learn where it is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  <p:sp>
        <p:nvSpPr>
          <p:cNvPr id="54" name="Rectangular Callout 53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55044"/>
              <a:gd name="adj2" fmla="val 11473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41009"/>
              <a:gd name="adj2" fmla="val 16815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 bwMode="auto">
          <a:xfrm>
            <a:off x="3886200" y="4267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12062"/>
              <a:gd name="adj2" fmla="val 2322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6" grpId="0" animBg="1"/>
      <p:bldP spid="53" grpId="0" animBg="1"/>
      <p:bldP spid="54" grpId="0" animBg="1"/>
      <p:bldP spid="42" grpId="0" animBg="1"/>
      <p:bldP spid="45" grpId="0" animBg="1"/>
      <p:bldP spid="55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packet arrives:</a:t>
            </a:r>
          </a:p>
          <a:p>
            <a:pPr lvl="1"/>
            <a:r>
              <a:rPr lang="en-US" dirty="0"/>
              <a:t>Inspect source MAC address, associate with incoming port</a:t>
            </a:r>
          </a:p>
          <a:p>
            <a:pPr lvl="1"/>
            <a:r>
              <a:rPr lang="en-US" dirty="0"/>
              <a:t>Store mapping in the switch table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time-to-live</a:t>
            </a:r>
            <a:r>
              <a:rPr lang="en-US" dirty="0"/>
              <a:t> field to eventually forget mapping</a:t>
            </a:r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Packet tells switch how 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learning: Handling misses</a:t>
            </a:r>
          </a:p>
        </p:txBody>
      </p:sp>
      <p:sp>
        <p:nvSpPr>
          <p:cNvPr id="686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packet arrives with unfamiliar destination</a:t>
            </a:r>
          </a:p>
          <a:p>
            <a:r>
              <a:rPr lang="en-US"/>
              <a:t>Forward packet out all other ports</a:t>
            </a:r>
          </a:p>
          <a:p>
            <a:r>
              <a:rPr lang="en-US"/>
              <a:t>Response may teach switch about that destination</a:t>
            </a:r>
            <a:endParaRPr lang="en-US" dirty="0"/>
          </a:p>
        </p:txBody>
      </p:sp>
      <p:sp>
        <p:nvSpPr>
          <p:cNvPr id="68617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3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8628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8631" name="Rectangle 22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Freeform 24"/>
          <p:cNvSpPr>
            <a:spLocks/>
          </p:cNvSpPr>
          <p:nvPr/>
        </p:nvSpPr>
        <p:spPr bwMode="auto">
          <a:xfrm>
            <a:off x="3957638" y="4581525"/>
            <a:ext cx="179387" cy="363538"/>
          </a:xfrm>
          <a:custGeom>
            <a:avLst/>
            <a:gdLst>
              <a:gd name="T0" fmla="*/ 0 w 113"/>
              <a:gd name="T1" fmla="*/ 2147483647 h 229"/>
              <a:gd name="T2" fmla="*/ 2147483647 w 113"/>
              <a:gd name="T3" fmla="*/ 2147483647 h 229"/>
              <a:gd name="T4" fmla="*/ 2147483647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Freeform 25"/>
          <p:cNvSpPr>
            <a:spLocks/>
          </p:cNvSpPr>
          <p:nvPr/>
        </p:nvSpPr>
        <p:spPr bwMode="auto">
          <a:xfrm>
            <a:off x="3649663" y="5272088"/>
            <a:ext cx="498475" cy="538162"/>
          </a:xfrm>
          <a:custGeom>
            <a:avLst/>
            <a:gdLst>
              <a:gd name="T0" fmla="*/ 0 w 314"/>
              <a:gd name="T1" fmla="*/ 0 h 339"/>
              <a:gd name="T2" fmla="*/ 2147483647 w 314"/>
              <a:gd name="T3" fmla="*/ 2147483647 h 339"/>
              <a:gd name="T4" fmla="*/ 2147483647 w 314"/>
              <a:gd name="T5" fmla="*/ 2147483647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3957638" y="5003800"/>
            <a:ext cx="12287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9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learning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loop by restricting to spanning tree</a:t>
            </a:r>
          </a:p>
          <a:p>
            <a:pPr lvl="1"/>
            <a:r>
              <a:rPr lang="en-US" dirty="0"/>
              <a:t>This makes flooding possible</a:t>
            </a:r>
          </a:p>
          <a:p>
            <a:r>
              <a:rPr lang="en-US" dirty="0"/>
              <a:t>Flooding allows packet to reach destination</a:t>
            </a:r>
          </a:p>
          <a:p>
            <a:r>
              <a:rPr lang="en-US" dirty="0"/>
              <a:t>And in the process switches learn how to reach source of flood</a:t>
            </a:r>
          </a:p>
          <a:p>
            <a:r>
              <a:rPr lang="en-US" dirty="0"/>
              <a:t>No route “computation”</a:t>
            </a:r>
          </a:p>
          <a:p>
            <a:r>
              <a:rPr lang="en-US" dirty="0"/>
              <a:t>Forwarding entries a consequence of traffic pattern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Packets forwarded on all available links</a:t>
            </a:r>
          </a:p>
          <a:p>
            <a:r>
              <a:rPr lang="en-US" sz="2000" dirty="0"/>
              <a:t>Addresses can be aggregated</a:t>
            </a:r>
          </a:p>
          <a:p>
            <a:r>
              <a:rPr lang="en-US" sz="2000" dirty="0"/>
              <a:t>Routing protocol computes loop-free paths</a:t>
            </a:r>
          </a:p>
          <a:p>
            <a:r>
              <a:rPr lang="en-US" sz="2000" dirty="0"/>
              <a:t>Forwarding table computed by routing protocol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Ethernet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Packets forwarded on subset of links (spanning tree)</a:t>
            </a:r>
          </a:p>
          <a:p>
            <a:r>
              <a:rPr lang="en-US" sz="2000" dirty="0"/>
              <a:t>Flat addresses</a:t>
            </a:r>
          </a:p>
          <a:p>
            <a:r>
              <a:rPr lang="en-US" sz="2000" dirty="0"/>
              <a:t>“Routing” protocol computes loop-free topology</a:t>
            </a:r>
          </a:p>
          <a:p>
            <a:r>
              <a:rPr lang="en-US" sz="2000" dirty="0"/>
              <a:t>Forwarding table derived from data packets(+ spanning tree for floods) </a:t>
            </a:r>
          </a:p>
          <a:p>
            <a:endParaRPr lang="en-US" sz="2000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4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of Ethernet’s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ea typeface="Arial" charset="0"/>
                <a:cs typeface="Arial"/>
              </a:rPr>
              <a:t>Plug-n-Play: zero-configuration / self-*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ea typeface="Arial" charset="0"/>
                <a:cs typeface="Arial"/>
              </a:rPr>
              <a:t>Simple</a:t>
            </a:r>
          </a:p>
          <a:p>
            <a:r>
              <a:rPr lang="en-US" sz="28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Cheap</a:t>
            </a:r>
            <a:r>
              <a:rPr lang="en-US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?</a:t>
            </a:r>
            <a:endParaRPr lang="en-US" sz="2800" dirty="0">
              <a:solidFill>
                <a:srgbClr val="0000FF"/>
              </a:solidFill>
              <a:latin typeface="Arial"/>
              <a:ea typeface="Arial" charset="0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Ethernet’s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Much of the network bandwidth goes unused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Forwarding is only over the spanning tree</a:t>
            </a:r>
            <a:endParaRPr lang="en-US" sz="2800" dirty="0">
              <a:solidFill>
                <a:srgbClr val="0000FF"/>
              </a:solidFill>
              <a:latin typeface="Arial"/>
              <a:ea typeface="Arial" charset="0"/>
              <a:cs typeface="Arial"/>
            </a:endParaRPr>
          </a:p>
          <a:p>
            <a:r>
              <a:rPr lang="en-US" sz="2800" dirty="0">
                <a:latin typeface="Arial"/>
                <a:ea typeface="Arial" charset="0"/>
                <a:cs typeface="Arial"/>
              </a:rPr>
              <a:t>Delay in reestablishing spanning tree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Network is “down” until spanning tree rebuilt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Rebuilt spanning tree may be quite different</a:t>
            </a:r>
            <a:endParaRPr lang="en-US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cs typeface="Arial"/>
              </a:rPr>
              <a:t>Slow to react to host movement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Entries must time out</a:t>
            </a:r>
          </a:p>
          <a:p>
            <a:r>
              <a:rPr lang="en-US" sz="2800" dirty="0">
                <a:latin typeface="Arial"/>
                <a:cs typeface="Arial"/>
              </a:rPr>
              <a:t>Poor predictability 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Location of root and traffic pattern determines forwarding efficiency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No class this Wednesday (3/29)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Switched Ethernet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started as a broadcast medium</a:t>
            </a:r>
          </a:p>
          <a:p>
            <a:pPr lvl="1"/>
            <a:r>
              <a:rPr lang="en-US" dirty="0"/>
              <a:t>Faced broadcast storm in larger setups </a:t>
            </a:r>
            <a:r>
              <a:rPr lang="en-US" dirty="0">
                <a:solidFill>
                  <a:srgbClr val="0000FF"/>
                </a:solidFill>
              </a:rPr>
              <a:t>due to flooding</a:t>
            </a:r>
          </a:p>
          <a:p>
            <a:r>
              <a:rPr lang="en-US" dirty="0"/>
              <a:t>Constraints of switched Ethernet (for 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5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Forwarding </a:t>
            </a:r>
          </a:p>
          <a:p>
            <a:r>
              <a:rPr lang="en-US" dirty="0"/>
              <a:t>Discovery and bootstrapping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57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host is “born” knowing only its MAC address</a:t>
            </a:r>
          </a:p>
          <a:p>
            <a:r>
              <a:rPr lang="en-US" dirty="0"/>
              <a:t>Must discover lots of information before it can communicate with a remote host B</a:t>
            </a:r>
          </a:p>
          <a:p>
            <a:pPr lvl="1"/>
            <a:r>
              <a:rPr lang="en-US" dirty="0"/>
              <a:t>What is my IP address?  </a:t>
            </a:r>
          </a:p>
          <a:p>
            <a:pPr lvl="1"/>
            <a:r>
              <a:rPr lang="en-US" dirty="0"/>
              <a:t>What is B’s IP address? (remote) </a:t>
            </a:r>
          </a:p>
          <a:p>
            <a:pPr lvl="1"/>
            <a:r>
              <a:rPr lang="en-US" dirty="0"/>
              <a:t>What is B’s MAC address? (if B is local)</a:t>
            </a:r>
          </a:p>
          <a:p>
            <a:pPr lvl="1"/>
            <a:r>
              <a:rPr lang="en-US" dirty="0"/>
              <a:t>What is my first-hop router’s address? (if B is not local)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pPr lvl="1"/>
            <a:r>
              <a:rPr lang="en-US" dirty="0"/>
              <a:t>ARP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Address Resolution Protocol</a:t>
            </a:r>
          </a:p>
          <a:p>
            <a:pPr lvl="1"/>
            <a:r>
              <a:rPr lang="en-US" dirty="0"/>
              <a:t>DHCP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Confined to a single local-area network (LAN) </a:t>
            </a:r>
          </a:p>
          <a:p>
            <a:pPr lvl="1"/>
            <a:r>
              <a:rPr lang="en-US" dirty="0"/>
              <a:t>Rely on broadcast capability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450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786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450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2786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3609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4945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018019" y="5587812"/>
            <a:ext cx="2819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47470" y="5575112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058063" y="4628962"/>
            <a:ext cx="7085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00"/>
                </a:solidFill>
              </a:rPr>
              <a:t>Hosts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352800" y="5949619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4335803" y="5981512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4547470" y="6396379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730315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4730315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946215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662369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3662369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3878269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r>
              <a:rPr lang="en-US" dirty="0"/>
              <a:t>Serve two functions </a:t>
            </a:r>
          </a:p>
          <a:p>
            <a:pPr lvl="1"/>
            <a:r>
              <a:rPr lang="en-US" dirty="0"/>
              <a:t>Discovery of local end-hosts</a:t>
            </a:r>
          </a:p>
          <a:p>
            <a:pPr lvl="2"/>
            <a:r>
              <a:rPr lang="en-US" dirty="0"/>
              <a:t>For communication between hosts on the same LAN</a:t>
            </a:r>
          </a:p>
          <a:p>
            <a:pPr lvl="1"/>
            <a:r>
              <a:rPr lang="en-US" dirty="0"/>
              <a:t>Bootstrap communication with remote hosts</a:t>
            </a:r>
          </a:p>
          <a:p>
            <a:pPr lvl="2"/>
            <a:r>
              <a:rPr lang="en-US" dirty="0"/>
              <a:t>What’s my IP address?</a:t>
            </a:r>
          </a:p>
          <a:p>
            <a:pPr lvl="2"/>
            <a:r>
              <a:rPr lang="en-US" dirty="0"/>
              <a:t>Who/where is my local DNS server?</a:t>
            </a:r>
          </a:p>
          <a:p>
            <a:pPr lvl="2"/>
            <a:r>
              <a:rPr lang="en-US" dirty="0"/>
              <a:t>Who/where is my first hop router?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Defined in RFC 2131</a:t>
            </a:r>
          </a:p>
          <a:p>
            <a:r>
              <a:rPr lang="en-US" dirty="0"/>
              <a:t>A host uses DHCP to discover</a:t>
            </a:r>
          </a:p>
          <a:p>
            <a:pPr lvl="1"/>
            <a:r>
              <a:rPr lang="en-US" dirty="0"/>
              <a:t>Its own IP address </a:t>
            </a:r>
          </a:p>
          <a:p>
            <a:pPr lvl="1"/>
            <a:r>
              <a:rPr lang="en-US" dirty="0"/>
              <a:t>Its netmask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local DNS name server(s) 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first-hop “default” router(s) 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66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 </a:t>
            </a:r>
          </a:p>
          <a:p>
            <a:pPr lvl="1"/>
            <a:r>
              <a:rPr lang="en-US" dirty="0"/>
              <a:t>IP address pool, netmask, DNS servers, etc.</a:t>
            </a:r>
          </a:p>
          <a:p>
            <a:pPr lvl="1"/>
            <a:r>
              <a:rPr lang="en-US" dirty="0"/>
              <a:t>Application that listens on UDP port 67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pPr lvl="1"/>
            <a:r>
              <a:rPr lang="en-US" dirty="0"/>
              <a:t>L2 broadcast, to MAC address FF:FF:FF:FF:FF:FF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62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pPr lvl="1"/>
            <a:r>
              <a:rPr lang="en-US" dirty="0"/>
              <a:t>Proposed IP address for client, lease time</a:t>
            </a:r>
          </a:p>
          <a:p>
            <a:pPr lvl="1"/>
            <a:r>
              <a:rPr lang="en-US" dirty="0"/>
              <a:t>Other parameters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86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pPr lvl="1"/>
            <a:r>
              <a:rPr lang="en-US" dirty="0"/>
              <a:t>Specifies which offer it wants </a:t>
            </a:r>
          </a:p>
          <a:p>
            <a:pPr lvl="1"/>
            <a:r>
              <a:rPr lang="en-US" dirty="0"/>
              <a:t>Echoes accepted parameters</a:t>
            </a:r>
          </a:p>
          <a:p>
            <a:pPr lvl="1"/>
            <a:r>
              <a:rPr lang="en-US" dirty="0"/>
              <a:t>Other DHCP servers learn they were not chosen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24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94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  <a:p>
            <a:r>
              <a:rPr lang="en-US" dirty="0">
                <a:solidFill>
                  <a:srgbClr val="0000FF"/>
                </a:solidFill>
              </a:rPr>
              <a:t>DHCP “relay agents” used when the DHCP server is not on the same broadcast domain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 uses “soft state”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 state: if not refreshed, state is forgotten</a:t>
            </a:r>
          </a:p>
          <a:p>
            <a:pPr lvl="1"/>
            <a:r>
              <a:rPr lang="en-US" dirty="0"/>
              <a:t>Hard state: allocation/revocation is deliberate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Address allocations have a lease period</a:t>
            </a:r>
          </a:p>
          <a:p>
            <a:pPr lvl="1"/>
            <a:r>
              <a:rPr lang="en-US" dirty="0"/>
              <a:t>Server sets a timer for each allocation</a:t>
            </a:r>
          </a:p>
          <a:p>
            <a:pPr lvl="1"/>
            <a:r>
              <a:rPr lang="en-US" dirty="0"/>
              <a:t>Client must request a refresh before lease expires</a:t>
            </a:r>
          </a:p>
          <a:p>
            <a:pPr lvl="1"/>
            <a:r>
              <a:rPr lang="en-US" dirty="0"/>
              <a:t>Server resets timer when a refresh arrives and ACKs</a:t>
            </a:r>
          </a:p>
          <a:p>
            <a:pPr lvl="2"/>
            <a:r>
              <a:rPr lang="en-US" dirty="0"/>
              <a:t>OR reclaims allocated address when timer expires</a:t>
            </a:r>
          </a:p>
          <a:p>
            <a:r>
              <a:rPr lang="en-US" dirty="0"/>
              <a:t>Simple, yet robust under failure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when host XYZ fails? </a:t>
            </a:r>
          </a:p>
          <a:p>
            <a:pPr lvl="1"/>
            <a:r>
              <a:rPr lang="en-US" sz="2000" dirty="0"/>
              <a:t>Refreshes from XYZ stop</a:t>
            </a:r>
          </a:p>
          <a:p>
            <a:pPr lvl="1"/>
            <a:r>
              <a:rPr lang="en-US" sz="2000" dirty="0"/>
              <a:t>Server reclaims </a:t>
            </a:r>
            <a:r>
              <a:rPr lang="en-US" sz="2000" dirty="0" err="1"/>
              <a:t>a.b.c.d</a:t>
            </a:r>
            <a:r>
              <a:rPr lang="en-US" sz="2000" dirty="0"/>
              <a:t> after O(lease period)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Lightning Bolt 31"/>
          <p:cNvSpPr/>
          <p:nvPr/>
        </p:nvSpPr>
        <p:spPr>
          <a:xfrm>
            <a:off x="5494528" y="2852428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when server fails? </a:t>
            </a:r>
          </a:p>
          <a:p>
            <a:pPr lvl="1"/>
            <a:r>
              <a:rPr lang="en-US" sz="2000" dirty="0"/>
              <a:t>ACKs from server stop</a:t>
            </a:r>
          </a:p>
          <a:p>
            <a:pPr lvl="1"/>
            <a:r>
              <a:rPr lang="en-US" sz="2000" dirty="0"/>
              <a:t>XYZ releases address  after O(lease period); send new request</a:t>
            </a:r>
          </a:p>
          <a:p>
            <a:pPr lvl="1"/>
            <a:r>
              <a:rPr lang="en-US" sz="2000" dirty="0"/>
              <a:t>A new DHCP server can come up from a `cold start’ and we are back on track in ~lease time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0" name="Lightning Bolt 29"/>
          <p:cNvSpPr/>
          <p:nvPr/>
        </p:nvSpPr>
        <p:spPr>
          <a:xfrm>
            <a:off x="4150132" y="3047914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30A3129-8C49-9840-B8AB-C3D473C3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6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if the network fails?</a:t>
            </a:r>
          </a:p>
          <a:p>
            <a:pPr lvl="1"/>
            <a:r>
              <a:rPr lang="en-US" sz="2000" dirty="0"/>
              <a:t>Refreshes and ACKs don’t get through </a:t>
            </a:r>
          </a:p>
          <a:p>
            <a:pPr lvl="1"/>
            <a:r>
              <a:rPr lang="en-US" sz="2000" dirty="0"/>
              <a:t>XYZ release address; DHCP server reclaims it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0" name="Lightning Bolt 29"/>
          <p:cNvSpPr/>
          <p:nvPr/>
        </p:nvSpPr>
        <p:spPr>
          <a:xfrm>
            <a:off x="4684255" y="3774696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1981200" y="2209800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DHCP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232135" y="2252563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there yet?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51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4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Oval Callout 34"/>
          <p:cNvSpPr/>
          <p:nvPr/>
        </p:nvSpPr>
        <p:spPr>
          <a:xfrm>
            <a:off x="-33454" y="4038600"/>
            <a:ext cx="3677139" cy="1795414"/>
          </a:xfrm>
          <a:prstGeom prst="wedgeEllipseCallout">
            <a:avLst>
              <a:gd name="adj1" fmla="val 51764"/>
              <a:gd name="adj2" fmla="val -98733"/>
            </a:avLst>
          </a:prstGeom>
          <a:solidFill>
            <a:srgbClr val="D3A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28600" y="4191000"/>
            <a:ext cx="3203909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1600" b="0" u="sng" dirty="0"/>
              <a:t>What I learnt from DHCP</a:t>
            </a:r>
          </a:p>
          <a:p>
            <a:pPr algn="ctr" eaLnBrk="0" hangingPunct="0"/>
            <a:r>
              <a:rPr lang="en-US" sz="1600" b="0" dirty="0"/>
              <a:t>my IP: 1.2.3.48</a:t>
            </a:r>
          </a:p>
          <a:p>
            <a:pPr algn="ctr" eaLnBrk="0" hangingPunct="0"/>
            <a:r>
              <a:rPr lang="en-US" sz="1600" b="0" dirty="0" err="1"/>
              <a:t>netmask</a:t>
            </a:r>
            <a:r>
              <a:rPr lang="en-US" sz="1600" b="0" dirty="0"/>
              <a:t>: 1.2.3.0/24 (255.255.255.0)</a:t>
            </a:r>
          </a:p>
          <a:p>
            <a:pPr algn="ctr" eaLnBrk="0" hangingPunct="0"/>
            <a:r>
              <a:rPr lang="en-US" sz="1600" b="0" dirty="0"/>
              <a:t>Local DNS: 1.2.3.156</a:t>
            </a:r>
          </a:p>
          <a:p>
            <a:pPr algn="ctr" eaLnBrk="0" hangingPunct="0"/>
            <a:r>
              <a:rPr lang="en-US" sz="1600" b="0" dirty="0"/>
              <a:t>router: 1.2.3.19</a:t>
            </a:r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4" name="Footer Placeholder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packets over link Layer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800600"/>
            <a:ext cx="7924800" cy="1219200"/>
          </a:xfrm>
        </p:spPr>
        <p:txBody>
          <a:bodyPr/>
          <a:lstStyle/>
          <a:p>
            <a:r>
              <a:rPr lang="en-US"/>
              <a:t>Link layer only understands MAC addresses</a:t>
            </a:r>
          </a:p>
          <a:p>
            <a:pPr lvl="1"/>
            <a:r>
              <a:rPr lang="en-US" dirty="0"/>
              <a:t>Translate the destination IP address to MAC address</a:t>
            </a:r>
          </a:p>
          <a:p>
            <a:pPr lvl="1"/>
            <a:r>
              <a:rPr lang="en-US" dirty="0"/>
              <a:t>Encapsulate the IP packet in a link-level (Ethernet) frame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6299799" y="2762861"/>
            <a:ext cx="56265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325363" y="2432225"/>
            <a:ext cx="82875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1.2.3.48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6103801" y="2461795"/>
            <a:ext cx="92813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1.2.3.156</a:t>
            </a:r>
          </a:p>
        </p:txBody>
      </p:sp>
      <p:sp>
        <p:nvSpPr>
          <p:cNvPr id="2" name="Rectangle 1"/>
          <p:cNvSpPr/>
          <p:nvPr/>
        </p:nvSpPr>
        <p:spPr>
          <a:xfrm>
            <a:off x="5680929" y="3237864"/>
            <a:ext cx="1745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a typeface="Arial" charset="0"/>
                <a:cs typeface="Arial" charset="0"/>
              </a:rPr>
              <a:t>58-23-D7-FA-20-B0</a:t>
            </a:r>
            <a:endParaRPr lang="en-US" sz="1400" b="0" dirty="0">
              <a:solidFill>
                <a:srgbClr val="008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52772" y="3212958"/>
            <a:ext cx="1736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chemeClr val="accent6">
                    <a:lumMod val="75000"/>
                  </a:schemeClr>
                </a:solidFill>
                <a:ea typeface="Arial" charset="0"/>
                <a:cs typeface="Arial" charset="0"/>
              </a:rPr>
              <a:t>90-E2-A1-09-66-1B</a:t>
            </a:r>
            <a:endParaRPr lang="en-US" sz="14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389473" y="3409763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1.2.3.53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89473" y="374603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1.2.3.156</a:t>
            </a: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89473" y="408261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0">
              <a:latin typeface="+mn-lt"/>
            </a:endParaRP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467141" y="3027554"/>
            <a:ext cx="9894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+mn-lt"/>
              </a:rPr>
              <a:t>IP packet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6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table</a:t>
            </a:r>
          </a:p>
          <a:p>
            <a:pPr lvl="1"/>
            <a:r>
              <a:rPr lang="en-US" dirty="0"/>
              <a:t>List of (IP address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MAC address) pairs</a:t>
            </a:r>
          </a:p>
          <a:p>
            <a:r>
              <a:rPr lang="en-US" dirty="0"/>
              <a:t>Consult the table when sending a packet</a:t>
            </a:r>
          </a:p>
          <a:p>
            <a:pPr lvl="1"/>
            <a:r>
              <a:rPr lang="en-US" dirty="0"/>
              <a:t>Map dest. IP address to dest. MAC address</a:t>
            </a:r>
          </a:p>
          <a:p>
            <a:pPr lvl="1"/>
            <a:r>
              <a:rPr lang="en-US" dirty="0"/>
              <a:t>Encapsulate (IP) data packet with MAC header; xmit</a:t>
            </a:r>
          </a:p>
          <a:p>
            <a:r>
              <a:rPr lang="en-US" dirty="0">
                <a:solidFill>
                  <a:srgbClr val="0000FF"/>
                </a:solidFill>
              </a:rPr>
              <a:t>What if IP address not in the table?</a:t>
            </a:r>
          </a:p>
          <a:p>
            <a:pPr lvl="1"/>
            <a:r>
              <a:rPr lang="en-US" dirty="0"/>
              <a:t>Sender broadcasts: Who has IP address 1.2.3.156?</a:t>
            </a:r>
          </a:p>
          <a:p>
            <a:pPr lvl="1"/>
            <a:r>
              <a:rPr lang="en-US" dirty="0"/>
              <a:t>Receiver replies: MAC address 58-23-D7-FA-20-B0</a:t>
            </a:r>
          </a:p>
          <a:p>
            <a:pPr lvl="1"/>
            <a:r>
              <a:rPr lang="en-US" dirty="0"/>
              <a:t>Sender caches result in its ARP 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0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42327" cy="2390775"/>
            <a:chOff x="133" y="2589"/>
            <a:chExt cx="525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47" y="3028"/>
              <a:ext cx="361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07" y="3028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67" y="3028"/>
              <a:ext cx="388" cy="213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accent2"/>
                  </a:solidFill>
                </a:rPr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8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1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35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0" y="3027"/>
              <a:ext cx="361" cy="21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6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1.2.3.0/24 (255.255.255.0)</a:t>
              </a: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25" y="2822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31" y="2822"/>
              <a:ext cx="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11" y="282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25" y="361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92771"/>
            <a:ext cx="5018088" cy="4424375"/>
            <a:chOff x="2839" y="1413"/>
            <a:chExt cx="3161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232" y="1413"/>
              <a:ext cx="7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381" cy="2306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972378"/>
            <a:ext cx="3073400" cy="1749438"/>
            <a:chOff x="2631" y="1800"/>
            <a:chExt cx="1936" cy="1102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800"/>
              <a:ext cx="7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2040"/>
              <a:ext cx="234" cy="624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destination is remote?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in both ARP and DHCP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r>
              <a:rPr lang="en-US" dirty="0">
                <a:solidFill>
                  <a:srgbClr val="0000FF"/>
                </a:solidFill>
              </a:rPr>
              <a:t>Caching</a:t>
            </a:r>
            <a:r>
              <a:rPr lang="en-US" dirty="0"/>
              <a:t>: remember 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r>
              <a:rPr lang="en-US" dirty="0">
                <a:solidFill>
                  <a:srgbClr val="0000FF"/>
                </a:solidFill>
              </a:rPr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Flooding (still) leads to loops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A wants to broadcast a message</a:t>
            </a:r>
          </a:p>
          <a:p>
            <a:pPr lvl="1"/>
            <a:r>
              <a:rPr lang="en-US" sz="1800" dirty="0"/>
              <a:t>A sends packet to 1</a:t>
            </a:r>
          </a:p>
          <a:p>
            <a:pPr lvl="1"/>
            <a:r>
              <a:rPr lang="en-US" sz="1800" dirty="0"/>
              <a:t>1 Floods to 2 and 4</a:t>
            </a:r>
          </a:p>
          <a:p>
            <a:pPr lvl="1"/>
            <a:r>
              <a:rPr lang="en-US" sz="1800" dirty="0"/>
              <a:t>2 Floods to B and 3</a:t>
            </a:r>
          </a:p>
          <a:p>
            <a:pPr lvl="1"/>
            <a:r>
              <a:rPr lang="en-US" sz="1800" dirty="0"/>
              <a:t>4 Floods to D and 3</a:t>
            </a:r>
          </a:p>
          <a:p>
            <a:pPr lvl="1"/>
            <a:r>
              <a:rPr lang="en-US" sz="1800" dirty="0"/>
              <a:t>3 Floods packet from 2 to C and 4</a:t>
            </a:r>
          </a:p>
          <a:p>
            <a:pPr lvl="1"/>
            <a:r>
              <a:rPr lang="en-US" sz="1800" dirty="0"/>
              <a:t>3 Floods packet from 4 to C and 2</a:t>
            </a:r>
          </a:p>
          <a:p>
            <a:pPr lvl="1"/>
            <a:r>
              <a:rPr lang="en-US" sz="1800" dirty="0"/>
              <a:t>4 Floods packet from 3 to D and 1</a:t>
            </a:r>
          </a:p>
          <a:p>
            <a:pPr lvl="1"/>
            <a:r>
              <a:rPr lang="en-US" sz="1800" dirty="0"/>
              <a:t>2 Floods packet from 3 to B and 1</a:t>
            </a:r>
          </a:p>
          <a:p>
            <a:pPr lvl="1"/>
            <a:r>
              <a:rPr lang="en-US" sz="1800" dirty="0"/>
              <a:t>1 Floods packet from 2 to A and 4</a:t>
            </a:r>
          </a:p>
          <a:p>
            <a:pPr lvl="1"/>
            <a:r>
              <a:rPr lang="en-US" sz="1800" dirty="0"/>
              <a:t>1 Floods packet from 4 to B and 2</a:t>
            </a:r>
          </a:p>
          <a:p>
            <a:pPr lvl="1"/>
            <a:r>
              <a:rPr lang="en-US" sz="1800" dirty="0"/>
              <a:t>….</a:t>
            </a:r>
          </a:p>
          <a:p>
            <a:r>
              <a:rPr lang="en-US" dirty="0"/>
              <a:t>Broadcast storm still happens in a switched network if it contains a cycle of switches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676609" y="2514599"/>
            <a:ext cx="3160746" cy="2667001"/>
            <a:chOff x="5676609" y="2514599"/>
            <a:chExt cx="3160746" cy="2667001"/>
          </a:xfrm>
        </p:grpSpPr>
        <p:sp>
          <p:nvSpPr>
            <p:cNvPr id="4" name="Oval 3"/>
            <p:cNvSpPr/>
            <p:nvPr/>
          </p:nvSpPr>
          <p:spPr>
            <a:xfrm>
              <a:off x="7067404" y="2961329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372880" y="3617463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772400" y="3617463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067404" y="4300007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9" name="Straight Connector 8"/>
            <p:cNvCxnSpPr>
              <a:stCxn id="4" idx="3"/>
              <a:endCxn id="5" idx="7"/>
            </p:cNvCxnSpPr>
            <p:nvPr/>
          </p:nvCxnSpPr>
          <p:spPr>
            <a:xfrm flipH="1">
              <a:off x="6763125" y="3351574"/>
              <a:ext cx="371234" cy="33284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5"/>
              <a:endCxn id="7" idx="1"/>
            </p:cNvCxnSpPr>
            <p:nvPr/>
          </p:nvCxnSpPr>
          <p:spPr>
            <a:xfrm>
              <a:off x="6763125" y="4007708"/>
              <a:ext cx="371234" cy="35925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7"/>
              <a:endCxn id="6" idx="3"/>
            </p:cNvCxnSpPr>
            <p:nvPr/>
          </p:nvCxnSpPr>
          <p:spPr>
            <a:xfrm flipV="1">
              <a:off x="7457649" y="4007708"/>
              <a:ext cx="381706" cy="35925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1"/>
              <a:endCxn id="4" idx="5"/>
            </p:cNvCxnSpPr>
            <p:nvPr/>
          </p:nvCxnSpPr>
          <p:spPr>
            <a:xfrm flipH="1" flipV="1">
              <a:off x="7457649" y="3351574"/>
              <a:ext cx="381706" cy="33284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5676609" y="3708903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048209" y="2514599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48209" y="4907280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400614" y="3708903"/>
              <a:ext cx="43674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22" name="Straight Connector 21"/>
            <p:cNvCxnSpPr>
              <a:stCxn id="18" idx="2"/>
              <a:endCxn id="4" idx="0"/>
            </p:cNvCxnSpPr>
            <p:nvPr/>
          </p:nvCxnSpPr>
          <p:spPr>
            <a:xfrm flipH="1">
              <a:off x="7296004" y="2788919"/>
              <a:ext cx="1" cy="17241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0" idx="1"/>
              <a:endCxn id="6" idx="6"/>
            </p:cNvCxnSpPr>
            <p:nvPr/>
          </p:nvCxnSpPr>
          <p:spPr>
            <a:xfrm flipH="1">
              <a:off x="8229600" y="3846063"/>
              <a:ext cx="171014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9" idx="0"/>
              <a:endCxn id="7" idx="4"/>
            </p:cNvCxnSpPr>
            <p:nvPr/>
          </p:nvCxnSpPr>
          <p:spPr>
            <a:xfrm flipH="1" flipV="1">
              <a:off x="7296004" y="4757207"/>
              <a:ext cx="1" cy="15007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3"/>
              <a:endCxn id="5" idx="2"/>
            </p:cNvCxnSpPr>
            <p:nvPr/>
          </p:nvCxnSpPr>
          <p:spPr>
            <a:xfrm>
              <a:off x="6172200" y="3846063"/>
              <a:ext cx="20068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resolution in the networking stack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256467"/>
              </p:ext>
            </p:extLst>
          </p:nvPr>
        </p:nvGraphicFramePr>
        <p:xfrm>
          <a:off x="381000" y="2252663"/>
          <a:ext cx="8534400" cy="33861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66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Structure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Configuration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Resolution</a:t>
                      </a:r>
                    </a:p>
                    <a:p>
                      <a:pPr algn="ctr"/>
                      <a:r>
                        <a:rPr lang="en-US" sz="1600" dirty="0"/>
                        <a:t>Service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App.</a:t>
                      </a:r>
                    </a:p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cse.umich.edu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Organizational hierarchy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 manual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Network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123.45.6.78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topological</a:t>
                      </a:r>
                      <a:r>
                        <a:rPr lang="en-US" sz="1600" baseline="0" dirty="0"/>
                        <a:t> hierarchy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DHCP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Link 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45-CC-4E-12-F0-97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vendor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(flat)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hard-coded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Up-Down Arrow 4"/>
          <p:cNvSpPr/>
          <p:nvPr/>
        </p:nvSpPr>
        <p:spPr bwMode="auto">
          <a:xfrm>
            <a:off x="7620000" y="3962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2977" y="3962400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DNS</a:t>
            </a:r>
          </a:p>
        </p:txBody>
      </p:sp>
      <p:sp>
        <p:nvSpPr>
          <p:cNvPr id="8" name="Up-Down Arrow 7"/>
          <p:cNvSpPr/>
          <p:nvPr/>
        </p:nvSpPr>
        <p:spPr bwMode="auto">
          <a:xfrm>
            <a:off x="7620000" y="4724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7147" y="4781490"/>
            <a:ext cx="65915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ARP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69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two approaches</a:t>
            </a:r>
          </a:p>
          <a:p>
            <a:pPr lvl="1"/>
            <a:r>
              <a:rPr lang="en-US" dirty="0"/>
              <a:t>Broadcast (ARP, DHCP)</a:t>
            </a:r>
          </a:p>
          <a:p>
            <a:pPr lvl="2"/>
            <a:r>
              <a:rPr lang="en-US" dirty="0"/>
              <a:t>Flooding does not scale </a:t>
            </a:r>
          </a:p>
          <a:p>
            <a:pPr lvl="2"/>
            <a:r>
              <a:rPr lang="en-US" dirty="0"/>
              <a:t>No centralized point of failure</a:t>
            </a:r>
          </a:p>
          <a:p>
            <a:pPr lvl="2"/>
            <a:r>
              <a:rPr lang="en-US" dirty="0"/>
              <a:t>Zero configuration</a:t>
            </a:r>
          </a:p>
          <a:p>
            <a:pPr lvl="1"/>
            <a:r>
              <a:rPr lang="en-US" dirty="0"/>
              <a:t>Directory service (DNS)</a:t>
            </a:r>
          </a:p>
          <a:p>
            <a:pPr lvl="2"/>
            <a:r>
              <a:rPr lang="en-US" dirty="0"/>
              <a:t>No flooding / scalable</a:t>
            </a:r>
          </a:p>
          <a:p>
            <a:pPr lvl="2"/>
            <a:r>
              <a:rPr lang="en-US" dirty="0"/>
              <a:t>Root of the directory is vulnerable (caching is key)</a:t>
            </a:r>
          </a:p>
          <a:p>
            <a:pPr lvl="2"/>
            <a:r>
              <a:rPr lang="en-US" dirty="0"/>
              <a:t>Needs configuration to bootstrap (local, root servers, etc.)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Spanning tree enables Ethernet to efficiently flood a network to learn routes while forwarding packets</a:t>
            </a:r>
          </a:p>
          <a:p>
            <a:r>
              <a:rPr lang="en-US" dirty="0"/>
              <a:t>DHCP and ARP form the discovery backplane of networking and make everything work together</a:t>
            </a:r>
          </a:p>
          <a:p>
            <a:endParaRPr lang="en-US" dirty="0"/>
          </a:p>
          <a:p>
            <a:r>
              <a:rPr lang="en-US">
                <a:solidFill>
                  <a:srgbClr val="0000FF"/>
                </a:solidFill>
              </a:rPr>
              <a:t>From next </a:t>
            </a:r>
            <a:r>
              <a:rPr lang="en-US" dirty="0">
                <a:solidFill>
                  <a:srgbClr val="0000FF"/>
                </a:solidFill>
              </a:rPr>
              <a:t>class</a:t>
            </a:r>
            <a:r>
              <a:rPr lang="en-US" dirty="0"/>
              <a:t>: the end-to-end picture and specialized networks (e.g., datacenter, mobile)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Spanning tree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arbitrary topology</a:t>
            </a:r>
          </a:p>
          <a:p>
            <a:r>
              <a:rPr lang="en-US" dirty="0"/>
              <a:t>Pick subset of links that form a spanning tree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0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has two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root</a:t>
            </a:r>
          </a:p>
          <a:p>
            <a:pPr lvl="1"/>
            <a:r>
              <a:rPr lang="en-US" dirty="0"/>
              <a:t>Destination to which shortest paths go</a:t>
            </a:r>
          </a:p>
          <a:p>
            <a:pPr lvl="1"/>
            <a:r>
              <a:rPr lang="en-US" dirty="0"/>
              <a:t>Pick the one with the smallest identifier (MAC </a:t>
            </a:r>
            <a:r>
              <a:rPr lang="en-US" dirty="0" err="1"/>
              <a:t>addr</a:t>
            </a:r>
            <a:r>
              <a:rPr lang="en-US" dirty="0"/>
              <a:t>.)</a:t>
            </a:r>
          </a:p>
          <a:p>
            <a:r>
              <a:rPr lang="en-US" dirty="0"/>
              <a:t>Compute shortest paths to the root</a:t>
            </a:r>
          </a:p>
          <a:p>
            <a:pPr lvl="1"/>
            <a:r>
              <a:rPr lang="en-US" dirty="0"/>
              <a:t>No shortest path can have a cycle</a:t>
            </a:r>
          </a:p>
          <a:p>
            <a:pPr lvl="1"/>
            <a:r>
              <a:rPr lang="en-US" dirty="0"/>
              <a:t>Only keep the links on shortest-paths</a:t>
            </a:r>
          </a:p>
          <a:p>
            <a:pPr lvl="1"/>
            <a:r>
              <a:rPr lang="en-US" dirty="0"/>
              <a:t>Break ties in some way (so we only keep one shortest path from each node)</a:t>
            </a:r>
          </a:p>
          <a:p>
            <a:r>
              <a:rPr lang="en-US" dirty="0">
                <a:solidFill>
                  <a:srgbClr val="0000FF"/>
                </a:solidFill>
              </a:rPr>
              <a:t>Ethernet’s spanning tree construction does both with a single algorithm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8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 are multiple shortest paths to the root, choose the path that uses the neighbor switch with the lower ID</a:t>
            </a:r>
          </a:p>
          <a:p>
            <a:pPr lvl="1"/>
            <a:r>
              <a:rPr lang="en-US" dirty="0"/>
              <a:t>One could use any tiebreaking system, but this is an easy one to remember and implement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5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spanning tree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Messages (Y, d, X)</a:t>
            </a:r>
          </a:p>
          <a:p>
            <a:pPr lvl="1"/>
            <a:r>
              <a:rPr lang="en-US" dirty="0"/>
              <a:t>From node X</a:t>
            </a:r>
          </a:p>
          <a:p>
            <a:pPr lvl="1"/>
            <a:r>
              <a:rPr lang="en-US" dirty="0"/>
              <a:t>Proposing Y as the root</a:t>
            </a:r>
          </a:p>
          <a:p>
            <a:pPr lvl="1"/>
            <a:r>
              <a:rPr lang="en-US" dirty="0"/>
              <a:t>And advertising a distance d to Y</a:t>
            </a:r>
          </a:p>
          <a:p>
            <a:r>
              <a:rPr lang="en-US" dirty="0"/>
              <a:t>Switches elect the node with smallest identifier (MAC address) as root</a:t>
            </a:r>
          </a:p>
          <a:p>
            <a:r>
              <a:rPr lang="en-US" dirty="0"/>
              <a:t>Each switch determines if a link is on its shortest path to the root; excludes it from the tree if not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1490452588</TotalTime>
  <Pages>7</Pages>
  <Words>2898</Words>
  <Application>Microsoft Macintosh PowerPoint</Application>
  <PresentationFormat>On-screen Show (4:3)</PresentationFormat>
  <Paragraphs>630</Paragraphs>
  <Slides>52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ＭＳ Ｐゴシック</vt:lpstr>
      <vt:lpstr>Arial</vt:lpstr>
      <vt:lpstr>Arial Black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Clip</vt:lpstr>
      <vt:lpstr>EECS 489 Computer Networks  Fall 2018</vt:lpstr>
      <vt:lpstr>Agenda</vt:lpstr>
      <vt:lpstr>Recap: Switched Ethernet </vt:lpstr>
      <vt:lpstr>Ethernet topics</vt:lpstr>
      <vt:lpstr>Flooding (still) leads to loops</vt:lpstr>
      <vt:lpstr>Spanning tree approach</vt:lpstr>
      <vt:lpstr>Algorithm has two aspects</vt:lpstr>
      <vt:lpstr>Breaking ties</vt:lpstr>
      <vt:lpstr>Constructing a spanning tree</vt:lpstr>
      <vt:lpstr>Steps in the spanning tree algorithm</vt:lpstr>
      <vt:lpstr>PowerPoint Presentation</vt:lpstr>
      <vt:lpstr>Robust spanning tree algorithm</vt:lpstr>
      <vt:lpstr>Ethernet topics</vt:lpstr>
      <vt:lpstr>Flooding on a spanning tree</vt:lpstr>
      <vt:lpstr>Flooding on spanning tree</vt:lpstr>
      <vt:lpstr>Flooding on spanning tree</vt:lpstr>
      <vt:lpstr>But isn’t flooding wasteful?</vt:lpstr>
      <vt:lpstr>Nodes can “learn” routes</vt:lpstr>
      <vt:lpstr>General approach</vt:lpstr>
      <vt:lpstr>Learning from flood packets</vt:lpstr>
      <vt:lpstr>Node B responds</vt:lpstr>
      <vt:lpstr>Ethernet switches are “self learning”</vt:lpstr>
      <vt:lpstr>Self learning: Handling misses</vt:lpstr>
      <vt:lpstr>Summary of learning approach</vt:lpstr>
      <vt:lpstr>Contrast</vt:lpstr>
      <vt:lpstr>Strengths of Ethernet’s approach</vt:lpstr>
      <vt:lpstr>Weaknesses of Ethernet’s approach</vt:lpstr>
      <vt:lpstr>5-minute break!</vt:lpstr>
      <vt:lpstr>Announcements</vt:lpstr>
      <vt:lpstr>Link layer topics</vt:lpstr>
      <vt:lpstr>Discovery</vt:lpstr>
      <vt:lpstr>ARP and DHCP</vt:lpstr>
      <vt:lpstr>ARP and DHCP</vt:lpstr>
      <vt:lpstr>DHCP</vt:lpstr>
      <vt:lpstr>DHCP: Operation</vt:lpstr>
      <vt:lpstr>DHCP: Operation</vt:lpstr>
      <vt:lpstr>DHCP: Operation</vt:lpstr>
      <vt:lpstr>DHCP: Operation</vt:lpstr>
      <vt:lpstr>DHCP: Operation</vt:lpstr>
      <vt:lpstr>DHCP: Operation</vt:lpstr>
      <vt:lpstr>DHCP uses “soft state”</vt:lpstr>
      <vt:lpstr>Soft state under failure</vt:lpstr>
      <vt:lpstr>Soft state under failure</vt:lpstr>
      <vt:lpstr>Soft state under failure</vt:lpstr>
      <vt:lpstr>Are we there yet?</vt:lpstr>
      <vt:lpstr>Sending packets over link Layer</vt:lpstr>
      <vt:lpstr>ARP: Address Resolution Protocol</vt:lpstr>
      <vt:lpstr>What if the destination is remote?</vt:lpstr>
      <vt:lpstr>Key ideas in both ARP and DHCP</vt:lpstr>
      <vt:lpstr>ID resolution in the networking stack</vt:lpstr>
      <vt:lpstr>Discovery mechanisms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1203</cp:revision>
  <cp:lastPrinted>1999-09-08T17:25:07Z</cp:lastPrinted>
  <dcterms:created xsi:type="dcterms:W3CDTF">2014-01-14T18:15:50Z</dcterms:created>
  <dcterms:modified xsi:type="dcterms:W3CDTF">2018-11-22T23:20:40Z</dcterms:modified>
  <cp:category/>
</cp:coreProperties>
</file>