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8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5" r:id="rId14"/>
    <p:sldId id="526" r:id="rId15"/>
    <p:sldId id="528" r:id="rId16"/>
    <p:sldId id="527" r:id="rId17"/>
    <p:sldId id="529" r:id="rId18"/>
    <p:sldId id="531" r:id="rId19"/>
    <p:sldId id="534" r:id="rId20"/>
    <p:sldId id="532" r:id="rId21"/>
    <p:sldId id="533" r:id="rId22"/>
    <p:sldId id="535" r:id="rId23"/>
    <p:sldId id="536" r:id="rId24"/>
    <p:sldId id="537" r:id="rId25"/>
    <p:sldId id="541" r:id="rId26"/>
    <p:sldId id="538" r:id="rId27"/>
    <p:sldId id="540" r:id="rId28"/>
    <p:sldId id="542" r:id="rId29"/>
    <p:sldId id="543" r:id="rId30"/>
    <p:sldId id="544" r:id="rId31"/>
    <p:sldId id="545" r:id="rId32"/>
    <p:sldId id="546" r:id="rId33"/>
    <p:sldId id="547" r:id="rId34"/>
    <p:sldId id="548" r:id="rId35"/>
    <p:sldId id="549" r:id="rId36"/>
    <p:sldId id="550" r:id="rId37"/>
    <p:sldId id="551" r:id="rId38"/>
    <p:sldId id="553" r:id="rId39"/>
    <p:sldId id="554" r:id="rId40"/>
    <p:sldId id="552" r:id="rId41"/>
    <p:sldId id="502" r:id="rId42"/>
    <p:sldId id="555" r:id="rId43"/>
    <p:sldId id="556" r:id="rId44"/>
    <p:sldId id="557" r:id="rId45"/>
    <p:sldId id="558" r:id="rId46"/>
    <p:sldId id="559" r:id="rId47"/>
    <p:sldId id="560" r:id="rId48"/>
    <p:sldId id="561" r:id="rId49"/>
    <p:sldId id="563" r:id="rId50"/>
    <p:sldId id="564" r:id="rId51"/>
    <p:sldId id="565" r:id="rId52"/>
    <p:sldId id="566" r:id="rId53"/>
    <p:sldId id="567" r:id="rId54"/>
    <p:sldId id="568" r:id="rId55"/>
    <p:sldId id="569" r:id="rId56"/>
    <p:sldId id="570" r:id="rId57"/>
    <p:sldId id="571" r:id="rId58"/>
    <p:sldId id="572" r:id="rId59"/>
    <p:sldId id="573" r:id="rId60"/>
    <p:sldId id="574" r:id="rId61"/>
    <p:sldId id="595" r:id="rId62"/>
    <p:sldId id="596" r:id="rId63"/>
    <p:sldId id="577" r:id="rId64"/>
    <p:sldId id="578" r:id="rId65"/>
    <p:sldId id="581" r:id="rId66"/>
    <p:sldId id="597" r:id="rId67"/>
    <p:sldId id="583" r:id="rId68"/>
    <p:sldId id="582" r:id="rId69"/>
    <p:sldId id="586" r:id="rId70"/>
    <p:sldId id="587" r:id="rId71"/>
    <p:sldId id="512" r:id="rId7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8"/>
    <p:restoredTop sz="94643"/>
  </p:normalViewPr>
  <p:slideViewPr>
    <p:cSldViewPr>
      <p:cViewPr varScale="1">
        <p:scale>
          <a:sx n="115" d="100"/>
          <a:sy n="115" d="100"/>
        </p:scale>
        <p:origin x="16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6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54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677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69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76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82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79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19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3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58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69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5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853" name="Shape 8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89434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1040" name="Shape 10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6842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80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9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113097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22,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304800"/>
            <a:ext cx="7162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22,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AC38905-A845-124D-84B1-9B700173A5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Two approaches to sharing</a:t>
            </a:r>
            <a:endParaRPr lang="en-US" dirty="0"/>
          </a:p>
        </p:txBody>
      </p:sp>
      <p:sp>
        <p:nvSpPr>
          <p:cNvPr id="1036" name="Shape 10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  <a:p>
            <a:pPr lvl="1"/>
            <a:r>
              <a:rPr lang="en-US" dirty="0"/>
              <a:t>Network resources consumed on demand per-packet 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packet</a:t>
            </a:r>
            <a:endParaRPr lang="en-US" dirty="0"/>
          </a:p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Network resources reserved a priori  at “connection” initiation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connection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209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/>
              <a:t> sends reservation request to </a:t>
            </a:r>
            <a:r>
              <a:rPr lang="en-US" sz="2800" dirty="0" err="1">
                <a:solidFill>
                  <a:srgbClr val="0000FF"/>
                </a:solidFill>
              </a:rPr>
              <a:t>dst</a:t>
            </a:r>
            <a:endParaRPr lang="en-US" sz="2800" dirty="0">
              <a:solidFill>
                <a:srgbClr val="0000FF"/>
              </a:solidFill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/>
              <a:t>Switches create circuit </a:t>
            </a:r>
            <a:r>
              <a:rPr lang="en-US" sz="2800" i="1" dirty="0"/>
              <a:t>after</a:t>
            </a:r>
            <a:r>
              <a:rPr lang="en-US" sz="2800" dirty="0"/>
              <a:t> admission control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sends data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>
                <a:solidFill>
                  <a:srgbClr val="0000FF"/>
                </a:solidFill>
              </a:rPr>
              <a:t> sends </a:t>
            </a:r>
            <a:r>
              <a:rPr lang="en-US" sz="2800" dirty="0"/>
              <a:t>teardown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 rot="16200000">
            <a:off x="4333262" y="2456484"/>
            <a:ext cx="4572000" cy="2707033"/>
            <a:chOff x="554038" y="1527175"/>
            <a:chExt cx="7947025" cy="4705350"/>
          </a:xfrm>
        </p:grpSpPr>
        <p:sp>
          <p:nvSpPr>
            <p:cNvPr id="13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4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5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8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9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4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7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9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3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7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8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6" name="Shape 1260"/>
          <p:cNvSpPr/>
          <p:nvPr/>
        </p:nvSpPr>
        <p:spPr>
          <a:xfrm>
            <a:off x="7695134" y="220408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47" name="Shape 1259"/>
          <p:cNvSpPr/>
          <p:nvPr/>
        </p:nvSpPr>
        <p:spPr>
          <a:xfrm>
            <a:off x="5670483" y="528955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51" name="Rectangular Callout 50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Rectangular Callout 51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415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  <p:bldP spid="51" grpId="0" animBg="1"/>
      <p:bldP spid="52" grpId="0" animBg="1"/>
      <p:bldP spid="53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sent as chunks of formatted bits (Packets)</a:t>
            </a:r>
          </a:p>
          <a:p>
            <a:r>
              <a:rPr lang="en-US" dirty="0"/>
              <a:t>Packets consist of a “header” and “payload”</a:t>
            </a:r>
          </a:p>
          <a:p>
            <a:r>
              <a:rPr lang="en-US" dirty="0"/>
              <a:t>Switches “forward” packets based on their headers</a:t>
            </a:r>
          </a:p>
          <a:p>
            <a:r>
              <a:rPr lang="en-US" dirty="0"/>
              <a:t>Each packet travels </a:t>
            </a:r>
            <a:r>
              <a:rPr lang="en-US" dirty="0">
                <a:solidFill>
                  <a:srgbClr val="0000FF"/>
                </a:solidFill>
              </a:rPr>
              <a:t>independently</a:t>
            </a:r>
          </a:p>
          <a:p>
            <a:r>
              <a:rPr lang="en-US" dirty="0"/>
              <a:t>No link resources are reserved in advance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Good for bursty traffic (average &lt;&lt; peak demand)</a:t>
            </a:r>
          </a:p>
          <a:p>
            <a:pPr lvl="1"/>
            <a:r>
              <a:rPr lang="en-US" dirty="0"/>
              <a:t>Packet switching exploits statistical multiplexing better than circuit switching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  <a:p>
            <a:r>
              <a:rPr lang="en-US" dirty="0"/>
              <a:t>Loss </a:t>
            </a:r>
          </a:p>
          <a:p>
            <a:r>
              <a:rPr lang="en-US" dirty="0"/>
              <a:t>Throughput</a:t>
            </a:r>
          </a:p>
          <a:p>
            <a:pPr marL="222987" indent="0">
              <a:buNone/>
            </a:pPr>
            <a:r>
              <a:rPr lang="en-US" i="1" dirty="0">
                <a:solidFill>
                  <a:srgbClr val="800080"/>
                </a:solidFill>
              </a:rPr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2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Link bandwidth  </a:t>
            </a:r>
          </a:p>
          <a:p>
            <a:pPr lvl="1"/>
            <a:r>
              <a:rPr lang="en-US" sz="2000" dirty="0"/>
              <a:t>Number 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/>
              <a:t>Time for one bit to move through the link (seconds)</a:t>
            </a:r>
          </a:p>
          <a:p>
            <a:r>
              <a:rPr lang="en-US" sz="2400" dirty="0"/>
              <a:t>Bandwidth-Delay Product (BDP) </a:t>
            </a:r>
          </a:p>
          <a:p>
            <a:pPr lvl="1"/>
            <a:r>
              <a:rPr lang="en-US" sz="2000" dirty="0"/>
              <a:t>Number of bits “in flight” at any time</a:t>
            </a:r>
          </a:p>
          <a:p>
            <a:r>
              <a:rPr lang="en-US" sz="2400" dirty="0"/>
              <a:t>BDP = bandwidth × propagation delay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7563" y="2139952"/>
            <a:ext cx="146703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02266" y="2876551"/>
            <a:ext cx="24079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92784" y="2152270"/>
            <a:ext cx="240639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accent3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link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Transmission delay</a:t>
            </a:r>
          </a:p>
          <a:p>
            <a:pPr lvl="1"/>
            <a:r>
              <a:rPr lang="en-US" dirty="0"/>
              <a:t>Propagation delay</a:t>
            </a:r>
          </a:p>
          <a:p>
            <a:pPr lvl="1"/>
            <a:r>
              <a:rPr lang="en-US" dirty="0"/>
              <a:t>Queuing delay</a:t>
            </a:r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17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665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practice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9163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94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in regular place and regular time</a:t>
            </a:r>
          </a:p>
          <a:p>
            <a:r>
              <a:rPr lang="en-US" dirty="0"/>
              <a:t>Open book/text/notes, but </a:t>
            </a:r>
            <a:r>
              <a:rPr lang="en-US" dirty="0">
                <a:solidFill>
                  <a:srgbClr val="0000FF"/>
                </a:solidFill>
              </a:rPr>
              <a:t>OFFLINE</a:t>
            </a:r>
            <a:endParaRPr lang="en-US" dirty="0"/>
          </a:p>
          <a:p>
            <a:r>
              <a:rPr lang="en-US" dirty="0"/>
              <a:t>Test does not require any complicated calculation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write/run any programs</a:t>
            </a:r>
          </a:p>
          <a:p>
            <a:r>
              <a:rPr lang="en-US" dirty="0"/>
              <a:t>No office hours on Wednesday</a:t>
            </a:r>
          </a:p>
          <a:p>
            <a:pPr lvl="1"/>
            <a:r>
              <a:rPr lang="en-US" dirty="0"/>
              <a:t>Instead, I’ll have office hours on </a:t>
            </a:r>
            <a:r>
              <a:rPr lang="en-US" dirty="0">
                <a:solidFill>
                  <a:srgbClr val="0000FF"/>
                </a:solidFill>
              </a:rPr>
              <a:t>Tuesday, Oct 23 2-4 PM in 4820 BBB</a:t>
            </a:r>
          </a:p>
          <a:p>
            <a:r>
              <a:rPr lang="en-US" dirty="0">
                <a:solidFill>
                  <a:srgbClr val="0000FF"/>
                </a:solidFill>
              </a:rPr>
              <a:t>No discussion sections this week either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0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9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2–3) </a:t>
            </a:r>
          </a:p>
          <a:p>
            <a:r>
              <a:rPr lang="en-US" dirty="0"/>
              <a:t>Application layer (lectures 4–6)</a:t>
            </a:r>
          </a:p>
          <a:p>
            <a:pPr lvl="1"/>
            <a:r>
              <a:rPr lang="en-US" dirty="0"/>
              <a:t>HTTP, DNS, and CDN</a:t>
            </a:r>
          </a:p>
          <a:p>
            <a:pPr lvl="1"/>
            <a:r>
              <a:rPr lang="en-US" dirty="0"/>
              <a:t>Video Streaming</a:t>
            </a:r>
          </a:p>
          <a:p>
            <a:r>
              <a:rPr lang="en-US" dirty="0"/>
              <a:t>Transport layer (lectures 7–10)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1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 Text Transfer Protocol (HTTP)</a:t>
            </a:r>
            <a:endParaRPr lang="en-US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</a:p>
          <a:p>
            <a:pPr lvl="1"/>
            <a:r>
              <a:rPr lang="en-US" dirty="0"/>
              <a:t>Server is “always on” and “well known”</a:t>
            </a:r>
          </a:p>
          <a:p>
            <a:pPr lvl="1"/>
            <a:r>
              <a:rPr lang="en-US" dirty="0"/>
              <a:t>Clients initiate contact to server</a:t>
            </a:r>
          </a:p>
          <a:p>
            <a:r>
              <a:rPr lang="en-US" dirty="0"/>
              <a:t>Synchronous request/reply protocol </a:t>
            </a:r>
          </a:p>
          <a:p>
            <a:pPr lvl="1"/>
            <a:r>
              <a:rPr lang="en-US" dirty="0"/>
              <a:t>Runs over TCP, Port 80</a:t>
            </a:r>
          </a:p>
          <a:p>
            <a:r>
              <a:rPr lang="en-US" dirty="0"/>
              <a:t>Stateless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8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HTTP request/response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56835" name="Line 3"/>
          <p:cNvSpPr>
            <a:spLocks noChangeShapeType="1"/>
          </p:cNvSpPr>
          <p:nvPr/>
        </p:nvSpPr>
        <p:spPr bwMode="auto">
          <a:xfrm flipH="1">
            <a:off x="3460750" y="2246325"/>
            <a:ext cx="1588" cy="3201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36" name="Line 4"/>
          <p:cNvSpPr>
            <a:spLocks noChangeShapeType="1"/>
          </p:cNvSpPr>
          <p:nvPr/>
        </p:nvSpPr>
        <p:spPr bwMode="auto">
          <a:xfrm>
            <a:off x="5899150" y="2247900"/>
            <a:ext cx="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37" name="Text Box 5"/>
          <p:cNvSpPr txBox="1">
            <a:spLocks noChangeArrowheads="1"/>
          </p:cNvSpPr>
          <p:nvPr/>
        </p:nvSpPr>
        <p:spPr bwMode="auto">
          <a:xfrm>
            <a:off x="2971800" y="1856582"/>
            <a:ext cx="1037029" cy="45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2400" dirty="0">
                <a:solidFill>
                  <a:srgbClr val="333399"/>
                </a:solidFill>
                <a:latin typeface="+mn-lt"/>
              </a:rPr>
              <a:t>Client</a:t>
            </a:r>
          </a:p>
        </p:txBody>
      </p:sp>
      <p:sp>
        <p:nvSpPr>
          <p:cNvPr id="1656838" name="Text Box 6"/>
          <p:cNvSpPr txBox="1">
            <a:spLocks noChangeArrowheads="1"/>
          </p:cNvSpPr>
          <p:nvPr/>
        </p:nvSpPr>
        <p:spPr bwMode="auto">
          <a:xfrm>
            <a:off x="5326151" y="1856582"/>
            <a:ext cx="1142827" cy="45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2400" dirty="0">
                <a:solidFill>
                  <a:srgbClr val="333399"/>
                </a:solidFill>
                <a:latin typeface="+mn-lt"/>
              </a:rPr>
              <a:t>Server</a:t>
            </a:r>
          </a:p>
        </p:txBody>
      </p:sp>
      <p:sp>
        <p:nvSpPr>
          <p:cNvPr id="1656839" name="Line 7"/>
          <p:cNvSpPr>
            <a:spLocks noChangeShapeType="1"/>
          </p:cNvSpPr>
          <p:nvPr/>
        </p:nvSpPr>
        <p:spPr bwMode="auto">
          <a:xfrm>
            <a:off x="3460750" y="2400300"/>
            <a:ext cx="243840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0" name="Text Box 8"/>
          <p:cNvSpPr txBox="1">
            <a:spLocks noChangeArrowheads="1"/>
          </p:cNvSpPr>
          <p:nvPr/>
        </p:nvSpPr>
        <p:spPr bwMode="auto">
          <a:xfrm rot="305992">
            <a:off x="4210204" y="2170113"/>
            <a:ext cx="1063319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rgbClr val="333399"/>
                </a:solidFill>
                <a:latin typeface="+mn-lt"/>
              </a:rPr>
              <a:t>TCP syn</a:t>
            </a:r>
          </a:p>
        </p:txBody>
      </p:sp>
      <p:sp>
        <p:nvSpPr>
          <p:cNvPr id="1656841" name="Line 9"/>
          <p:cNvSpPr>
            <a:spLocks noChangeShapeType="1"/>
          </p:cNvSpPr>
          <p:nvPr/>
        </p:nvSpPr>
        <p:spPr bwMode="auto">
          <a:xfrm flipH="1">
            <a:off x="3460750" y="2781300"/>
            <a:ext cx="243840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2" name="Text Box 10"/>
          <p:cNvSpPr txBox="1">
            <a:spLocks noChangeArrowheads="1"/>
          </p:cNvSpPr>
          <p:nvPr/>
        </p:nvSpPr>
        <p:spPr bwMode="auto">
          <a:xfrm rot="-285611">
            <a:off x="3622689" y="2568575"/>
            <a:ext cx="174940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rgbClr val="333399"/>
                </a:solidFill>
                <a:latin typeface="+mn-lt"/>
              </a:rPr>
              <a:t>TCP syn + ack </a:t>
            </a:r>
          </a:p>
        </p:txBody>
      </p:sp>
      <p:sp>
        <p:nvSpPr>
          <p:cNvPr id="1656843" name="Line 11"/>
          <p:cNvSpPr>
            <a:spLocks noChangeShapeType="1"/>
          </p:cNvSpPr>
          <p:nvPr/>
        </p:nvSpPr>
        <p:spPr bwMode="auto">
          <a:xfrm>
            <a:off x="3460750" y="3467100"/>
            <a:ext cx="2438400" cy="457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4" name="Text Box 12"/>
          <p:cNvSpPr txBox="1">
            <a:spLocks noChangeArrowheads="1"/>
          </p:cNvSpPr>
          <p:nvPr/>
        </p:nvSpPr>
        <p:spPr bwMode="auto">
          <a:xfrm rot="623789">
            <a:off x="3437117" y="3328385"/>
            <a:ext cx="2495194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pPr algn="ctr"/>
            <a:r>
              <a:rPr lang="en-US" sz="1800" b="0" dirty="0">
                <a:solidFill>
                  <a:srgbClr val="333399"/>
                </a:solidFill>
                <a:latin typeface="+mn-lt"/>
              </a:rPr>
              <a:t>TCP ack + HTTP GET</a:t>
            </a:r>
          </a:p>
        </p:txBody>
      </p:sp>
      <p:sp>
        <p:nvSpPr>
          <p:cNvPr id="1656845" name="Line 13"/>
          <p:cNvSpPr>
            <a:spLocks noChangeShapeType="1"/>
          </p:cNvSpPr>
          <p:nvPr/>
        </p:nvSpPr>
        <p:spPr bwMode="auto">
          <a:xfrm flipH="1">
            <a:off x="3460750" y="4000500"/>
            <a:ext cx="2438400" cy="2286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6" name="Line 14"/>
          <p:cNvSpPr>
            <a:spLocks noChangeShapeType="1"/>
          </p:cNvSpPr>
          <p:nvPr/>
        </p:nvSpPr>
        <p:spPr bwMode="auto">
          <a:xfrm>
            <a:off x="3460750" y="4533900"/>
            <a:ext cx="2438400" cy="457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47" name="Line 15"/>
          <p:cNvSpPr>
            <a:spLocks noChangeShapeType="1"/>
          </p:cNvSpPr>
          <p:nvPr/>
        </p:nvSpPr>
        <p:spPr bwMode="auto">
          <a:xfrm flipH="1">
            <a:off x="3460750" y="5067300"/>
            <a:ext cx="2438400" cy="2286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grpSp>
        <p:nvGrpSpPr>
          <p:cNvPr id="1656848" name="Group 16"/>
          <p:cNvGrpSpPr>
            <a:grpSpLocks/>
          </p:cNvGrpSpPr>
          <p:nvPr/>
        </p:nvGrpSpPr>
        <p:grpSpPr bwMode="auto">
          <a:xfrm>
            <a:off x="4703783" y="3881436"/>
            <a:ext cx="301626" cy="887412"/>
            <a:chOff x="975" y="2699"/>
            <a:chExt cx="190" cy="559"/>
          </a:xfrm>
        </p:grpSpPr>
        <p:sp>
          <p:nvSpPr>
            <p:cNvPr id="1656849" name="Text Box 17"/>
            <p:cNvSpPr txBox="1">
              <a:spLocks noChangeArrowheads="1"/>
            </p:cNvSpPr>
            <p:nvPr/>
          </p:nvSpPr>
          <p:spPr bwMode="auto">
            <a:xfrm>
              <a:off x="975" y="2699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rgbClr val="333399"/>
                  </a:solidFill>
                  <a:latin typeface="+mn-lt"/>
                </a:rPr>
                <a:t>.</a:t>
              </a:r>
            </a:p>
          </p:txBody>
        </p:sp>
        <p:sp>
          <p:nvSpPr>
            <p:cNvPr id="1656850" name="Text Box 18"/>
            <p:cNvSpPr txBox="1">
              <a:spLocks noChangeArrowheads="1"/>
            </p:cNvSpPr>
            <p:nvPr/>
          </p:nvSpPr>
          <p:spPr bwMode="auto">
            <a:xfrm>
              <a:off x="978" y="2795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rgbClr val="333399"/>
                  </a:solidFill>
                  <a:latin typeface="+mn-lt"/>
                </a:rPr>
                <a:t>.</a:t>
              </a:r>
            </a:p>
          </p:txBody>
        </p:sp>
        <p:sp>
          <p:nvSpPr>
            <p:cNvPr id="1656851" name="Text Box 19"/>
            <p:cNvSpPr txBox="1">
              <a:spLocks noChangeArrowheads="1"/>
            </p:cNvSpPr>
            <p:nvPr/>
          </p:nvSpPr>
          <p:spPr bwMode="auto">
            <a:xfrm>
              <a:off x="978" y="2891"/>
              <a:ext cx="187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3200" b="0">
                  <a:solidFill>
                    <a:srgbClr val="333399"/>
                  </a:solidFill>
                  <a:latin typeface="+mn-lt"/>
                </a:rPr>
                <a:t>.</a:t>
              </a:r>
            </a:p>
          </p:txBody>
        </p:sp>
      </p:grpSp>
      <p:sp>
        <p:nvSpPr>
          <p:cNvPr id="1656852" name="AutoShape 20"/>
          <p:cNvSpPr>
            <a:spLocks/>
          </p:cNvSpPr>
          <p:nvPr/>
        </p:nvSpPr>
        <p:spPr bwMode="auto">
          <a:xfrm>
            <a:off x="3308350" y="23241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 anchor="ctr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53" name="AutoShape 21"/>
          <p:cNvSpPr>
            <a:spLocks/>
          </p:cNvSpPr>
          <p:nvPr/>
        </p:nvSpPr>
        <p:spPr bwMode="auto">
          <a:xfrm>
            <a:off x="3232150" y="3695700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 anchor="ctr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54" name="Text Box 22"/>
          <p:cNvSpPr txBox="1">
            <a:spLocks noChangeArrowheads="1"/>
          </p:cNvSpPr>
          <p:nvPr/>
        </p:nvSpPr>
        <p:spPr bwMode="auto">
          <a:xfrm>
            <a:off x="1908802" y="2400302"/>
            <a:ext cx="1323359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 dirty="0">
                <a:solidFill>
                  <a:srgbClr val="333399"/>
                </a:solidFill>
                <a:latin typeface="+mn-lt"/>
              </a:rPr>
              <a:t>Establish</a:t>
            </a:r>
          </a:p>
          <a:p>
            <a:r>
              <a:rPr lang="en-US" sz="1800" b="0" dirty="0">
                <a:solidFill>
                  <a:srgbClr val="333399"/>
                </a:solidFill>
                <a:latin typeface="+mn-lt"/>
              </a:rPr>
              <a:t>connection</a:t>
            </a:r>
          </a:p>
        </p:txBody>
      </p:sp>
      <p:sp>
        <p:nvSpPr>
          <p:cNvPr id="1656855" name="Text Box 23"/>
          <p:cNvSpPr txBox="1">
            <a:spLocks noChangeArrowheads="1"/>
          </p:cNvSpPr>
          <p:nvPr/>
        </p:nvSpPr>
        <p:spPr bwMode="auto">
          <a:xfrm>
            <a:off x="2062377" y="4229102"/>
            <a:ext cx="1147548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>
                <a:solidFill>
                  <a:srgbClr val="333399"/>
                </a:solidFill>
                <a:latin typeface="+mn-lt"/>
              </a:rPr>
              <a:t>Request</a:t>
            </a:r>
          </a:p>
          <a:p>
            <a:r>
              <a:rPr lang="en-US" sz="1800" b="0">
                <a:solidFill>
                  <a:srgbClr val="333399"/>
                </a:solidFill>
                <a:latin typeface="+mn-lt"/>
              </a:rPr>
              <a:t>response</a:t>
            </a:r>
          </a:p>
        </p:txBody>
      </p:sp>
      <p:sp>
        <p:nvSpPr>
          <p:cNvPr id="1656856" name="Text Box 24"/>
          <p:cNvSpPr txBox="1">
            <a:spLocks noChangeArrowheads="1"/>
          </p:cNvSpPr>
          <p:nvPr/>
        </p:nvSpPr>
        <p:spPr bwMode="auto">
          <a:xfrm>
            <a:off x="2219825" y="3086102"/>
            <a:ext cx="964700" cy="6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31" tIns="44423" rIns="90431" bIns="44423">
            <a:spAutoFit/>
          </a:bodyPr>
          <a:lstStyle/>
          <a:p>
            <a:r>
              <a:rPr lang="en-US" sz="1800" b="0">
                <a:solidFill>
                  <a:srgbClr val="333399"/>
                </a:solidFill>
                <a:latin typeface="+mn-lt"/>
              </a:rPr>
              <a:t>Client </a:t>
            </a:r>
          </a:p>
          <a:p>
            <a:r>
              <a:rPr lang="en-US" sz="1800" b="0">
                <a:solidFill>
                  <a:srgbClr val="333399"/>
                </a:solidFill>
                <a:latin typeface="+mn-lt"/>
              </a:rPr>
              <a:t>request</a:t>
            </a:r>
          </a:p>
        </p:txBody>
      </p:sp>
      <p:sp>
        <p:nvSpPr>
          <p:cNvPr id="1656857" name="Line 25"/>
          <p:cNvSpPr>
            <a:spLocks noChangeShapeType="1"/>
          </p:cNvSpPr>
          <p:nvPr/>
        </p:nvSpPr>
        <p:spPr bwMode="auto">
          <a:xfrm>
            <a:off x="3003550" y="3390901"/>
            <a:ext cx="457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58" name="Line 26"/>
          <p:cNvSpPr>
            <a:spLocks noChangeShapeType="1"/>
          </p:cNvSpPr>
          <p:nvPr/>
        </p:nvSpPr>
        <p:spPr bwMode="auto">
          <a:xfrm flipV="1">
            <a:off x="3003550" y="5372100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31" tIns="44423" rIns="90431" bIns="44423"/>
          <a:lstStyle/>
          <a:p>
            <a:endParaRPr lang="en-US" b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1656859" name="Text Box 27"/>
          <p:cNvSpPr txBox="1">
            <a:spLocks noChangeArrowheads="1"/>
          </p:cNvSpPr>
          <p:nvPr/>
        </p:nvSpPr>
        <p:spPr bwMode="auto">
          <a:xfrm>
            <a:off x="511175" y="5500633"/>
            <a:ext cx="3070225" cy="37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31" tIns="44423" rIns="90431" bIns="44423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9394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839" grpId="0" animBg="1"/>
      <p:bldP spid="1656840" grpId="0"/>
      <p:bldP spid="1656841" grpId="0" animBg="1"/>
      <p:bldP spid="1656842" grpId="0"/>
      <p:bldP spid="1656843" grpId="0" animBg="1"/>
      <p:bldP spid="1656843" grpId="1" animBg="1"/>
      <p:bldP spid="1656844" grpId="0"/>
      <p:bldP spid="1656845" grpId="0" animBg="1"/>
      <p:bldP spid="1656846" grpId="0" animBg="1"/>
      <p:bldP spid="1656847" grpId="0" animBg="1"/>
      <p:bldP spid="1656852" grpId="0" animBg="1"/>
      <p:bldP spid="1656853" grpId="0" animBg="1"/>
      <p:bldP spid="1656854" grpId="0"/>
      <p:bldP spid="1656855" grpId="0"/>
      <p:bldP spid="1656856" grpId="0"/>
      <p:bldP spid="1656857" grpId="0" animBg="1"/>
      <p:bldP spid="1656858" grpId="0" animBg="1"/>
      <p:bldP spid="16568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request 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338632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RTT (round-trip time)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/>
              <a:t>ime for a small packet to travel from client to server and back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Response time</a:t>
            </a:r>
            <a:endParaRPr lang="en-US" dirty="0"/>
          </a:p>
          <a:p>
            <a:pPr lvl="1"/>
            <a:r>
              <a:rPr lang="en-US" dirty="0"/>
              <a:t>1 RTT for TCP setup</a:t>
            </a:r>
          </a:p>
          <a:p>
            <a:pPr lvl="1"/>
            <a:r>
              <a:rPr lang="en-US" dirty="0"/>
              <a:t>1 RTT for HTTP request and first few bytes</a:t>
            </a:r>
          </a:p>
          <a:p>
            <a:pPr lvl="1"/>
            <a:r>
              <a:rPr lang="en-US" dirty="0"/>
              <a:t>Transmission time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Total = 2RTT + Transmission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138546" y="1923173"/>
            <a:ext cx="3377002" cy="3560755"/>
            <a:chOff x="5138546" y="1923173"/>
            <a:chExt cx="3377002" cy="3560755"/>
          </a:xfrm>
        </p:grpSpPr>
        <p:sp>
          <p:nvSpPr>
            <p:cNvPr id="41" name="AutoShape 13"/>
            <p:cNvSpPr>
              <a:spLocks noChangeArrowheads="1"/>
            </p:cNvSpPr>
            <p:nvPr/>
          </p:nvSpPr>
          <p:spPr bwMode="auto">
            <a:xfrm rot="16200000" flipH="1">
              <a:off x="6273220" y="3410809"/>
              <a:ext cx="1378340" cy="2243994"/>
            </a:xfrm>
            <a:prstGeom prst="parallelogram">
              <a:avLst>
                <a:gd name="adj" fmla="val 25000"/>
              </a:avLst>
            </a:prstGeom>
            <a:solidFill>
              <a:srgbClr val="D3A600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lIns="91962" tIns="45982" rIns="91962" bIns="45982" anchor="ctr"/>
            <a:lstStyle/>
            <a:p>
              <a:pPr>
                <a:spcBef>
                  <a:spcPts val="1000"/>
                </a:spcBef>
                <a:spcAft>
                  <a:spcPts val="1000"/>
                </a:spcAft>
              </a:pPr>
              <a:endPara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H="1">
              <a:off x="5840394" y="2282077"/>
              <a:ext cx="1462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8085859" y="2283528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481352" y="1923173"/>
              <a:ext cx="77253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Client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7653247" y="1923173"/>
              <a:ext cx="86230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Server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840394" y="2423870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rot="305992">
              <a:off x="6530548" y="2211896"/>
              <a:ext cx="9791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5840394" y="2774724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 rot="21314389">
              <a:off x="5989520" y="2578831"/>
              <a:ext cx="16109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 + ack 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840394" y="3406261"/>
              <a:ext cx="2245465" cy="421025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 rot="623789">
              <a:off x="5862812" y="3281420"/>
              <a:ext cx="2209402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ack + HTTP GET</a:t>
              </a:r>
            </a:p>
          </p:txBody>
        </p:sp>
        <p:sp>
          <p:nvSpPr>
            <p:cNvPr id="25" name="AutoShape 20"/>
            <p:cNvSpPr>
              <a:spLocks/>
            </p:cNvSpPr>
            <p:nvPr/>
          </p:nvSpPr>
          <p:spPr bwMode="auto">
            <a:xfrm>
              <a:off x="5700052" y="2353699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5138546" y="2452687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4" name="AutoShape 20"/>
            <p:cNvSpPr>
              <a:spLocks/>
            </p:cNvSpPr>
            <p:nvPr/>
          </p:nvSpPr>
          <p:spPr bwMode="auto">
            <a:xfrm>
              <a:off x="5700052" y="3483263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5138546" y="3582251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5722481" y="4244411"/>
              <a:ext cx="70171" cy="100584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5160975" y="4580400"/>
              <a:ext cx="421476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 err="1">
                  <a:solidFill>
                    <a:srgbClr val="333399"/>
                  </a:solidFill>
                  <a:latin typeface="+mn-lt"/>
                </a:rPr>
                <a:t>Tx</a:t>
              </a:r>
              <a:endParaRPr lang="en-US" dirty="0">
                <a:solidFill>
                  <a:srgbClr val="333399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693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connections </a:t>
            </a:r>
          </a:p>
          <a:p>
            <a:pPr lvl="1"/>
            <a:r>
              <a:rPr lang="en-US" dirty="0"/>
              <a:t>Parallel/concurrent connections </a:t>
            </a:r>
          </a:p>
          <a:p>
            <a:pPr lvl="1"/>
            <a:r>
              <a:rPr lang="en-US" dirty="0"/>
              <a:t>Pipelined transfers over the same connection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n small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latency</a:t>
            </a:r>
          </a:p>
          <a:p>
            <a:endParaRPr lang="en-US" dirty="0"/>
          </a:p>
          <a:p>
            <a:r>
              <a:rPr lang="en-US" dirty="0"/>
              <a:t>One-at-a-time:  ~2n RTT</a:t>
            </a:r>
          </a:p>
          <a:p>
            <a:r>
              <a:rPr lang="en-US" dirty="0"/>
              <a:t>m concurrent: ~2[n/m] RTT</a:t>
            </a:r>
          </a:p>
          <a:p>
            <a:r>
              <a:rPr lang="en-US" dirty="0"/>
              <a:t>Persistent: ~ (n+1)RTT</a:t>
            </a:r>
          </a:p>
          <a:p>
            <a:r>
              <a:rPr lang="en-US" dirty="0"/>
              <a:t>Pipelined: ~2 RTT</a:t>
            </a:r>
          </a:p>
          <a:p>
            <a:r>
              <a:rPr lang="en-US" dirty="0"/>
              <a:t>Pipelined and Persistent: ~2 RTT first time, RTT later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9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n large objects each of size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bandwidth</a:t>
            </a:r>
          </a:p>
          <a:p>
            <a:endParaRPr lang="en-US" dirty="0"/>
          </a:p>
          <a:p>
            <a:r>
              <a:rPr lang="en-US" dirty="0"/>
              <a:t>One-at-a-time:  ~ </a:t>
            </a:r>
            <a:r>
              <a:rPr lang="en-US" dirty="0" err="1"/>
              <a:t>nF</a:t>
            </a:r>
            <a:r>
              <a:rPr lang="en-US" dirty="0"/>
              <a:t>/B</a:t>
            </a:r>
          </a:p>
          <a:p>
            <a:r>
              <a:rPr lang="en-US" dirty="0"/>
              <a:t>m concurrent: ~ [n/m] F/B</a:t>
            </a:r>
          </a:p>
          <a:p>
            <a:pPr lvl="1"/>
            <a:r>
              <a:rPr lang="en-US" dirty="0"/>
              <a:t>Assuming shared with large population of users and each TCP connection gets the same bandwidth</a:t>
            </a:r>
          </a:p>
          <a:p>
            <a:r>
              <a:rPr lang="en-US" dirty="0"/>
              <a:t>Pipelined and/or persistent: ~ </a:t>
            </a:r>
            <a:r>
              <a:rPr lang="en-US" dirty="0" err="1"/>
              <a:t>nF</a:t>
            </a:r>
            <a:r>
              <a:rPr lang="en-US" dirty="0"/>
              <a:t>/B</a:t>
            </a:r>
          </a:p>
          <a:p>
            <a:pPr lvl="1"/>
            <a:r>
              <a:rPr lang="en-US" dirty="0"/>
              <a:t>The only thing that helps is getting more bandwidth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6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 in the DNS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only assumes material covered in lecture and sections</a:t>
            </a:r>
          </a:p>
          <a:p>
            <a:pPr lvl="1"/>
            <a:r>
              <a:rPr lang="en-US" dirty="0"/>
              <a:t>Text: only to clarify details and context for the above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5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7562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997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124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516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586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www.cnn.com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/>
              <a:t>“</a:t>
            </a:r>
            <a:r>
              <a:rPr lang="en-US" dirty="0"/>
              <a:t>time to live</a:t>
            </a:r>
            <a:r>
              <a:rPr lang="ja-JP" altLang="en-US" dirty="0"/>
              <a:t>”</a:t>
            </a:r>
            <a:r>
              <a:rPr lang="en-US" dirty="0"/>
              <a:t> (TTL)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stored at an HTTP server with a URL</a:t>
            </a:r>
          </a:p>
          <a:p>
            <a:r>
              <a:rPr lang="en-US" dirty="0"/>
              <a:t>Clients send a GET request for the URL</a:t>
            </a:r>
          </a:p>
          <a:p>
            <a:r>
              <a:rPr lang="en-US" dirty="0"/>
              <a:t>Server sends the video file as a stream</a:t>
            </a:r>
          </a:p>
          <a:p>
            <a:r>
              <a:rPr lang="en-US" dirty="0"/>
              <a:t>Client first buffers for a while to minimize interruptions later</a:t>
            </a:r>
          </a:p>
          <a:p>
            <a:r>
              <a:rPr lang="en-US" dirty="0"/>
              <a:t>Once the buffer reaches a threshold</a:t>
            </a:r>
          </a:p>
          <a:p>
            <a:pPr lvl="1"/>
            <a:r>
              <a:rPr lang="en-US" dirty="0"/>
              <a:t>The video plays in the </a:t>
            </a:r>
            <a:r>
              <a:rPr lang="en-US" dirty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/>
              <a:t>More frames are downloaded in the </a:t>
            </a:r>
            <a:r>
              <a:rPr lang="en-US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Traditional datacenter networks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21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servers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details but can be put together</a:t>
            </a:r>
          </a:p>
          <a:p>
            <a:pPr lvl="2"/>
            <a:r>
              <a:rPr lang="en-US" dirty="0"/>
              <a:t>e.g., I introduce a new IP address format; how does this affect..”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Modern datacenter networks: More bandwidth, more paths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1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2–3)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layer (lectures 4–6)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HTTP, DNS, and CDN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Video Streaming</a:t>
            </a:r>
          </a:p>
          <a:p>
            <a:r>
              <a:rPr lang="en-US" dirty="0"/>
              <a:t>Transport layer (lectures 7–10)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11)</a:t>
            </a:r>
          </a:p>
          <a:p>
            <a:pPr lvl="1"/>
            <a:r>
              <a:rPr lang="en-US" dirty="0"/>
              <a:t>Overview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56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Communication between application processes</a:t>
            </a:r>
          </a:p>
          <a:p>
            <a:pPr lvl="1"/>
            <a:r>
              <a:rPr lang="en-US" dirty="0"/>
              <a:t>Mux and </a:t>
            </a:r>
            <a:r>
              <a:rPr lang="en-US" dirty="0" err="1"/>
              <a:t>demux</a:t>
            </a:r>
            <a:r>
              <a:rPr lang="en-US" dirty="0"/>
              <a:t> from/to application processes</a:t>
            </a:r>
          </a:p>
          <a:p>
            <a:pPr lvl="1"/>
            <a:r>
              <a:rPr lang="en-US" dirty="0"/>
              <a:t>Implemented using ports</a:t>
            </a:r>
          </a:p>
          <a:p>
            <a:r>
              <a:rPr lang="en-US" dirty="0"/>
              <a:t>(2) Provide common end-to-end services for app layer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6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vs. TCP</a:t>
            </a:r>
            <a:endParaRPr lang="en-US" dirty="0"/>
          </a:p>
        </p:txBody>
      </p:sp>
      <p:graphicFrame>
        <p:nvGraphicFramePr>
          <p:cNvPr id="1153028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803080"/>
              </p:ext>
            </p:extLst>
          </p:nvPr>
        </p:nvGraphicFramePr>
        <p:xfrm>
          <a:off x="609600" y="2381794"/>
          <a:ext cx="7924800" cy="2573338"/>
        </p:xfrm>
        <a:graphic>
          <a:graphicData uri="http://schemas.openxmlformats.org/drawingml/2006/table">
            <a:tbl>
              <a:tblPr/>
              <a:tblGrid>
                <a:gridCol w="190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UDP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TCP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abstraction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Packets (datagrams)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Stream of bytes of arbitrary length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Best-effort (same as IP)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Reliability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In-order delivery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Congestion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Flow control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0D24-AF79-3B40-9DAD-BB1417A215A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24000"/>
            <a:ext cx="8077200" cy="685800"/>
          </a:xfrm>
        </p:spPr>
        <p:txBody>
          <a:bodyPr/>
          <a:lstStyle/>
          <a:p>
            <a:pPr lvl="1"/>
            <a:r>
              <a:rPr lang="en-US" dirty="0"/>
              <a:t>Both UDP and TCP perform mux/</a:t>
            </a:r>
            <a:r>
              <a:rPr lang="en-US" dirty="0" err="1"/>
              <a:t>demux</a:t>
            </a:r>
            <a:r>
              <a:rPr lang="en-US" dirty="0"/>
              <a:t> via ports</a:t>
            </a:r>
          </a:p>
          <a:p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32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transport: </a:t>
            </a:r>
            <a:br>
              <a:rPr lang="en-US" dirty="0"/>
            </a:br>
            <a:r>
              <a:rPr lang="en-US" dirty="0"/>
              <a:t>General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(feedback from receiver)</a:t>
            </a:r>
          </a:p>
          <a:p>
            <a:pPr lvl="1"/>
            <a:r>
              <a:rPr lang="en-US" dirty="0"/>
              <a:t>Cumulative: “received everything up to X”</a:t>
            </a:r>
          </a:p>
          <a:p>
            <a:pPr lvl="1"/>
            <a:r>
              <a:rPr lang="en-US" dirty="0"/>
              <a:t>Selective: “received X”</a:t>
            </a:r>
          </a:p>
          <a:p>
            <a:r>
              <a:rPr lang="en-US" dirty="0"/>
              <a:t>Sequence no (detect duplicates, accounting)</a:t>
            </a:r>
          </a:p>
          <a:p>
            <a:r>
              <a:rPr lang="en-US" dirty="0"/>
              <a:t>Sliding windows (for efficiency)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431" y="5105400"/>
            <a:ext cx="4157137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lIns="90848" tIns="45424" rIns="90848" bIns="45424" rtlCol="0">
            <a:spAutoFit/>
          </a:bodyPr>
          <a:lstStyle/>
          <a:p>
            <a:pPr algn="l"/>
            <a:r>
              <a:rPr lang="en-US" sz="2400" b="0" dirty="0">
                <a:latin typeface="+mn-lt"/>
              </a:rPr>
              <a:t>You should know: 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what these concepts are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why they exist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how TCP uses them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4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is correct but inefficient</a:t>
            </a:r>
          </a:p>
          <a:p>
            <a:pPr lvl="1"/>
            <a:r>
              <a:rPr lang="en-US" dirty="0"/>
              <a:t>Works packet by packet (of size DATA)</a:t>
            </a:r>
          </a:p>
          <a:p>
            <a:pPr lvl="1"/>
            <a:r>
              <a:rPr lang="en-US" dirty="0"/>
              <a:t>Throughput is (DATA/ RTT)</a:t>
            </a:r>
          </a:p>
          <a:p>
            <a:r>
              <a:rPr lang="en-US" dirty="0">
                <a:solidFill>
                  <a:srgbClr val="0000FF"/>
                </a:solidFill>
              </a:rPr>
              <a:t>Sliding window</a:t>
            </a:r>
            <a:r>
              <a:rPr lang="en-US" dirty="0"/>
              <a:t>: use pipelining to increase throughput</a:t>
            </a:r>
          </a:p>
          <a:p>
            <a:pPr lvl="1"/>
            <a:r>
              <a:rPr lang="en-US" dirty="0"/>
              <a:t>n packets at a time results in higher throughput</a:t>
            </a:r>
          </a:p>
          <a:p>
            <a:pPr lvl="1"/>
            <a:r>
              <a:rPr lang="en-US" dirty="0"/>
              <a:t>MIN(n*DATA/RTT, Link Bandwidth)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4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61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know about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TCP achieves reliability</a:t>
            </a:r>
          </a:p>
          <a:p>
            <a:r>
              <a:rPr lang="en-US" dirty="0"/>
              <a:t>RTT estimation</a:t>
            </a:r>
          </a:p>
          <a:p>
            <a:r>
              <a:rPr lang="en-US" dirty="0"/>
              <a:t>Connection establishment/teardown 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Congestion Control (concepts only) </a:t>
            </a:r>
          </a:p>
          <a:p>
            <a:endParaRPr lang="en-US" dirty="0"/>
          </a:p>
          <a:p>
            <a:r>
              <a:rPr lang="en-US" dirty="0"/>
              <a:t>For each, know how the functionality is implemented and why it is needed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8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TCP take care of it simplifies application development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/>
              <a:t>Checksums and timers (for error and loss detection) </a:t>
            </a:r>
          </a:p>
          <a:p>
            <a:pPr lvl="1"/>
            <a:r>
              <a:rPr lang="en-US" dirty="0"/>
              <a:t>Fast retransmit (to detect faster-than-timeout loss)</a:t>
            </a:r>
          </a:p>
          <a:p>
            <a:pPr lvl="1"/>
            <a:r>
              <a:rPr lang="en-US" dirty="0"/>
              <a:t>Cumulative ACKs (receiver feedback: what’s lost?)</a:t>
            </a:r>
          </a:p>
          <a:p>
            <a:pPr lvl="1"/>
            <a:r>
              <a:rPr lang="en-US" dirty="0"/>
              <a:t>Sliding windows (for efficiency)</a:t>
            </a:r>
          </a:p>
          <a:p>
            <a:pPr lvl="1"/>
            <a:r>
              <a:rPr lang="en-US" dirty="0"/>
              <a:t>Buffers at sender (hold packets until ACKs arrive)</a:t>
            </a:r>
          </a:p>
          <a:p>
            <a:pPr lvl="1"/>
            <a:r>
              <a:rPr lang="en-US" dirty="0"/>
              <a:t>Buffers at receiver (to reorder packets before delivery to application)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(3)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  <a:p>
            <a:pPr lvl="1"/>
            <a:r>
              <a:rPr lang="en-US" dirty="0"/>
              <a:t>Q1: True-False questions</a:t>
            </a:r>
          </a:p>
          <a:p>
            <a:pPr lvl="2"/>
            <a:r>
              <a:rPr lang="en-US" dirty="0"/>
              <a:t>A set of “here’s a scenario, tell me if the following is true/false”-style questions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Wrong answer results in negative marks</a:t>
            </a:r>
          </a:p>
          <a:p>
            <a:pPr lvl="1"/>
            <a:r>
              <a:rPr lang="en-US" dirty="0"/>
              <a:t>Q2-Q5 networking use cases</a:t>
            </a:r>
          </a:p>
          <a:p>
            <a:pPr lvl="1"/>
            <a:r>
              <a:rPr lang="en-US" dirty="0"/>
              <a:t>Questions not ordered in terms of complexity</a:t>
            </a:r>
          </a:p>
          <a:p>
            <a:pPr lvl="2"/>
            <a:r>
              <a:rPr lang="en-US" dirty="0"/>
              <a:t>Read all carefully</a:t>
            </a:r>
          </a:p>
          <a:p>
            <a:r>
              <a:rPr lang="en-US" dirty="0">
                <a:solidFill>
                  <a:srgbClr val="0000FF"/>
                </a:solidFill>
              </a:rPr>
              <a:t>64 minutes</a:t>
            </a:r>
          </a:p>
          <a:p>
            <a:pPr lvl="1"/>
            <a:r>
              <a:rPr lang="en-US" dirty="0"/>
              <a:t>Pace yourself accordingly!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Establishing/terminating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  <a:p>
            <a:r>
              <a:rPr lang="en-US" sz="2300" dirty="0"/>
              <a:t>Three-way handshake to terminate (normal operation)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2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TCP at the receiver must buffer a packet until all packets before it (in byte-order) have arrived and the receiving application has consumed available bytes</a:t>
            </a:r>
          </a:p>
          <a:p>
            <a:pPr lvl="1"/>
            <a:r>
              <a:rPr lang="en-US" dirty="0"/>
              <a:t>Hence, receiver advances its window when the receiving application consumes data</a:t>
            </a:r>
          </a:p>
          <a:p>
            <a:pPr lvl="1"/>
            <a:r>
              <a:rPr lang="en-US" dirty="0"/>
              <a:t>Sender advances its window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Risk of sender overrunning the receiver’s buffers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“Advertised Window” field in TCP header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3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Because the network itself can be the bottleneck</a:t>
            </a:r>
          </a:p>
          <a:p>
            <a:pPr lvl="1"/>
            <a:r>
              <a:rPr lang="en-US" dirty="0"/>
              <a:t>Should make efficient use of available network capacity</a:t>
            </a:r>
          </a:p>
          <a:p>
            <a:pPr lvl="2"/>
            <a:r>
              <a:rPr lang="en-US" dirty="0"/>
              <a:t>While sharing available capacity fairly with other flows</a:t>
            </a:r>
          </a:p>
          <a:p>
            <a:pPr lvl="2"/>
            <a:r>
              <a:rPr lang="en-US" dirty="0"/>
              <a:t>And adapting to changes in available capacity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Dynamically adapts the size of the sending window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Restrict window to 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780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8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13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at this point: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dirty="0"/>
              <a:t>Summarize, not explain</a:t>
            </a:r>
          </a:p>
          <a:p>
            <a:pPr lvl="1"/>
            <a:r>
              <a:rPr lang="en-US" dirty="0"/>
              <a:t>Stop me when you want to discuss something further!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>
                <a:solidFill>
                  <a:srgbClr val="0000FF"/>
                </a:solidFill>
              </a:rPr>
              <a:t>TCP-</a:t>
            </a:r>
            <a:r>
              <a:rPr lang="en-US" dirty="0" err="1">
                <a:solidFill>
                  <a:srgbClr val="0000FF"/>
                </a:solidFill>
              </a:rPr>
              <a:t>newReno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088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3" imgW="2717800" imgH="1511300" progId="Equation.3">
                  <p:embed/>
                </p:oleObj>
              </mc:Choice>
              <mc:Fallback>
                <p:oleObj name="Equation" r:id="rId3" imgW="2717800" imgH="15113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5" imgW="317362" imgH="228501" progId="Equation.3">
                  <p:embed/>
                </p:oleObj>
              </mc:Choice>
              <mc:Fallback>
                <p:oleObj name="Equation" r:id="rId5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Equation" r:id="rId7" imgW="355292" imgH="393359" progId="Equation.3">
                  <p:embed/>
                </p:oleObj>
              </mc:Choice>
              <mc:Fallback>
                <p:oleObj name="Equation" r:id="rId7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2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on </a:t>
            </a:r>
            <a:br>
              <a:rPr lang="en-US" dirty="0"/>
            </a:br>
            <a:r>
              <a:rPr lang="en-US" dirty="0"/>
              <a:t>high-speed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RTT = 100ms, MSS=1500bytes, BW=100Gbps</a:t>
            </a:r>
          </a:p>
          <a:p>
            <a:r>
              <a:rPr lang="en-US" dirty="0"/>
              <a:t>What value of p is required to reach 100Gbps throughput?</a:t>
            </a:r>
          </a:p>
          <a:p>
            <a:pPr lvl="1"/>
            <a:r>
              <a:rPr lang="en-US" dirty="0"/>
              <a:t>p ≈ 2 x 10-12</a:t>
            </a:r>
          </a:p>
          <a:p>
            <a:r>
              <a:rPr lang="en-US" dirty="0"/>
              <a:t>How long between drops?</a:t>
            </a:r>
          </a:p>
          <a:p>
            <a:pPr lvl="1"/>
            <a:r>
              <a:rPr lang="en-US" dirty="0"/>
              <a:t>½ </a:t>
            </a:r>
            <a:r>
              <a:rPr lang="en-US" dirty="0" err="1"/>
              <a:t>W</a:t>
            </a:r>
            <a:r>
              <a:rPr lang="en-US" baseline="-25000" dirty="0" err="1"/>
              <a:t>max</a:t>
            </a:r>
            <a:r>
              <a:rPr lang="en-US" dirty="0"/>
              <a:t> RTTs = ½ √(8/3p)  RTTs ≈ 16.6 hours</a:t>
            </a:r>
          </a:p>
          <a:p>
            <a:r>
              <a:rPr lang="en-US" dirty="0"/>
              <a:t>How much data has been sent in this time?</a:t>
            </a:r>
          </a:p>
          <a:p>
            <a:pPr lvl="1"/>
            <a:r>
              <a:rPr lang="en-US" dirty="0"/>
              <a:t>~ 6 </a:t>
            </a:r>
            <a:r>
              <a:rPr lang="en-US" dirty="0" err="1"/>
              <a:t>petabits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90277" y="228600"/>
            <a:ext cx="7489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MSS</a:t>
            </a:r>
          </a:p>
        </p:txBody>
      </p:sp>
    </p:spTree>
    <p:extLst>
      <p:ext uri="{BB962C8B-B14F-4D97-AF65-F5344CB8AC3E}">
        <p14:creationId xmlns:p14="http://schemas.microsoft.com/office/powerpoint/2010/main" val="28872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2–3)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layer (lectures 4–6)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HTTP, DNS, and CDN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Video Streaming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Transport layer (lectures 7–10)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UDP vs. TCP 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TCP details: reliability and flow control 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TCP congestion control: general concepts only</a:t>
            </a:r>
          </a:p>
          <a:p>
            <a:r>
              <a:rPr lang="en-US" dirty="0"/>
              <a:t>Network layer (lecture 11)</a:t>
            </a:r>
          </a:p>
          <a:p>
            <a:pPr lvl="1"/>
            <a:r>
              <a:rPr lang="en-US" dirty="0"/>
              <a:t>Overview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477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17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22, 2018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489 – Lecture 12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0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0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/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/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92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(lectures 2–3) </a:t>
            </a:r>
          </a:p>
          <a:p>
            <a:r>
              <a:rPr lang="en-US" dirty="0"/>
              <a:t>Application layer (lectures 4–6)</a:t>
            </a:r>
          </a:p>
          <a:p>
            <a:pPr lvl="1"/>
            <a:r>
              <a:rPr lang="en-US" dirty="0"/>
              <a:t>HTTP, DNS, and CDN</a:t>
            </a:r>
          </a:p>
          <a:p>
            <a:pPr lvl="1"/>
            <a:r>
              <a:rPr lang="en-US" dirty="0"/>
              <a:t>Video Streaming</a:t>
            </a:r>
          </a:p>
          <a:p>
            <a:r>
              <a:rPr lang="en-US" dirty="0"/>
              <a:t>Transport layer (lectures 7–10)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11)</a:t>
            </a:r>
          </a:p>
          <a:p>
            <a:pPr lvl="1"/>
            <a:r>
              <a:rPr lang="en-US" dirty="0"/>
              <a:t>Overview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01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Good luck!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know: </a:t>
            </a:r>
          </a:p>
          <a:p>
            <a:pPr lvl="1"/>
            <a:r>
              <a:rPr lang="en-US" dirty="0"/>
              <a:t>Packet vs. circuit switching </a:t>
            </a:r>
          </a:p>
          <a:p>
            <a:pPr lvl="1"/>
            <a:r>
              <a:rPr lang="en-US" dirty="0"/>
              <a:t>Statistical multiplexing </a:t>
            </a:r>
          </a:p>
          <a:p>
            <a:pPr lvl="1"/>
            <a:r>
              <a:rPr lang="en-US" dirty="0"/>
              <a:t>Link characteristics </a:t>
            </a:r>
          </a:p>
          <a:p>
            <a:pPr lvl="1"/>
            <a:r>
              <a:rPr lang="en-US" dirty="0"/>
              <a:t>Packet delays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How are network resources shared?</a:t>
            </a:r>
            <a:endParaRPr lang="en-US" dirty="0"/>
          </a:p>
        </p:txBody>
      </p:sp>
      <p:sp>
        <p:nvSpPr>
          <p:cNvPr id="850" name="Shape 8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approaches</a:t>
            </a:r>
          </a:p>
          <a:p>
            <a:pPr lvl="1"/>
            <a:r>
              <a:rPr lang="en-US" dirty="0"/>
              <a:t>Reservations </a:t>
            </a:r>
            <a:r>
              <a:rPr lang="en-US" dirty="0">
                <a:sym typeface="Wingdings"/>
              </a:rPr>
              <a:t> circuit switching</a:t>
            </a:r>
            <a:endParaRPr lang="en-US" dirty="0"/>
          </a:p>
          <a:p>
            <a:pPr lvl="1"/>
            <a:r>
              <a:rPr lang="en-US" dirty="0"/>
              <a:t>On-demand </a:t>
            </a:r>
            <a:r>
              <a:rPr lang="en-US" dirty="0">
                <a:sym typeface="Wingdings"/>
              </a:rPr>
              <a:t> packet switching</a:t>
            </a:r>
            <a:endParaRPr lang="en-US" dirty="0"/>
          </a:p>
          <a:p>
            <a:endParaRPr lang="en-US" dirty="0"/>
          </a:p>
        </p:txBody>
      </p:sp>
      <p:sp>
        <p:nvSpPr>
          <p:cNvPr id="851" name="Shape 8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011453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1490453528</TotalTime>
  <Pages>7</Pages>
  <Words>3537</Words>
  <Application>Microsoft Macintosh PowerPoint</Application>
  <PresentationFormat>On-screen Show (4:3)</PresentationFormat>
  <Paragraphs>869</Paragraphs>
  <Slides>71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5" baseType="lpstr">
      <vt:lpstr>ＭＳ Ｐゴシック</vt:lpstr>
      <vt:lpstr>PMingLiU</vt:lpstr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</vt:lpstr>
      <vt:lpstr>Times New Roman</vt:lpstr>
      <vt:lpstr>Wingdings</vt:lpstr>
      <vt:lpstr>dbllineb</vt:lpstr>
      <vt:lpstr>Equation</vt:lpstr>
      <vt:lpstr>EECS 489 Computer Networks  Fall 2018</vt:lpstr>
      <vt:lpstr>Logistics</vt:lpstr>
      <vt:lpstr>General guidelines (1)</vt:lpstr>
      <vt:lpstr>General guidelines (2)</vt:lpstr>
      <vt:lpstr>General guidelines (3)</vt:lpstr>
      <vt:lpstr>This review</vt:lpstr>
      <vt:lpstr>Topics</vt:lpstr>
      <vt:lpstr>Basic concepts</vt:lpstr>
      <vt:lpstr>How are network resources shared?</vt:lpstr>
      <vt:lpstr>Two approaches to sharing</vt:lpstr>
      <vt:lpstr>Circuit switching</vt:lpstr>
      <vt:lpstr>Packet switching</vt:lpstr>
      <vt:lpstr>Statistical multiplexing</vt:lpstr>
      <vt:lpstr>Performance metrics</vt:lpstr>
      <vt:lpstr>A network link</vt:lpstr>
      <vt:lpstr>Delay</vt:lpstr>
      <vt:lpstr>End-to-end delay</vt:lpstr>
      <vt:lpstr>Layers in practice</vt:lpstr>
      <vt:lpstr>Layer encapsulation:  Protocol headers</vt:lpstr>
      <vt:lpstr>IP is the narrow waist of the layering hourglass</vt:lpstr>
      <vt:lpstr>Topics</vt:lpstr>
      <vt:lpstr>Hyper Text Transfer Protocol (HTTP)</vt:lpstr>
      <vt:lpstr>Steps in HTTP request/response</vt:lpstr>
      <vt:lpstr>Object request response time</vt:lpstr>
      <vt:lpstr>Improving HTTP performance</vt:lpstr>
      <vt:lpstr>Getting n small objects</vt:lpstr>
      <vt:lpstr>Getting n large objects each of size F</vt:lpstr>
      <vt:lpstr>Content Distribution Networks (CDN)</vt:lpstr>
      <vt:lpstr>Hierarchies in the DNS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DNS caching</vt:lpstr>
      <vt:lpstr>HTTP streaming</vt:lpstr>
      <vt:lpstr>Traditional datacenter networks</vt:lpstr>
      <vt:lpstr>Challenges</vt:lpstr>
      <vt:lpstr>Modern datacenter networks: More bandwidth, more paths</vt:lpstr>
      <vt:lpstr>5-minute break!</vt:lpstr>
      <vt:lpstr>Topics</vt:lpstr>
      <vt:lpstr>Role of the transport layer</vt:lpstr>
      <vt:lpstr>UDP vs. TCP</vt:lpstr>
      <vt:lpstr>Reliable transport:  General concepts</vt:lpstr>
      <vt:lpstr>Designing a reliable transport protocol</vt:lpstr>
      <vt:lpstr>The TCP abstraction</vt:lpstr>
      <vt:lpstr>Things to know about TCP</vt:lpstr>
      <vt:lpstr>Reliability</vt:lpstr>
      <vt:lpstr>Establishing/terminating a TCP connection</vt:lpstr>
      <vt:lpstr>Flow control</vt:lpstr>
      <vt:lpstr>Congestion control</vt:lpstr>
      <vt:lpstr>Put together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TCP flavors </vt:lpstr>
      <vt:lpstr>A simple model for TCP throughput</vt:lpstr>
      <vt:lpstr>A simple model for TCP throughput</vt:lpstr>
      <vt:lpstr>Implications on  high-speed TCP</vt:lpstr>
      <vt:lpstr>Topics</vt:lpstr>
      <vt:lpstr>Forwarding vs. routing</vt:lpstr>
      <vt:lpstr>Forwarding</vt:lpstr>
      <vt:lpstr>Designing the IP header</vt:lpstr>
      <vt:lpstr>What information do we need?</vt:lpstr>
      <vt:lpstr>IPv4 and IPv6 header comparison</vt:lpstr>
      <vt:lpstr>Philosophy of changes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1249</cp:revision>
  <cp:lastPrinted>1999-09-08T17:25:07Z</cp:lastPrinted>
  <dcterms:created xsi:type="dcterms:W3CDTF">2014-01-14T18:15:50Z</dcterms:created>
  <dcterms:modified xsi:type="dcterms:W3CDTF">2018-10-22T21:46:15Z</dcterms:modified>
  <cp:category/>
</cp:coreProperties>
</file>