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Default Extension="emf" ContentType="image/x-emf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03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99"/>
    <p:restoredTop sz="94643"/>
  </p:normalViewPr>
  <p:slideViewPr>
    <p:cSldViewPr>
      <p:cViewPr varScale="1">
        <p:scale>
          <a:sx n="115" d="100"/>
          <a:sy n="115" d="100"/>
        </p:scale>
        <p:origin x="11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 smtClean="0"/>
              <a:t>EECS 489 – Lecture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rPr/>
              <a:t>Body Level One</a:t>
            </a:r>
          </a:p>
          <a:p>
            <a:pPr lvl="1"/>
            <a:r>
              <a:rPr/>
              <a:t>Body Level Two</a:t>
            </a:r>
          </a:p>
          <a:p>
            <a:pPr lvl="2"/>
            <a:r>
              <a:rPr/>
              <a:t>Body Level Three</a:t>
            </a:r>
          </a:p>
          <a:p>
            <a:pPr lvl="3"/>
            <a:r>
              <a:rPr/>
              <a:t>Body Level Four</a:t>
            </a:r>
          </a:p>
          <a:p>
            <a:pPr lvl="4"/>
            <a:r>
              <a:rPr/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ZapfDingbats" charset="0"/>
        <a:buChar char="u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5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 smtClean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/>
            </a: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2017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 smtClean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done yet!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Problem</a:t>
            </a:r>
            <a:r>
              <a:rPr lang="en-US" dirty="0" smtClean="0"/>
              <a:t>: congestion avoidance too slow in recovering from an isolated loss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</a:t>
            </a:r>
            <a:r>
              <a:rPr lang="en-US" dirty="0" smtClean="0"/>
              <a:t>102, …, </a:t>
            </a:r>
            <a:r>
              <a:rPr lang="en-US" dirty="0"/>
              <a:t>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dupACK#1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dupACK#2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dupACK#3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RETRANSMIT 101 </a:t>
            </a:r>
            <a:r>
              <a:rPr lang="en-US" sz="2000" dirty="0" err="1" smtClean="0">
                <a:solidFill>
                  <a:srgbClr val="0000FF"/>
                </a:solidFill>
              </a:rPr>
              <a:t>ssthresh</a:t>
            </a:r>
            <a:r>
              <a:rPr lang="en-US" sz="2000" dirty="0" smtClean="0">
                <a:solidFill>
                  <a:srgbClr val="0000FF"/>
                </a:solidFill>
              </a:rPr>
              <a:t>=5 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+ 1/5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+ 2/5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+ 3/5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+ 4/5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=5 + 5/5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=6 + 1/6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ACK 111 (due to 101)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Idea: Grant the sender temporary “credit” for each dupACK so as to keep packets in flight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CWND = </a:t>
            </a:r>
            <a:r>
              <a:rPr lang="en-US" dirty="0" err="1" smtClean="0"/>
              <a:t>ssthresh</a:t>
            </a:r>
            <a:r>
              <a:rPr lang="en-US" dirty="0" smtClean="0">
                <a:solidFill>
                  <a:srgbClr val="0000FF"/>
                </a:solidFill>
              </a:rPr>
              <a:t> + 3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 smtClean="0"/>
              <a:t>CWND </a:t>
            </a:r>
            <a:r>
              <a:rPr lang="en-US" dirty="0"/>
              <a:t>= CWND </a:t>
            </a:r>
            <a:r>
              <a:rPr lang="en-US" dirty="0" smtClean="0"/>
              <a:t>+ 1 for each additional dupACK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Exit fast recovery</a:t>
            </a:r>
            <a:r>
              <a:rPr lang="en-US" dirty="0" smtClean="0"/>
              <a:t> after receiving new ACK</a:t>
            </a:r>
          </a:p>
          <a:p>
            <a:pPr lvl="1"/>
            <a:r>
              <a:rPr lang="en-US" dirty="0" smtClean="0"/>
              <a:t>set CWND = </a:t>
            </a:r>
            <a:r>
              <a:rPr lang="en-US" dirty="0" err="1" smtClean="0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TCP connection with:</a:t>
            </a:r>
          </a:p>
          <a:p>
            <a:pPr lvl="1"/>
            <a:r>
              <a:rPr lang="en-US" dirty="0" smtClean="0"/>
              <a:t>CWND=10 packets</a:t>
            </a:r>
          </a:p>
          <a:p>
            <a:pPr lvl="1"/>
            <a:r>
              <a:rPr lang="en-US" dirty="0" smtClean="0"/>
              <a:t>Last ACK was for packet # 101</a:t>
            </a:r>
          </a:p>
          <a:p>
            <a:pPr lvl="2"/>
            <a:r>
              <a:rPr lang="en-US" dirty="0" smtClean="0"/>
              <a:t>i.e., receiver expecting next packet to have seq. no. 101</a:t>
            </a:r>
          </a:p>
          <a:p>
            <a:r>
              <a:rPr lang="en-US" dirty="0" smtClean="0"/>
              <a:t>10 packets [101, 102, 103,…, 110] are in flight</a:t>
            </a:r>
          </a:p>
          <a:p>
            <a:pPr lvl="1"/>
            <a:r>
              <a:rPr lang="en-US" dirty="0" smtClean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ACK 101 (due to 102)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dup#1</a:t>
            </a:r>
          </a:p>
          <a:p>
            <a:r>
              <a:rPr lang="en-US" sz="2000" dirty="0" smtClean="0"/>
              <a:t>ACK 101 (due to 103)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dup#2</a:t>
            </a:r>
          </a:p>
          <a:p>
            <a:r>
              <a:rPr lang="en-US" sz="2000" dirty="0" smtClean="0"/>
              <a:t>ACK 101 (due to 104)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 smtClean="0"/>
              <a:t>ACK 101 (due to 105)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 9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106)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=10 (no </a:t>
            </a:r>
            <a:r>
              <a:rPr lang="en-US" sz="2000" dirty="0" err="1" smtClean="0"/>
              <a:t>xmit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ACK 101 (due to 107)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=11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111)</a:t>
            </a:r>
          </a:p>
          <a:p>
            <a:r>
              <a:rPr lang="en-US" sz="2000" dirty="0" smtClean="0"/>
              <a:t>ACK 101 (due to 108)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=12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112)</a:t>
            </a:r>
          </a:p>
          <a:p>
            <a:r>
              <a:rPr lang="en-US" sz="2000" dirty="0" smtClean="0"/>
              <a:t>ACK 101 (due to 109)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=13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113)</a:t>
            </a:r>
          </a:p>
          <a:p>
            <a:r>
              <a:rPr lang="en-US" sz="2000" dirty="0" smtClean="0"/>
              <a:t>ACK 101 (due to 110)  </a:t>
            </a:r>
            <a:r>
              <a:rPr lang="en-US" sz="2000" dirty="0" err="1" smtClean="0"/>
              <a:t>cwnd</a:t>
            </a:r>
            <a:r>
              <a:rPr lang="en-US" sz="2000" dirty="0" smtClean="0"/>
              <a:t>=14 (</a:t>
            </a:r>
            <a:r>
              <a:rPr lang="en-US" sz="2000" dirty="0" err="1" smtClean="0"/>
              <a:t>xmit</a:t>
            </a:r>
            <a:r>
              <a:rPr lang="en-US" sz="2000" dirty="0" smtClean="0"/>
              <a:t> 114)</a:t>
            </a:r>
          </a:p>
          <a:p>
            <a:r>
              <a:rPr lang="en-US" sz="2000" dirty="0" smtClean="0">
                <a:solidFill>
                  <a:srgbClr val="0000FF"/>
                </a:solidFill>
              </a:rPr>
              <a:t>ACK 111 (due to 101) </a:t>
            </a:r>
            <a:r>
              <a:rPr lang="en-US" sz="2000" dirty="0" err="1" smtClean="0">
                <a:solidFill>
                  <a:srgbClr val="0000FF"/>
                </a:solidFill>
              </a:rPr>
              <a:t>cwnd</a:t>
            </a:r>
            <a:r>
              <a:rPr lang="en-US" sz="2000" dirty="0" smtClean="0">
                <a:solidFill>
                  <a:srgbClr val="0000FF"/>
                </a:solidFill>
              </a:rPr>
              <a:t> = 5 (</a:t>
            </a:r>
            <a:r>
              <a:rPr lang="en-US" sz="2000" dirty="0" err="1" smtClean="0">
                <a:solidFill>
                  <a:srgbClr val="0000FF"/>
                </a:solidFill>
              </a:rPr>
              <a:t>xmit</a:t>
            </a:r>
            <a:r>
              <a:rPr lang="en-US" sz="2000" dirty="0" smtClean="0">
                <a:solidFill>
                  <a:srgbClr val="0000FF"/>
                </a:solidFill>
              </a:rPr>
              <a:t> 115)  </a:t>
            </a:r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 smtClean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 smtClean="0">
                <a:sym typeface="Wingdings"/>
              </a:rPr>
              <a:t>ACK 112 (due to 111) </a:t>
            </a:r>
            <a:r>
              <a:rPr lang="en-US" sz="2000" dirty="0" err="1" smtClean="0">
                <a:sym typeface="Wingdings"/>
              </a:rPr>
              <a:t>cwnd</a:t>
            </a:r>
            <a:r>
              <a:rPr lang="en-US" sz="2000" dirty="0" smtClean="0">
                <a:sym typeface="Wingdings"/>
              </a:rPr>
              <a:t> = 5 + 1/5   back in cong. avoidance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Timeouts ➔ Slow Start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+mn-lt"/>
              </a:rPr>
              <a:t>timeout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+mn-lt"/>
              </a:rPr>
              <a:t>timeout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+mn-lt"/>
              </a:rPr>
              <a:t>timeout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dupACKs ➔ Fast Recovery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rgbClr val="0000FF"/>
                </a:solidFill>
                <a:latin typeface="+mn-lt"/>
              </a:rPr>
              <a:t>=3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 smtClean="0">
                <a:solidFill>
                  <a:srgbClr val="0000FF"/>
                </a:solidFill>
                <a:latin typeface="+mn-lt"/>
              </a:rPr>
              <a:t>=3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smtClean="0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en-US" dirty="0" smtClean="0"/>
              <a:t>ew ACK changes state ONLY from Fast Recovery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CWND &gt; </a:t>
            </a:r>
            <a:r>
              <a:rPr lang="en-US" b="0" i="1" dirty="0" err="1" smtClean="0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+mn-lt"/>
              </a:rPr>
              <a:t>new 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+mn-lt"/>
              </a:rPr>
              <a:t>new 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 smtClean="0">
                <a:solidFill>
                  <a:srgbClr val="0000FF"/>
                </a:solidFill>
                <a:latin typeface="+mn-lt"/>
              </a:rPr>
            </a:br>
            <a:r>
              <a:rPr lang="en-US" i="1" dirty="0" smtClean="0">
                <a:solidFill>
                  <a:srgbClr val="0000FF"/>
                </a:solidFill>
                <a:latin typeface="+mn-lt"/>
              </a:rPr>
              <a:t>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congestion control wrap-up</a:t>
            </a:r>
          </a:p>
          <a:p>
            <a:r>
              <a:rPr lang="en-US" dirty="0" smtClean="0"/>
              <a:t>TCP throughput equation</a:t>
            </a:r>
          </a:p>
          <a:p>
            <a:r>
              <a:rPr lang="en-US" dirty="0" smtClean="0"/>
              <a:t>Problems with 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TCP state machine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smtClean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 smtClean="0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 smtClean="0">
                <a:latin typeface="+mn-lt"/>
              </a:rPr>
              <a:t>dupACK</a:t>
            </a:r>
            <a:r>
              <a:rPr lang="en-US" b="0" i="1" dirty="0" smtClean="0">
                <a:latin typeface="+mn-lt"/>
              </a:rPr>
              <a:t>=3</a:t>
            </a:r>
            <a:endParaRPr lang="en-US" b="0" i="1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ACK</a:t>
            </a:r>
            <a:endParaRPr lang="en-US" b="0" i="1" dirty="0">
              <a:latin typeface="+mn-lt"/>
            </a:endParaRP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timeout</a:t>
            </a:r>
            <a:endParaRPr lang="en-US" b="0" i="1" dirty="0">
              <a:latin typeface="+mn-lt"/>
            </a:endParaRP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>
                <a:latin typeface="+mn-lt"/>
              </a:rPr>
              <a:t>new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ACK</a:t>
            </a:r>
            <a:endParaRPr lang="en-US" b="0" i="1" dirty="0">
              <a:latin typeface="+mn-lt"/>
            </a:endParaRP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flavors 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TCP-Tahoe</a:t>
            </a:r>
          </a:p>
          <a:p>
            <a:pPr lvl="1"/>
            <a:r>
              <a:rPr lang="en-US" dirty="0" smtClean="0"/>
              <a:t>CWND =1 on 3 dupACKs</a:t>
            </a:r>
          </a:p>
          <a:p>
            <a:r>
              <a:rPr lang="en-US" dirty="0" smtClean="0"/>
              <a:t>TCP-Reno</a:t>
            </a:r>
          </a:p>
          <a:p>
            <a:pPr lvl="1"/>
            <a:r>
              <a:rPr lang="en-US" dirty="0" smtClean="0"/>
              <a:t>CWND =1 on timeout</a:t>
            </a:r>
          </a:p>
          <a:p>
            <a:pPr lvl="1"/>
            <a:r>
              <a:rPr lang="en-US" dirty="0" smtClean="0"/>
              <a:t>CWND = CWND/2 on 3 dupACKs</a:t>
            </a:r>
          </a:p>
          <a:p>
            <a:r>
              <a:rPr lang="en-US" dirty="0" smtClean="0"/>
              <a:t>TCP-</a:t>
            </a:r>
            <a:r>
              <a:rPr lang="en-US" dirty="0" err="1" smtClean="0"/>
              <a:t>newReno</a:t>
            </a:r>
            <a:endParaRPr lang="en-US" dirty="0" smtClean="0"/>
          </a:p>
          <a:p>
            <a:pPr lvl="1"/>
            <a:r>
              <a:rPr lang="en-US" dirty="0" smtClean="0"/>
              <a:t>TCP-Reno + improved fast recovery</a:t>
            </a:r>
          </a:p>
          <a:p>
            <a:r>
              <a:rPr lang="en-US" dirty="0" smtClean="0"/>
              <a:t>TCP-SACK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ncorporates selective acknowledgements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 smtClean="0">
                <a:latin typeface="+mn-lt"/>
              </a:rPr>
              <a:t>Our default </a:t>
            </a:r>
            <a:br>
              <a:rPr lang="en-US" sz="2400" dirty="0" smtClean="0">
                <a:latin typeface="+mn-lt"/>
              </a:rPr>
            </a:br>
            <a:r>
              <a:rPr lang="en-US" sz="2400" dirty="0" smtClean="0">
                <a:latin typeface="+mn-lt"/>
              </a:rPr>
              <a:t>assumption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 smtClean="0"/>
              <a:t>they coexist</a:t>
            </a:r>
            <a:r>
              <a:rPr lang="en-US" dirty="0"/>
              <a:t>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follow the same principle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ncrease CWND on good news</a:t>
            </a:r>
          </a:p>
          <a:p>
            <a:pPr lvl="1"/>
            <a:r>
              <a:rPr lang="en-US" dirty="0" smtClean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5-minute break!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Midterm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Throughput Equation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 smtClean="0">
                <a:solidFill>
                  <a:srgbClr val="000090"/>
                </a:solidFill>
                <a:latin typeface="Arial" pitchFamily="-65" charset="0"/>
              </a:rPr>
              <a:t>A</a:t>
            </a:r>
            <a:endParaRPr lang="en-US" sz="2800" dirty="0">
              <a:solidFill>
                <a:srgbClr val="000090"/>
              </a:solidFill>
              <a:latin typeface="Arial" pitchFamily="-65" charset="0"/>
            </a:endParaRP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model for TCP throughput</a:t>
            </a:r>
            <a:endParaRPr lang="en-US" dirty="0"/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Loss</a:t>
            </a:r>
            <a:endParaRPr lang="en-US" dirty="0"/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smtClean="0">
                <a:latin typeface="Times New Roman" charset="0"/>
              </a:rPr>
              <a:t>time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5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>
            <p:extLst/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" name="Equation" r:id="rId7" imgW="2717800" imgH="1511300" progId="Equation.3">
                  <p:embed/>
                </p:oleObj>
              </mc:Choice>
              <mc:Fallback>
                <p:oleObj name="Equation" r:id="rId7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1371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819400" y="5867400"/>
            <a:ext cx="48006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½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RTTs between drops</a:t>
              </a:r>
            </a:p>
            <a:p>
              <a:r>
                <a:rPr lang="en-US" sz="1800" b="0" dirty="0" smtClean="0">
                  <a:latin typeface="+mn-lt"/>
                </a:rPr>
                <a:t> </a:t>
              </a:r>
              <a:endParaRPr lang="en-US" sz="1800" b="0" dirty="0"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 smtClean="0">
                  <a:latin typeface="+mn-lt"/>
                </a:rPr>
                <a:t>Avg. ¾ </a:t>
              </a:r>
              <a:r>
                <a:rPr lang="en-US" sz="1800" b="0" dirty="0" err="1" smtClean="0">
                  <a:latin typeface="+mn-lt"/>
                </a:rPr>
                <a:t>W</a:t>
              </a:r>
              <a:r>
                <a:rPr lang="en-US" sz="1800" b="0" baseline="-25000" dirty="0" err="1" smtClean="0">
                  <a:latin typeface="+mn-lt"/>
                </a:rPr>
                <a:t>max</a:t>
              </a:r>
              <a:r>
                <a:rPr lang="en-US" sz="1800" b="0" dirty="0" smtClean="0">
                  <a:latin typeface="+mn-lt"/>
                </a:rPr>
                <a:t> packets per RTTs</a:t>
              </a:r>
              <a:endParaRPr lang="en-US" sz="1800" b="0" dirty="0">
                <a:latin typeface="+mn-lt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(1): </a:t>
            </a:r>
            <a:br>
              <a:rPr lang="en-US" dirty="0" smtClean="0"/>
            </a:br>
            <a:r>
              <a:rPr lang="en-US" dirty="0" smtClean="0"/>
              <a:t>Different RTTs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 smtClean="0"/>
              <a:t>Flows get throughput inversely proportional to RTT</a:t>
            </a:r>
          </a:p>
          <a:p>
            <a:r>
              <a:rPr lang="en-US" sz="2400" dirty="0" smtClean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 smtClean="0">
              <a:solidFill>
                <a:srgbClr val="0000FF"/>
              </a:solidFill>
            </a:endParaRPr>
          </a:p>
          <a:p>
            <a:pPr lvl="1"/>
            <a:endParaRPr lang="en-US" sz="2000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A2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 smtClean="0">
                  <a:latin typeface="Tahoma" charset="0"/>
                </a:rPr>
                <a:t>B2</a:t>
              </a:r>
              <a:endParaRPr lang="en-US" sz="2800" b="0" dirty="0">
                <a:latin typeface="Tahoma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 smtClean="0">
                <a:solidFill>
                  <a:srgbClr val="000090"/>
                </a:solidFill>
                <a:latin typeface="+mn-lt"/>
              </a:rPr>
              <a:t>link</a:t>
            </a:r>
            <a:endParaRPr lang="en-US" sz="18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rgbClr val="D3A600"/>
                </a:solidFill>
                <a:latin typeface="+mn-lt"/>
              </a:rPr>
              <a:t>100ms</a:t>
            </a:r>
            <a:endParaRPr lang="en-US" sz="1800" i="1" dirty="0">
              <a:solidFill>
                <a:srgbClr val="D3A600"/>
              </a:solidFill>
              <a:latin typeface="+mn-lt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 smtClean="0">
                <a:solidFill>
                  <a:schemeClr val="accent6"/>
                </a:solidFill>
                <a:latin typeface="+mn-lt"/>
              </a:rPr>
              <a:t>200ms</a:t>
            </a:r>
            <a:endParaRPr lang="en-US" sz="1800" i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(2): </a:t>
            </a:r>
            <a:br>
              <a:rPr lang="en-US" smtClean="0"/>
            </a:br>
            <a:r>
              <a:rPr lang="en-US" smtClean="0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 RTT = 100ms, MSS=1500bytes, BW=100Gbps</a:t>
            </a:r>
          </a:p>
          <a:p>
            <a:r>
              <a:rPr lang="en-US" dirty="0" smtClean="0"/>
              <a:t>What value of p is required to reach 100Gbps throughput?</a:t>
            </a:r>
          </a:p>
          <a:p>
            <a:pPr lvl="1"/>
            <a:r>
              <a:rPr lang="en-US" dirty="0" smtClean="0"/>
              <a:t>~ 2 x 10-12</a:t>
            </a:r>
          </a:p>
          <a:p>
            <a:r>
              <a:rPr lang="en-US" dirty="0" smtClean="0"/>
              <a:t>How long between drops?</a:t>
            </a:r>
          </a:p>
          <a:p>
            <a:pPr lvl="1"/>
            <a:r>
              <a:rPr lang="en-US" dirty="0" smtClean="0"/>
              <a:t>~ 16.6 hours</a:t>
            </a:r>
          </a:p>
          <a:p>
            <a:r>
              <a:rPr lang="en-US" dirty="0" smtClean="0"/>
              <a:t>How much data has been sent in this time?</a:t>
            </a:r>
          </a:p>
          <a:p>
            <a:pPr lvl="1"/>
            <a:r>
              <a:rPr lang="en-US" dirty="0" smtClean="0"/>
              <a:t>~ 6 </a:t>
            </a:r>
            <a:r>
              <a:rPr lang="en-US" dirty="0" err="1" smtClean="0"/>
              <a:t>petabits</a:t>
            </a: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Control</a:t>
            </a:r>
          </a:p>
          <a:p>
            <a:pPr lvl="1"/>
            <a:r>
              <a:rPr lang="en-US" dirty="0" smtClean="0"/>
              <a:t>Restrict window to RWND to make sure that the receiver isn’t overwhelmed</a:t>
            </a:r>
          </a:p>
          <a:p>
            <a:r>
              <a:rPr lang="en-US" dirty="0" smtClean="0"/>
              <a:t>Congestion Control</a:t>
            </a:r>
          </a:p>
          <a:p>
            <a:pPr lvl="1"/>
            <a:r>
              <a:rPr lang="en-US" dirty="0" smtClean="0"/>
              <a:t>Restrict </a:t>
            </a:r>
            <a:r>
              <a:rPr lang="en-US" dirty="0"/>
              <a:t>window to </a:t>
            </a:r>
            <a:r>
              <a:rPr lang="en-US" dirty="0" smtClean="0"/>
              <a:t>CWND </a:t>
            </a:r>
            <a:r>
              <a:rPr lang="en-US" dirty="0"/>
              <a:t>to make sure that the </a:t>
            </a:r>
            <a:r>
              <a:rPr lang="en-US" dirty="0" smtClean="0"/>
              <a:t>network isn’t </a:t>
            </a:r>
            <a:r>
              <a:rPr lang="en-US" dirty="0"/>
              <a:t>overwhelmed</a:t>
            </a:r>
          </a:p>
          <a:p>
            <a:r>
              <a:rPr lang="en-US" dirty="0" smtClean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 smtClean="0"/>
              <a:t>min{RWND, CWND} </a:t>
            </a:r>
            <a:r>
              <a:rPr lang="en-US" dirty="0"/>
              <a:t>to make sure that </a:t>
            </a:r>
            <a:r>
              <a:rPr lang="en-US" dirty="0" smtClean="0"/>
              <a:t>neither the </a:t>
            </a:r>
            <a:r>
              <a:rPr lang="en-US" dirty="0"/>
              <a:t>receiver </a:t>
            </a:r>
            <a:r>
              <a:rPr lang="en-US" dirty="0" smtClean="0"/>
              <a:t>nor the network are overwhelmed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Adapting TCP to high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past a threshold speed, increase CWND faster </a:t>
            </a:r>
          </a:p>
          <a:p>
            <a:pPr lvl="1"/>
            <a:r>
              <a:rPr lang="en-US" dirty="0" smtClean="0"/>
              <a:t>A proposed standard [Floyd’03]: once speed is past some threshold, change equation to p-.8 rather than p-.5 </a:t>
            </a:r>
          </a:p>
          <a:p>
            <a:pPr lvl="1"/>
            <a:r>
              <a:rPr lang="en-US" dirty="0" smtClean="0"/>
              <a:t>Let the additive constant in AIMD depend on CWND</a:t>
            </a:r>
          </a:p>
          <a:p>
            <a:r>
              <a:rPr lang="en-US" dirty="0" smtClean="0"/>
              <a:t>Other approaches?</a:t>
            </a:r>
          </a:p>
          <a:p>
            <a:pPr lvl="1"/>
            <a:r>
              <a:rPr lang="en-US" dirty="0" smtClean="0"/>
              <a:t>Multiple simultaneous connections (</a:t>
            </a:r>
            <a:r>
              <a:rPr lang="en-US" dirty="0" smtClean="0">
                <a:solidFill>
                  <a:srgbClr val="0000FF"/>
                </a:solidFill>
              </a:rPr>
              <a:t>hack but works today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(3): </a:t>
            </a:r>
            <a:br>
              <a:rPr lang="en-US" dirty="0" smtClean="0"/>
            </a:br>
            <a:r>
              <a:rPr lang="en-US" dirty="0" smtClean="0"/>
              <a:t>Rate-based 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throughput is swings between W/2 to W</a:t>
            </a:r>
          </a:p>
          <a:p>
            <a:r>
              <a:rPr lang="en-US" dirty="0" smtClean="0"/>
              <a:t>Apps may prefer steady rates (e.g., streaming)</a:t>
            </a:r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rgbClr val="0000FF"/>
                </a:solidFill>
              </a:rPr>
              <a:t>Equation-Based Congestion Control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Ignore TCP’s increase/decrease rules and just follow the equation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easure drop percentage p, and set rate accordingly</a:t>
            </a:r>
          </a:p>
          <a:p>
            <a:r>
              <a:rPr lang="en-US" dirty="0" smtClean="0"/>
              <a:t>Following the TCP equation ensures “TCP friendliness”</a:t>
            </a:r>
          </a:p>
          <a:p>
            <a:pPr lvl="1"/>
            <a:r>
              <a:rPr lang="en-US" dirty="0" smtClean="0"/>
              <a:t>i.e., use no more than TCP does in similar setting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(4): </a:t>
            </a:r>
            <a:br>
              <a:rPr lang="en-US" dirty="0" smtClean="0"/>
            </a:br>
            <a:r>
              <a:rPr lang="en-US" dirty="0" smtClean="0"/>
              <a:t>Loss </a:t>
            </a:r>
            <a:r>
              <a:rPr lang="en-US" dirty="0"/>
              <a:t>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will confuse corruption with congestion</a:t>
            </a:r>
          </a:p>
          <a:p>
            <a:r>
              <a:rPr lang="en-US" dirty="0" smtClean="0"/>
              <a:t>Flow will cut its rate</a:t>
            </a:r>
          </a:p>
          <a:p>
            <a:pPr lvl="1"/>
            <a:r>
              <a:rPr lang="en-US" dirty="0" smtClean="0"/>
              <a:t>Throughput ~ 1/</a:t>
            </a:r>
            <a:r>
              <a:rPr lang="en-US" dirty="0" err="1" smtClean="0"/>
              <a:t>sqrt</a:t>
            </a:r>
            <a:r>
              <a:rPr lang="en-US" dirty="0" smtClean="0"/>
              <a:t>(p) where p is loss prob.</a:t>
            </a:r>
          </a:p>
          <a:p>
            <a:pPr lvl="1"/>
            <a:r>
              <a:rPr lang="en-US" dirty="0" smtClean="0"/>
              <a:t>Applies even for non-congestion losses!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(5): </a:t>
            </a:r>
            <a:br>
              <a:rPr lang="en-US" dirty="0" smtClean="0"/>
            </a:br>
            <a:r>
              <a:rPr lang="en-US" dirty="0" smtClean="0"/>
              <a:t>Short flows cannot ramp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50% of flows have &lt; 1500B to send; 80% &lt; 100KB</a:t>
            </a:r>
          </a:p>
          <a:p>
            <a:r>
              <a:rPr lang="en-US" smtClean="0">
                <a:sym typeface="Wingdings"/>
              </a:rPr>
              <a:t>Implications </a:t>
            </a:r>
          </a:p>
          <a:p>
            <a:pPr lvl="1"/>
            <a:r>
              <a:rPr lang="en-US" smtClean="0">
                <a:sym typeface="Wingdings"/>
              </a:rPr>
              <a:t>Short flows never leave slow start!</a:t>
            </a:r>
          </a:p>
          <a:p>
            <a:pPr lvl="2"/>
            <a:r>
              <a:rPr lang="en-US" smtClean="0">
                <a:sym typeface="Wingdings"/>
              </a:rPr>
              <a:t>They never attain their fair share</a:t>
            </a:r>
          </a:p>
          <a:p>
            <a:pPr lvl="1"/>
            <a:r>
              <a:rPr lang="en-US" smtClean="0">
                <a:sym typeface="Wingdings"/>
              </a:rPr>
              <a:t>Too few packets to trigger dupACKs </a:t>
            </a:r>
          </a:p>
          <a:p>
            <a:pPr lvl="2"/>
            <a:r>
              <a:rPr lang="en-US" smtClean="0">
                <a:sym typeface="Wingdings"/>
              </a:rPr>
              <a:t>Isolated loss may lead to timeouts</a:t>
            </a:r>
          </a:p>
          <a:p>
            <a:pPr lvl="2"/>
            <a:r>
              <a:rPr lang="en-US" smtClean="0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 smtClean="0">
              <a:sym typeface="Wingdings"/>
            </a:endParaRPr>
          </a:p>
          <a:p>
            <a:pPr lvl="1"/>
            <a:endParaRPr lang="en-US" dirty="0" smtClean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(6): </a:t>
            </a:r>
            <a:br>
              <a:rPr lang="en-US" dirty="0" smtClean="0"/>
            </a:br>
            <a:r>
              <a:rPr lang="en-US" dirty="0" smtClean="0"/>
              <a:t>Short flows share long delays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flow deliberately overshoots capacity, until it experiences a drop</a:t>
            </a:r>
          </a:p>
          <a:p>
            <a:r>
              <a:rPr lang="en-US" dirty="0" smtClean="0"/>
              <a:t>Means that delays are large, and are large for everyone</a:t>
            </a:r>
          </a:p>
          <a:p>
            <a:pPr lvl="1"/>
            <a:r>
              <a:rPr lang="en-US" dirty="0" smtClean="0"/>
              <a:t>Consider a flow transferring a 10GB file sharing a  </a:t>
            </a:r>
            <a:br>
              <a:rPr lang="en-US" dirty="0" smtClean="0"/>
            </a:br>
            <a:r>
              <a:rPr lang="en-US" dirty="0" smtClean="0"/>
              <a:t>bottleneck link with 10 flows transferring 100B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 smtClean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</a:t>
            </a:r>
            <a:r>
              <a:rPr lang="en-US" dirty="0" smtClean="0"/>
              <a:t>(7):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Implications (7): </a:t>
            </a:r>
            <a:br>
              <a:rPr lang="en-US" smtClean="0"/>
            </a:br>
            <a:r>
              <a:rPr lang="en-US" smtClean="0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 smtClean="0"/>
              <a:t>Using large initial CWND</a:t>
            </a:r>
          </a:p>
          <a:p>
            <a:pPr lvl="2"/>
            <a:r>
              <a:rPr lang="en-US" dirty="0" smtClean="0"/>
              <a:t>Common practice by many companies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Three easy ways to cheat</a:t>
            </a:r>
          </a:p>
          <a:p>
            <a:pPr lvl="1"/>
            <a:r>
              <a:rPr lang="en-US" dirty="0" smtClean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 smtClean="0"/>
              <a:t>Opening many connections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Assume </a:t>
            </a:r>
          </a:p>
          <a:p>
            <a:pPr lvl="1"/>
            <a:r>
              <a:rPr lang="en-US" dirty="0" smtClean="0"/>
              <a:t> A starts 10 connections to B</a:t>
            </a:r>
          </a:p>
          <a:p>
            <a:pPr lvl="1"/>
            <a:r>
              <a:rPr lang="en-US" dirty="0" smtClean="0"/>
              <a:t>D starts 1 connection to E</a:t>
            </a:r>
          </a:p>
          <a:p>
            <a:pPr lvl="1"/>
            <a:r>
              <a:rPr lang="en-US" dirty="0" smtClean="0"/>
              <a:t>Each connection gets about the same throughput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 smtClean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 smtClean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 smtClean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CWND adjusted based on ACKs and timeouts</a:t>
            </a:r>
          </a:p>
          <a:p>
            <a:r>
              <a:rPr lang="en-US" dirty="0" smtClean="0"/>
              <a:t>Cumulative ACKs and fast retransmit/recovery rules</a:t>
            </a:r>
          </a:p>
          <a:p>
            <a:r>
              <a:rPr lang="en-US" dirty="0" smtClean="0"/>
              <a:t>Complicates evolution </a:t>
            </a:r>
          </a:p>
          <a:p>
            <a:pPr lvl="1"/>
            <a:r>
              <a:rPr lang="en-US" dirty="0" smtClean="0"/>
              <a:t>Changing from cumulative to selective ACKs is hard</a:t>
            </a:r>
          </a:p>
          <a:p>
            <a:r>
              <a:rPr lang="en-US" dirty="0" smtClean="0"/>
              <a:t>Sometimes we want CC but not reliability </a:t>
            </a:r>
          </a:p>
          <a:p>
            <a:pPr lvl="1"/>
            <a:r>
              <a:rPr lang="en-US" dirty="0" smtClean="0"/>
              <a:t>e.g., real-time applications</a:t>
            </a:r>
          </a:p>
          <a:p>
            <a:r>
              <a:rPr lang="en-US" dirty="0" smtClean="0"/>
              <a:t>We may also want </a:t>
            </a:r>
            <a:r>
              <a:rPr lang="en-US" smtClean="0"/>
              <a:t>reliability without CC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States at sender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</a:t>
            </a:r>
            <a:r>
              <a:rPr lang="en-US" dirty="0" smtClean="0"/>
              <a:t> (initialized to a small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ssthresh</a:t>
            </a:r>
            <a:r>
              <a:rPr lang="en-US" dirty="0" smtClean="0"/>
              <a:t> (initialized to a large constant)</a:t>
            </a:r>
          </a:p>
          <a:p>
            <a:pPr lvl="1"/>
            <a:r>
              <a:rPr lang="en-US" dirty="0" err="1" smtClean="0">
                <a:solidFill>
                  <a:srgbClr val="0000FF"/>
                </a:solidFill>
              </a:rPr>
              <a:t>dupACKcount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timer</a:t>
            </a:r>
            <a:endParaRPr lang="en-US" dirty="0" smtClean="0"/>
          </a:p>
          <a:p>
            <a:r>
              <a:rPr lang="en-US" dirty="0" smtClean="0"/>
              <a:t>Events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ACK</a:t>
            </a:r>
            <a:r>
              <a:rPr lang="en-US" dirty="0" smtClean="0"/>
              <a:t> (new data)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dupACK</a:t>
            </a:r>
            <a:r>
              <a:rPr lang="en-US" dirty="0" smtClean="0"/>
              <a:t> (duplicate ACK for old data)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Timeout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Misled by non-congestion losses</a:t>
            </a:r>
          </a:p>
          <a:p>
            <a:r>
              <a:rPr lang="en-US" sz="2400" dirty="0" smtClean="0"/>
              <a:t>Fills up queues leading to high delays</a:t>
            </a:r>
          </a:p>
          <a:p>
            <a:r>
              <a:rPr lang="en-US" sz="2400" dirty="0" smtClean="0"/>
              <a:t>Short flows complete before discovering available capacity</a:t>
            </a:r>
          </a:p>
          <a:p>
            <a:r>
              <a:rPr lang="en-US" sz="2400" dirty="0" smtClean="0"/>
              <a:t>AIMD impractical for high speed links </a:t>
            </a:r>
          </a:p>
          <a:p>
            <a:r>
              <a:rPr lang="en-US" sz="2400" dirty="0" smtClean="0"/>
              <a:t>Saw tooth discovery too choppy for some apps</a:t>
            </a:r>
          </a:p>
          <a:p>
            <a:r>
              <a:rPr lang="en-US" sz="2400" dirty="0" smtClean="0"/>
              <a:t>Unfair under heterogeneous RTTs</a:t>
            </a:r>
          </a:p>
          <a:p>
            <a:r>
              <a:rPr lang="en-US" sz="2400" dirty="0" smtClean="0"/>
              <a:t>Tight coupling with reliability mechanisms</a:t>
            </a:r>
          </a:p>
          <a:p>
            <a:r>
              <a:rPr lang="en-US" sz="2400" dirty="0" smtClean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  if they’re congested</a:t>
              </a:r>
              <a:endParaRPr lang="en-US" b="0" dirty="0">
                <a:solidFill>
                  <a:srgbClr val="0000FF"/>
                </a:solidFill>
                <a:latin typeface="+mn-lt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 smtClean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 smtClean="0">
                  <a:solidFill>
                    <a:srgbClr val="0000FF"/>
                  </a:solidFill>
                  <a:latin typeface="+mn-lt"/>
                </a:rPr>
                <a:t>rate to send at</a:t>
              </a:r>
              <a:endParaRPr lang="en-US" b="0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 smtClean="0">
                <a:solidFill>
                  <a:srgbClr val="0000FF"/>
                </a:solidFill>
                <a:latin typeface="+mn-lt"/>
              </a:rPr>
            </a:br>
            <a:r>
              <a:rPr lang="en-US" b="0" dirty="0" smtClean="0">
                <a:solidFill>
                  <a:srgbClr val="0000FF"/>
                </a:solidFill>
                <a:latin typeface="+mn-lt"/>
              </a:rPr>
              <a:t>fair sharing</a:t>
            </a:r>
            <a:endParaRPr lang="en-US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 smtClean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  <a:endParaRPr lang="en-US" sz="2400" b="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works even though it has many flaws</a:t>
            </a:r>
          </a:p>
          <a:p>
            <a:r>
              <a:rPr lang="en-US" dirty="0" smtClean="0"/>
              <a:t>Many of them can be fixed via assistance from the network</a:t>
            </a:r>
          </a:p>
          <a:p>
            <a:endParaRPr lang="en-US" dirty="0" smtClean="0"/>
          </a:p>
          <a:p>
            <a:r>
              <a:rPr lang="en-US" smtClean="0">
                <a:solidFill>
                  <a:srgbClr val="0000FF"/>
                </a:solidFill>
              </a:rPr>
              <a:t>Next </a:t>
            </a:r>
            <a:r>
              <a:rPr lang="en-US" smtClean="0">
                <a:solidFill>
                  <a:srgbClr val="0000FF"/>
                </a:solidFill>
              </a:rPr>
              <a:t>few weeks</a:t>
            </a:r>
            <a:r>
              <a:rPr lang="en-US" dirty="0" smtClean="0">
                <a:solidFill>
                  <a:srgbClr val="0000FF"/>
                </a:solidFill>
              </a:rPr>
              <a:t>: The Network Layer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CWND &lt; ssthresh</a:t>
            </a:r>
          </a:p>
          <a:p>
            <a:pPr lvl="1"/>
            <a:r>
              <a:rPr lang="en-US" smtClean="0"/>
              <a:t>CWND += 1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CWND packets per RTT </a:t>
            </a:r>
            <a:endParaRPr lang="en-US" b="0" i="1" dirty="0">
              <a:latin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b="0" i="1" dirty="0" smtClean="0">
                <a:latin typeface="+mn-lt"/>
              </a:rPr>
              <a:t>Hence, after one RTT 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latin typeface="+mn-lt"/>
              </a:rPr>
              <a:t>with no drops:</a:t>
            </a:r>
            <a:br>
              <a:rPr lang="en-US" b="0" i="1" dirty="0" smtClean="0">
                <a:latin typeface="+mn-lt"/>
              </a:rPr>
            </a:br>
            <a:r>
              <a:rPr lang="en-US" b="0" i="1" dirty="0" smtClean="0">
                <a:solidFill>
                  <a:srgbClr val="0000FF"/>
                </a:solidFill>
                <a:latin typeface="+mn-lt"/>
              </a:rPr>
              <a:t>    CWND = 2xCWND</a:t>
            </a:r>
            <a:endParaRPr lang="en-US" b="0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CWND &lt; </a:t>
            </a:r>
            <a:r>
              <a:rPr lang="en-US" dirty="0" err="1" smtClean="0"/>
              <a:t>ssthresh</a:t>
            </a:r>
            <a:endParaRPr lang="en-US" dirty="0" smtClean="0"/>
          </a:p>
          <a:p>
            <a:pPr lvl="1"/>
            <a:r>
              <a:rPr lang="en-US" dirty="0" smtClean="0"/>
              <a:t>CWND += 1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Else </a:t>
            </a:r>
          </a:p>
          <a:p>
            <a:pPr lvl="1"/>
            <a:r>
              <a:rPr lang="en-US" dirty="0" smtClean="0"/>
              <a:t>CWND = CWND + 1/CWND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 smtClean="0">
                <a:solidFill>
                  <a:schemeClr val="accent2"/>
                </a:solidFill>
                <a:latin typeface="+mn-lt"/>
              </a:rPr>
              <a:t>phase</a:t>
            </a:r>
            <a:endParaRPr lang="en-US" sz="2400" i="1" dirty="0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CWND packets per RTT </a:t>
              </a:r>
              <a:endParaRPr lang="en-US" b="0" i="1" dirty="0">
                <a:latin typeface="+mn-lt"/>
              </a:endParaRP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 smtClean="0">
                  <a:latin typeface="+mn-lt"/>
                </a:rPr>
                <a:t>Hence, after one RTT 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latin typeface="+mn-lt"/>
                </a:rPr>
                <a:t>with no drops:</a:t>
              </a:r>
              <a:br>
                <a:rPr lang="en-US" b="0" i="1" dirty="0" smtClean="0">
                  <a:latin typeface="+mn-lt"/>
                </a:rPr>
              </a:br>
              <a:r>
                <a:rPr lang="en-US" b="0" i="1" dirty="0" smtClean="0">
                  <a:solidFill>
                    <a:srgbClr val="0000FF"/>
                  </a:solidFill>
                  <a:latin typeface="+mn-lt"/>
                </a:rPr>
                <a:t>    CWND = CWND + 1</a:t>
              </a:r>
              <a:endParaRPr lang="en-US" b="0" i="1" dirty="0">
                <a:solidFill>
                  <a:srgbClr val="0000FF"/>
                </a:solidFill>
                <a:latin typeface="+mn-lt"/>
              </a:endParaRP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 smtClean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 smtClean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</a:t>
            </a:r>
            <a:r>
              <a:rPr lang="en-US" sz="2400" i="1" dirty="0" smtClean="0">
                <a:solidFill>
                  <a:srgbClr val="0000FF"/>
                </a:solidFill>
                <a:latin typeface="+mn-lt"/>
              </a:rPr>
              <a:t>voidance</a:t>
            </a:r>
            <a:r>
              <a:rPr lang="en-US" sz="2400" i="1" dirty="0" smtClean="0">
                <a:solidFill>
                  <a:schemeClr val="accent2"/>
                </a:solidFill>
                <a:latin typeface="+mn-lt"/>
              </a:rPr>
              <a:t> phase</a:t>
            </a:r>
            <a:endParaRPr lang="en-US" sz="2400" i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Timeout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 CWND/2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 </a:t>
            </a:r>
            <a:r>
              <a:rPr lang="en-US" dirty="0" smtClean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 smtClean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Event: dupACK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dupACKcount</a:t>
            </a:r>
            <a:r>
              <a:rPr lang="en-US" dirty="0" smtClean="0"/>
              <a:t> ++ 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dupACKcount</a:t>
            </a:r>
            <a:r>
              <a:rPr lang="en-US" dirty="0" smtClean="0"/>
              <a:t> = 3 </a:t>
            </a:r>
            <a:r>
              <a:rPr lang="en-US" dirty="0" smtClean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 smtClean="0"/>
              <a:t>ssthresh</a:t>
            </a:r>
            <a:r>
              <a:rPr lang="en-US" dirty="0" smtClean="0"/>
              <a:t> = CWND/2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</a:t>
            </a:r>
            <a:r>
              <a:rPr lang="en-US" sz="2400" b="0" dirty="0" smtClean="0">
                <a:latin typeface="Arial" charset="0"/>
              </a:rPr>
              <a:t> </a:t>
            </a:r>
            <a:r>
              <a:rPr lang="en-US" sz="2400" b="0" dirty="0">
                <a:latin typeface="Arial" charset="0"/>
              </a:rPr>
              <a:t>1 MSS, but take advantage of knowing the previous value of </a:t>
            </a:r>
            <a:r>
              <a:rPr lang="en-US" sz="2400" b="0" dirty="0" smtClean="0">
                <a:latin typeface="Arial" charset="0"/>
              </a:rPr>
              <a:t>CWND</a:t>
            </a:r>
            <a:endParaRPr lang="en-US" sz="2400" b="0" dirty="0">
              <a:latin typeface="Arial" charset="0"/>
            </a:endParaRP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</a:t>
              </a:r>
              <a:r>
                <a:rPr lang="en-US" sz="1600" b="0" dirty="0" smtClean="0">
                  <a:ea typeface="Arial" charset="0"/>
                  <a:cs typeface="Arial" charset="0"/>
                </a:rPr>
                <a:t>i.e</a:t>
              </a:r>
              <a:r>
                <a:rPr lang="en-US" sz="1600" b="0" dirty="0">
                  <a:ea typeface="Arial" charset="0"/>
                  <a:cs typeface="Arial" charset="0"/>
                </a:rPr>
                <a:t>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February 8, 2017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1490453569</TotalTime>
  <Pages>7</Pages>
  <Words>1983</Words>
  <Application>Microsoft Macintosh PowerPoint</Application>
  <PresentationFormat>On-screen Show (4:3)</PresentationFormat>
  <Paragraphs>476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Arial Black</vt:lpstr>
      <vt:lpstr>Courier New</vt:lpstr>
      <vt:lpstr>Gill Sans</vt:lpstr>
      <vt:lpstr>Monotype Sorts</vt:lpstr>
      <vt:lpstr>ＭＳ Ｐゴシック</vt:lpstr>
      <vt:lpstr>Tahoma</vt:lpstr>
      <vt:lpstr>Times New Roman</vt:lpstr>
      <vt:lpstr>Wingdings</vt:lpstr>
      <vt:lpstr>Zapf Dingbats</vt:lpstr>
      <vt:lpstr>ZapfDingbats</vt:lpstr>
      <vt:lpstr>Arial</vt:lpstr>
      <vt:lpstr>dbllineb</vt:lpstr>
      <vt:lpstr>Equation</vt:lpstr>
      <vt:lpstr>EECS 489 Computer Networks  Winter 2017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Chowdhury</cp:lastModifiedBy>
  <cp:revision>1191</cp:revision>
  <cp:lastPrinted>1999-09-08T17:25:07Z</cp:lastPrinted>
  <dcterms:created xsi:type="dcterms:W3CDTF">2014-01-14T18:15:50Z</dcterms:created>
  <dcterms:modified xsi:type="dcterms:W3CDTF">2017-02-08T16:43:37Z</dcterms:modified>
  <cp:category/>
</cp:coreProperties>
</file>