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8" r:id="rId2"/>
    <p:sldId id="487" r:id="rId3"/>
    <p:sldId id="513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9" r:id="rId16"/>
    <p:sldId id="530" r:id="rId17"/>
    <p:sldId id="528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02" r:id="rId29"/>
    <p:sldId id="541" r:id="rId30"/>
    <p:sldId id="542" r:id="rId31"/>
    <p:sldId id="543" r:id="rId32"/>
    <p:sldId id="544" r:id="rId33"/>
    <p:sldId id="545" r:id="rId34"/>
    <p:sldId id="546" r:id="rId35"/>
    <p:sldId id="547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69" r:id="rId44"/>
    <p:sldId id="570" r:id="rId45"/>
    <p:sldId id="571" r:id="rId46"/>
    <p:sldId id="572" r:id="rId47"/>
    <p:sldId id="573" r:id="rId48"/>
    <p:sldId id="574" r:id="rId49"/>
    <p:sldId id="575" r:id="rId50"/>
    <p:sldId id="576" r:id="rId51"/>
    <p:sldId id="577" r:id="rId52"/>
    <p:sldId id="578" r:id="rId53"/>
    <p:sldId id="579" r:id="rId54"/>
    <p:sldId id="580" r:id="rId55"/>
    <p:sldId id="512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/>
    <p:restoredTop sz="88049"/>
  </p:normalViewPr>
  <p:slideViewPr>
    <p:cSldViewPr>
      <p:cViewPr varScale="1">
        <p:scale>
          <a:sx n="120" d="100"/>
          <a:sy n="120" d="100"/>
        </p:scale>
        <p:origin x="14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20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21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83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2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4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7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60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21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7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39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0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75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38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40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51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04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68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0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03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50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2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80290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16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5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7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12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53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859584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41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164979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59082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6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0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5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3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19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10,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15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427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queue.acm.org/detail.cfm?id=266896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bgpstream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73686"/>
              </p:ext>
            </p:extLst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Gao-Rexford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Peers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Providers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Customers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the </a:t>
            </a:r>
            <a:r>
              <a:rPr lang="en-US" sz="2400" b="0" dirty="0">
                <a:solidFill>
                  <a:schemeClr val="bg1"/>
                </a:solidFill>
              </a:rPr>
              <a:t>AS policy graph is a </a:t>
            </a:r>
            <a:br>
              <a:rPr lang="en-US" sz="2400" b="0" dirty="0">
                <a:solidFill>
                  <a:schemeClr val="bg1"/>
                </a:solidFill>
              </a:rPr>
            </a:br>
            <a:r>
              <a:rPr lang="en-US" sz="2400" b="0" dirty="0">
                <a:solidFill>
                  <a:schemeClr val="bg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Protocol details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speaks BGP?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Autonomous System</a:t>
            </a:r>
            <a:endParaRPr lang="en-US" sz="2800" b="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“speak BGP”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BGP protocol standard </a:t>
            </a:r>
          </a:p>
          <a:p>
            <a:pPr lvl="1"/>
            <a:r>
              <a:rPr lang="en-US" dirty="0"/>
              <a:t>Read more here: </a:t>
            </a:r>
            <a:r>
              <a:rPr lang="en-US" dirty="0">
                <a:hlinkClick r:id="rId2"/>
              </a:rPr>
              <a:t>http://tools.ietf.org/html/rfc4271</a:t>
            </a:r>
            <a:endParaRPr lang="en-US" dirty="0"/>
          </a:p>
          <a:p>
            <a:r>
              <a:rPr lang="en-US" dirty="0"/>
              <a:t>Specifies what messages to exchange with other BGP “speakers”</a:t>
            </a:r>
          </a:p>
          <a:p>
            <a:pPr lvl="1"/>
            <a:r>
              <a:rPr lang="en-US" dirty="0"/>
              <a:t>Message types (e.g., route advertisements, updates)</a:t>
            </a:r>
          </a:p>
          <a:p>
            <a:pPr lvl="1"/>
            <a:r>
              <a:rPr lang="en-US" dirty="0"/>
              <a:t>Message syntax</a:t>
            </a:r>
          </a:p>
          <a:p>
            <a:r>
              <a:rPr lang="en-US" dirty="0"/>
              <a:t>How to process these messages</a:t>
            </a:r>
          </a:p>
          <a:p>
            <a:pPr lvl="1"/>
            <a:r>
              <a:rPr lang="en-US" dirty="0"/>
              <a:t>E.g., “when you receive a BGP update, do…. “</a:t>
            </a:r>
          </a:p>
          <a:p>
            <a:pPr lvl="1"/>
            <a:r>
              <a:rPr lang="en-US" dirty="0"/>
              <a:t>Follows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External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Internal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rgbClr val="D3A600"/>
                </a:solidFill>
              </a:rPr>
              <a:t>i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routes to external destination using </a:t>
            </a:r>
            <a:r>
              <a:rPr lang="en-US" dirty="0" err="1"/>
              <a:t>eBGP</a:t>
            </a:r>
            <a:endParaRPr lang="en-US" dirty="0"/>
          </a:p>
          <a:p>
            <a:r>
              <a:rPr lang="en-US" dirty="0"/>
              <a:t>Distribute externally learned routes internally using </a:t>
            </a:r>
            <a:r>
              <a:rPr lang="en-US" dirty="0" err="1"/>
              <a:t>iBGP</a:t>
            </a:r>
            <a:endParaRPr lang="en-US" dirty="0"/>
          </a:p>
          <a:p>
            <a:r>
              <a:rPr lang="en-US" dirty="0"/>
              <a:t>Travel shortest path to egress using IGP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Open </a:t>
            </a:r>
          </a:p>
          <a:p>
            <a:pPr lvl="1"/>
            <a:r>
              <a:rPr lang="en-US" dirty="0"/>
              <a:t>Establishes BGP session (BGP uses TCP)</a:t>
            </a:r>
          </a:p>
          <a:p>
            <a:r>
              <a:rPr lang="en-US" dirty="0">
                <a:solidFill>
                  <a:srgbClr val="0000FF"/>
                </a:solidFill>
              </a:rPr>
              <a:t>Notification</a:t>
            </a:r>
          </a:p>
          <a:p>
            <a:pPr lvl="1"/>
            <a:r>
              <a:rPr lang="en-US" dirty="0"/>
              <a:t>Report unusual conditions</a:t>
            </a:r>
          </a:p>
          <a:p>
            <a:r>
              <a:rPr lang="en-US" dirty="0">
                <a:solidFill>
                  <a:srgbClr val="0000FF"/>
                </a:solidFill>
              </a:rPr>
              <a:t>Update</a:t>
            </a:r>
          </a:p>
          <a:p>
            <a:pPr lvl="1"/>
            <a:r>
              <a:rPr lang="en-US" dirty="0"/>
              <a:t>Inform neighbor of new routes</a:t>
            </a:r>
          </a:p>
          <a:p>
            <a:pPr lvl="1"/>
            <a:r>
              <a:rPr lang="en-US" dirty="0"/>
              <a:t>Inform neighbor of old routes that become inactive</a:t>
            </a:r>
          </a:p>
          <a:p>
            <a:r>
              <a:rPr lang="en-US" dirty="0">
                <a:solidFill>
                  <a:srgbClr val="0000FF"/>
                </a:solidFill>
              </a:rPr>
              <a:t>Keep-alive </a:t>
            </a:r>
          </a:p>
          <a:p>
            <a:pPr lvl="1"/>
            <a:r>
              <a:rPr lang="en-US" dirty="0"/>
              <a:t>Inform neighbor that connection is still viable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policies and how they are implemented</a:t>
            </a:r>
          </a:p>
          <a:p>
            <a:r>
              <a:rPr lang="en-US" dirty="0"/>
              <a:t>BGP protocol details</a:t>
            </a:r>
          </a:p>
          <a:p>
            <a:r>
              <a:rPr lang="en-US" dirty="0"/>
              <a:t>BGP issues in practice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updates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>
                <a:solidFill>
                  <a:srgbClr val="0000FF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Attributes describe properties of the route</a:t>
            </a:r>
          </a:p>
          <a:p>
            <a:r>
              <a:rPr lang="en-US" dirty="0"/>
              <a:t>Two kinds of updates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Announcements</a:t>
            </a:r>
            <a:r>
              <a:rPr lang="en-US" dirty="0"/>
              <a:t>: new routes or changes to existing routes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Withdrawal</a:t>
            </a:r>
            <a:r>
              <a:rPr lang="en-US" dirty="0"/>
              <a:t>: remove routes that no longer exist</a:t>
            </a:r>
          </a:p>
          <a:p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attributes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described using attributes</a:t>
            </a:r>
          </a:p>
          <a:p>
            <a:pPr lvl="1"/>
            <a:r>
              <a:rPr lang="en-US" dirty="0"/>
              <a:t>Used in route selection/export decisions</a:t>
            </a:r>
          </a:p>
          <a:p>
            <a:r>
              <a:rPr lang="en-US" dirty="0"/>
              <a:t>Some attributes are local</a:t>
            </a:r>
          </a:p>
          <a:p>
            <a:pPr lvl="1"/>
            <a:r>
              <a:rPr lang="en-US" dirty="0"/>
              <a:t>I.e., private within an AS, not included in announcements</a:t>
            </a:r>
          </a:p>
          <a:p>
            <a:r>
              <a:rPr lang="en-US" dirty="0"/>
              <a:t>Some attributes are propagated with </a:t>
            </a:r>
            <a:r>
              <a:rPr lang="en-US" dirty="0" err="1"/>
              <a:t>eBGP</a:t>
            </a:r>
            <a:r>
              <a:rPr lang="en-US" dirty="0"/>
              <a:t> route announcements</a:t>
            </a:r>
          </a:p>
          <a:p>
            <a:r>
              <a:rPr lang="en-US" dirty="0"/>
              <a:t>There are many standardized attributes in BGP</a:t>
            </a:r>
          </a:p>
          <a:p>
            <a:pPr lvl="1"/>
            <a:r>
              <a:rPr lang="en-US" dirty="0"/>
              <a:t>We will discuss a few</a:t>
            </a:r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(1) ASPATH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Carried in route announcements</a:t>
            </a:r>
          </a:p>
          <a:p>
            <a:r>
              <a:rPr lang="en-US"/>
              <a:t>Vector that lists all the ASes a route advertisement has traversed (in reverse order)</a:t>
            </a:r>
            <a:endParaRPr lang="en-US" dirty="0"/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0480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4111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38369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2243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4017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88</a:t>
            </a: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0719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88</a:t>
              </a: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>
                  <a:latin typeface="Arial" charset="0"/>
                </a:rPr>
                <a:t>Princeton,</a:t>
              </a:r>
              <a:br>
                <a:rPr lang="en-US" sz="1400" dirty="0">
                  <a:latin typeface="Arial" charset="0"/>
                </a:rPr>
              </a:br>
              <a:r>
                <a:rPr lang="en-US" sz="1400" dirty="0">
                  <a:latin typeface="Arial" charset="0"/>
                </a:rPr>
                <a:t> 128.112/16</a:t>
              </a: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IP prefix = 128.112.0.0/16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88</a:t>
              </a: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D3A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(2) LOCAL PREF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messages</a:t>
            </a:r>
          </a:p>
          <a:p>
            <a:r>
              <a:rPr lang="en-US" dirty="0">
                <a:solidFill>
                  <a:srgbClr val="0000FF"/>
                </a:solidFill>
              </a:rPr>
              <a:t>The higher the value the more preferred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FF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38900"/>
              </p:ext>
            </p:extLst>
          </p:nvPr>
        </p:nvGraphicFramePr>
        <p:xfrm>
          <a:off x="4572000" y="4400551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Document" r:id="rId4" imgW="5074920" imgH="1475232" progId="Word.Document.8">
                  <p:embed/>
                </p:oleObj>
              </mc:Choice>
              <mc:Fallback>
                <p:oleObj name="Document" r:id="rId4" imgW="5074920" imgH="147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00551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BGP table at AS4: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(3) MED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Multi-exit discriminator </a:t>
            </a:r>
            <a:r>
              <a:rPr lang="en-US" dirty="0"/>
              <a:t>is used when ASes are interconnected via 2 or more links; it specifies how close a prefix is to the link it is announced on</a:t>
            </a:r>
          </a:p>
          <a:p>
            <a:r>
              <a:rPr lang="en-US" dirty="0">
                <a:solidFill>
                  <a:srgbClr val="0000FF"/>
                </a:solidFill>
              </a:rPr>
              <a:t>Lower is better</a:t>
            </a:r>
          </a:p>
          <a:p>
            <a:r>
              <a:rPr lang="en-US" dirty="0"/>
              <a:t>AS that announces a prefix sets MED</a:t>
            </a:r>
          </a:p>
          <a:p>
            <a:r>
              <a:rPr lang="en-US" dirty="0"/>
              <a:t>AS receiving the prefix (optionally!) uses MED to select link </a:t>
            </a:r>
          </a:p>
          <a:p>
            <a:endParaRPr lang="en-US" dirty="0"/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ea typeface="Arial" charset="0"/>
              <a:cs typeface="Arial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B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A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MED=10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MED=50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AS1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AS2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7012" y="5029200"/>
            <a:ext cx="685800" cy="685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879571" y="5187434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AS3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98677" y="4267200"/>
            <a:ext cx="351548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6265" y="5715000"/>
            <a:ext cx="12330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>
                <a:ea typeface="Arial" charset="0"/>
                <a:cs typeface="Arial" charset="0"/>
              </a:rPr>
              <a:t>destination </a:t>
            </a:r>
            <a:br>
              <a:rPr lang="en-US" b="0" dirty="0">
                <a:ea typeface="Arial" charset="0"/>
                <a:cs typeface="Arial" charset="0"/>
              </a:rPr>
            </a:br>
            <a:r>
              <a:rPr lang="en-US" b="0" dirty="0">
                <a:ea typeface="Arial" charset="0"/>
                <a:cs typeface="Arial" charset="0"/>
              </a:rPr>
              <a:t>prefix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6085490" y="3279228"/>
            <a:ext cx="1713186" cy="1044355"/>
          </a:xfrm>
          <a:custGeom>
            <a:avLst/>
            <a:gdLst>
              <a:gd name="connsiteX0" fmla="*/ 1713186 w 1713186"/>
              <a:gd name="connsiteY0" fmla="*/ 914400 h 1044355"/>
              <a:gd name="connsiteX1" fmla="*/ 451944 w 1713186"/>
              <a:gd name="connsiteY1" fmla="*/ 966951 h 1044355"/>
              <a:gd name="connsiteX2" fmla="*/ 0 w 1713186"/>
              <a:gd name="connsiteY2" fmla="*/ 0 h 104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186" h="1044355">
                <a:moveTo>
                  <a:pt x="1713186" y="914400"/>
                </a:moveTo>
                <a:cubicBezTo>
                  <a:pt x="1225330" y="1016875"/>
                  <a:pt x="737475" y="1119351"/>
                  <a:pt x="451944" y="966951"/>
                </a:cubicBezTo>
                <a:cubicBezTo>
                  <a:pt x="166413" y="814551"/>
                  <a:pt x="0" y="0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777655" y="3415862"/>
            <a:ext cx="376341" cy="777766"/>
          </a:xfrm>
          <a:custGeom>
            <a:avLst/>
            <a:gdLst>
              <a:gd name="connsiteX0" fmla="*/ 0 w 376341"/>
              <a:gd name="connsiteY0" fmla="*/ 777766 h 777766"/>
              <a:gd name="connsiteX1" fmla="*/ 346842 w 376341"/>
              <a:gd name="connsiteY1" fmla="*/ 483476 h 777766"/>
              <a:gd name="connsiteX2" fmla="*/ 357352 w 376341"/>
              <a:gd name="connsiteY2" fmla="*/ 0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1" h="777766">
                <a:moveTo>
                  <a:pt x="0" y="777766"/>
                </a:moveTo>
                <a:cubicBezTo>
                  <a:pt x="143641" y="695435"/>
                  <a:pt x="287283" y="613104"/>
                  <a:pt x="346842" y="483476"/>
                </a:cubicBezTo>
                <a:cubicBezTo>
                  <a:pt x="406401" y="353848"/>
                  <a:pt x="357352" y="0"/>
                  <a:pt x="357352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3" grpId="0"/>
      <p:bldP spid="2052115" grpId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(4) IGP cost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</a:t>
            </a:r>
            <a:r>
              <a:rPr lang="en-US" dirty="0">
                <a:solidFill>
                  <a:srgbClr val="0000FF"/>
                </a:solidFill>
              </a:rPr>
              <a:t>hot-potato routing</a:t>
            </a:r>
          </a:p>
          <a:p>
            <a:pPr lvl="1"/>
            <a:r>
              <a:rPr lang="en-US" dirty="0"/>
              <a:t>Each router selects the closest egress point based on the path cost in intra-domain protocol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8231" y="3549649"/>
            <a:ext cx="4427538" cy="2317751"/>
            <a:chOff x="2438400" y="3200400"/>
            <a:chExt cx="4427538" cy="2317751"/>
          </a:xfrm>
        </p:grpSpPr>
        <p:grpSp>
          <p:nvGrpSpPr>
            <p:cNvPr id="144392" name="Group 7"/>
            <p:cNvGrpSpPr>
              <a:grpSpLocks/>
            </p:cNvGrpSpPr>
            <p:nvPr/>
          </p:nvGrpSpPr>
          <p:grpSpPr bwMode="auto">
            <a:xfrm>
              <a:off x="2438400" y="3200400"/>
              <a:ext cx="4427538" cy="2317751"/>
              <a:chOff x="2910" y="1776"/>
              <a:chExt cx="2789" cy="1460"/>
            </a:xfrm>
          </p:grpSpPr>
          <p:sp>
            <p:nvSpPr>
              <p:cNvPr id="16640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910" y="2331"/>
                <a:ext cx="2789" cy="90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800">
                  <a:ea typeface="+mn-ea"/>
                  <a:cs typeface="+mn-cs"/>
                </a:endParaRPr>
              </a:p>
            </p:txBody>
          </p:sp>
          <p:sp>
            <p:nvSpPr>
              <p:cNvPr id="144396" name="Oval 9"/>
              <p:cNvSpPr>
                <a:spLocks noChangeArrowheads="1"/>
              </p:cNvSpPr>
              <p:nvPr/>
            </p:nvSpPr>
            <p:spPr bwMode="auto">
              <a:xfrm>
                <a:off x="3165" y="2413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397" name="Oval 10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398" name="Oval 11"/>
              <p:cNvSpPr>
                <a:spLocks noChangeArrowheads="1"/>
              </p:cNvSpPr>
              <p:nvPr/>
            </p:nvSpPr>
            <p:spPr bwMode="auto">
              <a:xfrm>
                <a:off x="3879" y="304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144399" name="Oval 12"/>
              <p:cNvSpPr>
                <a:spLocks noChangeArrowheads="1"/>
              </p:cNvSpPr>
              <p:nvPr/>
            </p:nvSpPr>
            <p:spPr bwMode="auto">
              <a:xfrm>
                <a:off x="3938" y="2480"/>
                <a:ext cx="202" cy="17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  <p:sp>
            <p:nvSpPr>
              <p:cNvPr id="144400" name="Oval 13"/>
              <p:cNvSpPr>
                <a:spLocks noChangeArrowheads="1"/>
              </p:cNvSpPr>
              <p:nvPr/>
            </p:nvSpPr>
            <p:spPr bwMode="auto">
              <a:xfrm>
                <a:off x="5305" y="2704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44401" name="Oval 14"/>
              <p:cNvSpPr>
                <a:spLocks noChangeArrowheads="1"/>
              </p:cNvSpPr>
              <p:nvPr/>
            </p:nvSpPr>
            <p:spPr bwMode="auto">
              <a:xfrm>
                <a:off x="4419" y="2830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  <p:sp>
            <p:nvSpPr>
              <p:cNvPr id="144402" name="Oval 15"/>
              <p:cNvSpPr>
                <a:spLocks noChangeArrowheads="1"/>
              </p:cNvSpPr>
              <p:nvPr/>
            </p:nvSpPr>
            <p:spPr bwMode="auto">
              <a:xfrm>
                <a:off x="3315" y="287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  <p:sp>
            <p:nvSpPr>
              <p:cNvPr id="144403" name="Line 16"/>
              <p:cNvSpPr>
                <a:spLocks noChangeShapeType="1"/>
              </p:cNvSpPr>
              <p:nvPr/>
            </p:nvSpPr>
            <p:spPr bwMode="auto">
              <a:xfrm flipH="1" flipV="1">
                <a:off x="3276" y="2556"/>
                <a:ext cx="103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4" name="Line 17"/>
              <p:cNvSpPr>
                <a:spLocks noChangeShapeType="1"/>
              </p:cNvSpPr>
              <p:nvPr/>
            </p:nvSpPr>
            <p:spPr bwMode="auto">
              <a:xfrm>
                <a:off x="3484" y="3020"/>
                <a:ext cx="436" cy="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5" name="Line 18"/>
              <p:cNvSpPr>
                <a:spLocks noChangeShapeType="1"/>
              </p:cNvSpPr>
              <p:nvPr/>
            </p:nvSpPr>
            <p:spPr bwMode="auto">
              <a:xfrm>
                <a:off x="3403" y="2477"/>
                <a:ext cx="53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6" name="Line 19"/>
              <p:cNvSpPr>
                <a:spLocks noChangeShapeType="1"/>
              </p:cNvSpPr>
              <p:nvPr/>
            </p:nvSpPr>
            <p:spPr bwMode="auto">
              <a:xfrm flipV="1">
                <a:off x="4088" y="2960"/>
                <a:ext cx="37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7" name="Line 20"/>
              <p:cNvSpPr>
                <a:spLocks noChangeShapeType="1"/>
              </p:cNvSpPr>
              <p:nvPr/>
            </p:nvSpPr>
            <p:spPr bwMode="auto">
              <a:xfrm>
                <a:off x="4111" y="2642"/>
                <a:ext cx="288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8" name="Line 21"/>
              <p:cNvSpPr>
                <a:spLocks noChangeShapeType="1"/>
              </p:cNvSpPr>
              <p:nvPr/>
            </p:nvSpPr>
            <p:spPr bwMode="auto">
              <a:xfrm flipV="1">
                <a:off x="4136" y="2406"/>
                <a:ext cx="988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9" name="Line 22"/>
              <p:cNvSpPr>
                <a:spLocks noChangeShapeType="1"/>
              </p:cNvSpPr>
              <p:nvPr/>
            </p:nvSpPr>
            <p:spPr bwMode="auto">
              <a:xfrm flipV="1">
                <a:off x="4621" y="2795"/>
                <a:ext cx="665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0" name="Line 23"/>
              <p:cNvSpPr>
                <a:spLocks noChangeShapeType="1"/>
              </p:cNvSpPr>
              <p:nvPr/>
            </p:nvSpPr>
            <p:spPr bwMode="auto">
              <a:xfrm flipH="1" flipV="1">
                <a:off x="5273" y="2456"/>
                <a:ext cx="11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1" name="Text Box 24"/>
              <p:cNvSpPr txBox="1">
                <a:spLocks noChangeArrowheads="1"/>
              </p:cNvSpPr>
              <p:nvPr/>
            </p:nvSpPr>
            <p:spPr bwMode="auto">
              <a:xfrm>
                <a:off x="3182" y="269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2" name="Text Box 25"/>
              <p:cNvSpPr txBox="1">
                <a:spLocks noChangeArrowheads="1"/>
              </p:cNvSpPr>
              <p:nvPr/>
            </p:nvSpPr>
            <p:spPr bwMode="auto">
              <a:xfrm>
                <a:off x="3559" y="2835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5</a:t>
                </a:r>
              </a:p>
            </p:txBody>
          </p:sp>
          <p:sp>
            <p:nvSpPr>
              <p:cNvPr id="144413" name="Text Box 26"/>
              <p:cNvSpPr txBox="1">
                <a:spLocks noChangeArrowheads="1"/>
              </p:cNvSpPr>
              <p:nvPr/>
            </p:nvSpPr>
            <p:spPr bwMode="auto">
              <a:xfrm>
                <a:off x="3567" y="253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4" name="Text Box 27"/>
              <p:cNvSpPr txBox="1">
                <a:spLocks noChangeArrowheads="1"/>
              </p:cNvSpPr>
              <p:nvPr/>
            </p:nvSpPr>
            <p:spPr bwMode="auto">
              <a:xfrm>
                <a:off x="4449" y="231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9</a:t>
                </a:r>
              </a:p>
            </p:txBody>
          </p:sp>
          <p:sp>
            <p:nvSpPr>
              <p:cNvPr id="144415" name="Text Box 28"/>
              <p:cNvSpPr txBox="1">
                <a:spLocks noChangeArrowheads="1"/>
              </p:cNvSpPr>
              <p:nvPr/>
            </p:nvSpPr>
            <p:spPr bwMode="auto">
              <a:xfrm>
                <a:off x="4262" y="262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6" name="Text Box 29"/>
              <p:cNvSpPr txBox="1">
                <a:spLocks noChangeArrowheads="1"/>
              </p:cNvSpPr>
              <p:nvPr/>
            </p:nvSpPr>
            <p:spPr bwMode="auto">
              <a:xfrm>
                <a:off x="5309" y="247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7" name="Text Box 30"/>
              <p:cNvSpPr txBox="1">
                <a:spLocks noChangeArrowheads="1"/>
              </p:cNvSpPr>
              <p:nvPr/>
            </p:nvSpPr>
            <p:spPr bwMode="auto">
              <a:xfrm>
                <a:off x="4892" y="2605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10</a:t>
                </a:r>
              </a:p>
            </p:txBody>
          </p:sp>
          <p:sp>
            <p:nvSpPr>
              <p:cNvPr id="144418" name="Line 31"/>
              <p:cNvSpPr>
                <a:spLocks noChangeShapeType="1"/>
              </p:cNvSpPr>
              <p:nvPr/>
            </p:nvSpPr>
            <p:spPr bwMode="auto">
              <a:xfrm flipV="1">
                <a:off x="4604" y="2442"/>
                <a:ext cx="593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9" name="Text Box 32"/>
              <p:cNvSpPr txBox="1">
                <a:spLocks noChangeArrowheads="1"/>
              </p:cNvSpPr>
              <p:nvPr/>
            </p:nvSpPr>
            <p:spPr bwMode="auto">
              <a:xfrm>
                <a:off x="4665" y="253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0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81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1" name="Oval 34"/>
              <p:cNvSpPr>
                <a:spLocks noChangeArrowheads="1"/>
              </p:cNvSpPr>
              <p:nvPr/>
            </p:nvSpPr>
            <p:spPr bwMode="auto">
              <a:xfrm>
                <a:off x="3166" y="2398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422" name="Oval 35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423" name="Freeform 36"/>
              <p:cNvSpPr>
                <a:spLocks/>
              </p:cNvSpPr>
              <p:nvPr/>
            </p:nvSpPr>
            <p:spPr bwMode="auto">
              <a:xfrm>
                <a:off x="3315" y="2016"/>
                <a:ext cx="821" cy="285"/>
              </a:xfrm>
              <a:custGeom>
                <a:avLst/>
                <a:gdLst>
                  <a:gd name="T0" fmla="*/ 0 w 713"/>
                  <a:gd name="T1" fmla="*/ 205 h 205"/>
                  <a:gd name="T2" fmla="*/ 274 w 713"/>
                  <a:gd name="T3" fmla="*/ 23 h 205"/>
                  <a:gd name="T4" fmla="*/ 567 w 713"/>
                  <a:gd name="T5" fmla="*/ 68 h 205"/>
                  <a:gd name="T6" fmla="*/ 713 w 713"/>
                  <a:gd name="T7" fmla="*/ 13 h 2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3"/>
                  <a:gd name="T13" fmla="*/ 0 h 205"/>
                  <a:gd name="T14" fmla="*/ 713 w 713"/>
                  <a:gd name="T15" fmla="*/ 205 h 2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3" h="205">
                    <a:moveTo>
                      <a:pt x="0" y="205"/>
                    </a:moveTo>
                    <a:cubicBezTo>
                      <a:pt x="90" y="125"/>
                      <a:pt x="180" y="46"/>
                      <a:pt x="274" y="23"/>
                    </a:cubicBezTo>
                    <a:cubicBezTo>
                      <a:pt x="368" y="0"/>
                      <a:pt x="494" y="70"/>
                      <a:pt x="567" y="68"/>
                    </a:cubicBezTo>
                    <a:cubicBezTo>
                      <a:pt x="640" y="66"/>
                      <a:pt x="676" y="39"/>
                      <a:pt x="713" y="1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4" name="Freeform 37"/>
              <p:cNvSpPr>
                <a:spLocks/>
              </p:cNvSpPr>
              <p:nvPr/>
            </p:nvSpPr>
            <p:spPr bwMode="auto">
              <a:xfrm rot="547321">
                <a:off x="4376" y="1991"/>
                <a:ext cx="907" cy="212"/>
              </a:xfrm>
              <a:custGeom>
                <a:avLst/>
                <a:gdLst>
                  <a:gd name="T0" fmla="*/ 832 w 853"/>
                  <a:gd name="T1" fmla="*/ 212 h 212"/>
                  <a:gd name="T2" fmla="*/ 714 w 853"/>
                  <a:gd name="T3" fmla="*/ 20 h 212"/>
                  <a:gd name="T4" fmla="*/ 0 w 853"/>
                  <a:gd name="T5" fmla="*/ 93 h 212"/>
                  <a:gd name="T6" fmla="*/ 0 60000 65536"/>
                  <a:gd name="T7" fmla="*/ 0 60000 65536"/>
                  <a:gd name="T8" fmla="*/ 0 60000 65536"/>
                  <a:gd name="T9" fmla="*/ 0 w 853"/>
                  <a:gd name="T10" fmla="*/ 0 h 212"/>
                  <a:gd name="T11" fmla="*/ 853 w 853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3" h="212">
                    <a:moveTo>
                      <a:pt x="832" y="212"/>
                    </a:moveTo>
                    <a:cubicBezTo>
                      <a:pt x="842" y="126"/>
                      <a:pt x="853" y="40"/>
                      <a:pt x="714" y="20"/>
                    </a:cubicBezTo>
                    <a:cubicBezTo>
                      <a:pt x="575" y="0"/>
                      <a:pt x="287" y="46"/>
                      <a:pt x="0" y="9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5" name="Text Box 38"/>
              <p:cNvSpPr txBox="1">
                <a:spLocks noChangeArrowheads="1"/>
              </p:cNvSpPr>
              <p:nvPr/>
            </p:nvSpPr>
            <p:spPr bwMode="auto">
              <a:xfrm>
                <a:off x="3998" y="1776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0" dirty="0">
                    <a:solidFill>
                      <a:srgbClr val="0000FF"/>
                    </a:solidFill>
                    <a:latin typeface="Arial" charset="0"/>
                  </a:rPr>
                  <a:t>dest</a:t>
                </a:r>
              </a:p>
            </p:txBody>
          </p:sp>
        </p:grpSp>
        <p:sp>
          <p:nvSpPr>
            <p:cNvPr id="144393" name="Line 39"/>
            <p:cNvSpPr>
              <a:spLocks noChangeShapeType="1"/>
            </p:cNvSpPr>
            <p:nvPr/>
          </p:nvSpPr>
          <p:spPr bwMode="auto">
            <a:xfrm flipH="1" flipV="1">
              <a:off x="2708273" y="4343399"/>
              <a:ext cx="228601" cy="76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Line 40"/>
            <p:cNvSpPr>
              <a:spLocks noChangeShapeType="1"/>
            </p:cNvSpPr>
            <p:nvPr/>
          </p:nvSpPr>
          <p:spPr bwMode="auto">
            <a:xfrm flipH="1" flipV="1">
              <a:off x="6365875" y="4038599"/>
              <a:ext cx="223838" cy="7794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49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09119"/>
              </p:ext>
            </p:extLst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txBody>
          <a:bodyPr wrap="none" anchor="ctr"/>
          <a:lstStyle/>
          <a:p>
            <a:endParaRPr lang="en-US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UPDATE processing</a:t>
            </a: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327286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7888" y="3429000"/>
            <a:ext cx="1481175" cy="646973"/>
            <a:chOff x="1027888" y="3429000"/>
            <a:chExt cx="1481175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27888" y="3429000"/>
              <a:ext cx="14811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39032" cy="646973"/>
            <a:chOff x="4584700" y="3446463"/>
            <a:chExt cx="1439032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391407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33434" y="4517165"/>
            <a:ext cx="1263166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forwarding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Entries</a:t>
            </a: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38435" y="2914220"/>
            <a:ext cx="104515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56885" y="2914220"/>
            <a:ext cx="104515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 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370457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                 Open ended programming.</a:t>
            </a:r>
          </a:p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Data plane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Control plane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45244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17719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issues in practice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Convergence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Anomalies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2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/>
              <a:t>In normal routing, if graph is connected then reachability is assured</a:t>
            </a:r>
          </a:p>
          <a:p>
            <a:r>
              <a:rPr lang="en-US" dirty="0"/>
              <a:t>With policy routing, this does not always hold</a:t>
            </a:r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2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3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1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can claim to serve a prefix that they do not have a route to (</a:t>
            </a:r>
            <a:r>
              <a:rPr lang="en-US" dirty="0" err="1">
                <a:solidFill>
                  <a:srgbClr val="0000FF"/>
                </a:solidFill>
              </a:rPr>
              <a:t>blackholing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Problem not specific to policy or path vector</a:t>
            </a:r>
          </a:p>
          <a:p>
            <a:pPr lvl="1"/>
            <a:r>
              <a:rPr lang="en-US" dirty="0"/>
              <a:t>Important because of AS autonomy</a:t>
            </a:r>
          </a:p>
          <a:p>
            <a:pPr lvl="1"/>
            <a:r>
              <a:rPr lang="en-US" dirty="0"/>
              <a:t>Fixable: make ASes </a:t>
            </a:r>
            <a:r>
              <a:rPr lang="ja-JP" altLang="en-US" dirty="0"/>
              <a:t>“</a:t>
            </a:r>
            <a:r>
              <a:rPr lang="en-US" dirty="0"/>
              <a:t>prove</a:t>
            </a:r>
            <a:r>
              <a:rPr lang="ja-JP" altLang="en-US" dirty="0"/>
              <a:t>”</a:t>
            </a:r>
            <a:r>
              <a:rPr lang="en-US" dirty="0"/>
              <a:t> they have a path</a:t>
            </a:r>
          </a:p>
          <a:p>
            <a:r>
              <a:rPr lang="en-US" dirty="0"/>
              <a:t>AS may forward packets along a route different from what is advertised</a:t>
            </a:r>
          </a:p>
          <a:p>
            <a:pPr lvl="1"/>
            <a:r>
              <a:rPr lang="en-US" dirty="0"/>
              <a:t>Tell customers about fictitious short path…</a:t>
            </a:r>
          </a:p>
          <a:p>
            <a:pPr lvl="1"/>
            <a:r>
              <a:rPr lang="en-US" dirty="0"/>
              <a:t>Much harder to fix!</a:t>
            </a:r>
          </a:p>
          <a:p>
            <a:pPr lvl="1"/>
            <a:r>
              <a:rPr lang="en-US" dirty="0"/>
              <a:t>More: </a:t>
            </a:r>
            <a:r>
              <a:rPr lang="en-US" dirty="0">
                <a:hlinkClick r:id="rId3"/>
              </a:rPr>
              <a:t>http://queue.acm.org/detail.cfm?id=2668966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policy oscillation</a:t>
            </a:r>
          </a:p>
        </p:txBody>
      </p: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304800" y="2552698"/>
            <a:ext cx="2362200" cy="876302"/>
          </a:xfrm>
          <a:prstGeom prst="wedgeRoundRectCallout">
            <a:avLst>
              <a:gd name="adj1" fmla="val 62862"/>
              <a:gd name="adj2" fmla="val 8625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prefers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1 3 0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over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to reach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Initially:  nodes 1, 2, 3 know only shortest path to 0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2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8" name="Freeform 27"/>
          <p:cNvSpPr>
            <a:spLocks noChangeArrowheads="1"/>
          </p:cNvSpPr>
          <p:nvPr/>
        </p:nvSpPr>
        <p:spPr bwMode="auto">
          <a:xfrm>
            <a:off x="18288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13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6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to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380403">
            <a:off x="5399088" y="3114675"/>
            <a:ext cx="21526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9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from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8456896">
            <a:off x="1054894" y="3196431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93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1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to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5634038"/>
            <a:ext cx="21526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5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3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from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380403">
            <a:off x="5407025" y="3114675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2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9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0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93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7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from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22663" y="5634038"/>
            <a:ext cx="21351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22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1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We’re back to where we started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0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nonissues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routing</a:t>
            </a:r>
          </a:p>
          <a:p>
            <a:pPr lvl="1"/>
            <a:r>
              <a:rPr lang="en-US" dirty="0"/>
              <a:t>Domains typically use “hot potato” routing</a:t>
            </a:r>
          </a:p>
          <a:p>
            <a:pPr lvl="1"/>
            <a:r>
              <a:rPr lang="en-US" dirty="0"/>
              <a:t>Not always optimal, but economically expedient</a:t>
            </a:r>
          </a:p>
          <a:p>
            <a:r>
              <a:rPr lang="en-US" dirty="0"/>
              <a:t>Policy is not always about performance</a:t>
            </a:r>
          </a:p>
          <a:p>
            <a:pPr lvl="1"/>
            <a:r>
              <a:rPr lang="en-US" dirty="0"/>
              <a:t>Policy-driven paths aren’t the shortest</a:t>
            </a:r>
          </a:p>
          <a:p>
            <a:r>
              <a:rPr lang="en-US" dirty="0"/>
              <a:t>AS path length can be misleading</a:t>
            </a:r>
          </a:p>
          <a:p>
            <a:pPr lvl="1"/>
            <a:r>
              <a:rPr lang="en-US" dirty="0"/>
              <a:t>20% of paths inflated by at least 5 router hops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 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may have many router-level hops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BGP says that path </a:t>
              </a:r>
              <a:r>
                <a:rPr lang="en-US" dirty="0">
                  <a:latin typeface="Arial" charset="0"/>
                  <a:ea typeface="Arial" charset="0"/>
                </a:rPr>
                <a:t>4 1</a:t>
              </a:r>
              <a:r>
                <a:rPr lang="en-US" b="0" dirty="0">
                  <a:latin typeface="Arial" charset="0"/>
                  <a:ea typeface="Arial" charset="0"/>
                </a:rPr>
                <a:t> is better than path </a:t>
              </a:r>
              <a:r>
                <a:rPr lang="en-US" dirty="0">
                  <a:latin typeface="Arial" charset="0"/>
                  <a:ea typeface="Arial" charset="0"/>
                </a:rPr>
                <a:t>3 2 1</a:t>
              </a: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3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performance issue: Slow convergence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outages are biggest source of Internet problems</a:t>
            </a:r>
          </a:p>
          <a:p>
            <a:r>
              <a:rPr lang="en-US" dirty="0"/>
              <a:t>Most popular paths are very stable</a:t>
            </a:r>
          </a:p>
          <a:p>
            <a:r>
              <a:rPr lang="en-US" dirty="0"/>
              <a:t>Outages are still very common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3"/>
              </a:rPr>
              <a:t>https://bgpstream.com/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misconfigurations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protocol is bloated yet underspecified</a:t>
            </a:r>
          </a:p>
          <a:p>
            <a:pPr lvl="1"/>
            <a:r>
              <a:rPr lang="en-US" dirty="0"/>
              <a:t>Lots of attributes</a:t>
            </a:r>
          </a:p>
          <a:p>
            <a:pPr lvl="1"/>
            <a:r>
              <a:rPr lang="en-US" dirty="0"/>
              <a:t>Lots of leeway in how to set and interpret attributes</a:t>
            </a:r>
          </a:p>
          <a:p>
            <a:pPr lvl="1"/>
            <a:r>
              <a:rPr lang="en-US" dirty="0"/>
              <a:t>Necessary to allow autonomy, diverse policies</a:t>
            </a:r>
          </a:p>
          <a:p>
            <a:pPr lvl="2"/>
            <a:r>
              <a:rPr lang="en-US" dirty="0"/>
              <a:t>But also gives operators plenty of rope</a:t>
            </a:r>
          </a:p>
          <a:p>
            <a:r>
              <a:rPr lang="en-US" dirty="0"/>
              <a:t>Configuration is mostly manual and ad hoc</a:t>
            </a:r>
          </a:p>
          <a:p>
            <a:pPr lvl="1"/>
            <a:r>
              <a:rPr lang="en-US" dirty="0"/>
              <a:t>Disjoint per-router configuration to effect AS-wide policy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deals with data plane (forwarding) and control plane (routing)</a:t>
            </a:r>
          </a:p>
          <a:p>
            <a:r>
              <a:rPr lang="en-US" dirty="0"/>
              <a:t>Control plane deals with intra-domain routing (LS and DV) and inter-domain routing (BGP)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class</a:t>
            </a:r>
            <a:r>
              <a:rPr lang="en-US" dirty="0"/>
              <a:t>: SDN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policies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selection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decreasing order of priority</a:t>
            </a:r>
          </a:p>
          <a:p>
            <a:pPr lvl="1"/>
            <a:r>
              <a:rPr lang="en-US" dirty="0"/>
              <a:t>Make/save money (send to </a:t>
            </a:r>
            <a:r>
              <a:rPr lang="en-US" dirty="0">
                <a:solidFill>
                  <a:srgbClr val="0000FF"/>
                </a:solidFill>
              </a:rPr>
              <a:t>customer &gt; peer &gt; provider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Maximize performance (smallest AS path length) </a:t>
            </a:r>
          </a:p>
          <a:p>
            <a:pPr lvl="1"/>
            <a:r>
              <a:rPr lang="en-US" dirty="0"/>
              <a:t>Minimize use of my network bandwidth (“</a:t>
            </a:r>
            <a:r>
              <a:rPr lang="en-US" dirty="0">
                <a:solidFill>
                  <a:srgbClr val="0000FF"/>
                </a:solidFill>
              </a:rPr>
              <a:t>hot potato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1490454156</TotalTime>
  <Pages>7</Pages>
  <Words>2751</Words>
  <Application>Microsoft Macintosh PowerPoint</Application>
  <PresentationFormat>On-screen Show (4:3)</PresentationFormat>
  <Paragraphs>707</Paragraphs>
  <Slides>55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Arial Black</vt:lpstr>
      <vt:lpstr>Courier New</vt:lpstr>
      <vt:lpstr>Gill Sans</vt:lpstr>
      <vt:lpstr>Monotype Sorts</vt:lpstr>
      <vt:lpstr>Times New Roman</vt:lpstr>
      <vt:lpstr>Wingdings</vt:lpstr>
      <vt:lpstr>dbllineb</vt:lpstr>
      <vt:lpstr>Document</vt:lpstr>
      <vt:lpstr>EECS 489 Computer Networks  Fall 2021</vt:lpstr>
      <vt:lpstr>Agenda</vt:lpstr>
      <vt:lpstr> Topology &amp; policy shaped by inter-AS business relationship</vt:lpstr>
      <vt:lpstr>Inter-domain routing: Setup</vt:lpstr>
      <vt:lpstr>BGP: Basic idea</vt:lpstr>
      <vt:lpstr>BGP inspired by Distance-Vector with four differences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Attributes: (3) MED</vt:lpstr>
      <vt:lpstr>Attributes: (4) IGP cost</vt:lpstr>
      <vt:lpstr>Using attributes</vt:lpstr>
      <vt:lpstr>BGP UPDATE processing</vt:lpstr>
      <vt:lpstr>5-minute break!</vt:lpstr>
      <vt:lpstr>BGP issues in practice</vt:lpstr>
      <vt:lpstr>Issues with BGP</vt:lpstr>
      <vt:lpstr>Reachability</vt:lpstr>
      <vt:lpstr>Security</vt:lpstr>
      <vt:lpstr>Convergence</vt:lpstr>
      <vt:lpstr>Example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We’re back to where we started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1239</cp:revision>
  <cp:lastPrinted>1999-09-08T17:25:07Z</cp:lastPrinted>
  <dcterms:created xsi:type="dcterms:W3CDTF">2014-01-14T18:15:50Z</dcterms:created>
  <dcterms:modified xsi:type="dcterms:W3CDTF">2021-11-05T02:03:23Z</dcterms:modified>
  <cp:category/>
</cp:coreProperties>
</file>