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xls" ContentType="application/vnd.ms-excel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18" r:id="rId19"/>
    <p:sldId id="532" r:id="rId20"/>
    <p:sldId id="534" r:id="rId21"/>
    <p:sldId id="530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02" r:id="rId34"/>
    <p:sldId id="503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61" r:id="rId47"/>
    <p:sldId id="557" r:id="rId48"/>
    <p:sldId id="558" r:id="rId49"/>
    <p:sldId id="559" r:id="rId50"/>
    <p:sldId id="562" r:id="rId51"/>
    <p:sldId id="563" r:id="rId52"/>
    <p:sldId id="564" r:id="rId53"/>
    <p:sldId id="565" r:id="rId54"/>
    <p:sldId id="566" r:id="rId55"/>
    <p:sldId id="567" r:id="rId56"/>
    <p:sldId id="568" r:id="rId57"/>
    <p:sldId id="569" r:id="rId58"/>
    <p:sldId id="570" r:id="rId59"/>
    <p:sldId id="572" r:id="rId60"/>
    <p:sldId id="512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643"/>
  </p:normalViewPr>
  <p:slideViewPr>
    <p:cSldViewPr>
      <p:cViewPr varScale="1">
        <p:scale>
          <a:sx n="115" d="100"/>
          <a:sy n="115" d="100"/>
        </p:scale>
        <p:origin x="16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4.xml"/><Relationship Id="rId4" Type="http://schemas.openxmlformats.org/officeDocument/2006/relationships/slide" Target="slides/slide56.xml"/><Relationship Id="rId5" Type="http://schemas.openxmlformats.org/officeDocument/2006/relationships/slide" Target="slides/slide57.xml"/><Relationship Id="rId6" Type="http://schemas.openxmlformats.org/officeDocument/2006/relationships/slide" Target="slides/slide59.xml"/><Relationship Id="rId1" Type="http://schemas.openxmlformats.org/officeDocument/2006/relationships/slide" Target="slides/slide52.xml"/><Relationship Id="rId2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vs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MTU??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59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Picture on board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6,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 smtClean="0">
                <a:latin typeface="Helvetica" charset="0"/>
              </a:rPr>
              <a:t>ACKed</a:t>
            </a:r>
            <a:r>
              <a:rPr lang="en-US" b="0" dirty="0" smtClean="0">
                <a:latin typeface="Helvetica" charset="0"/>
              </a:rPr>
              <a:t> bytes</a:t>
            </a:r>
            <a:endParaRPr lang="en-US" b="0" dirty="0">
              <a:latin typeface="Helvetica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Received and 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err="1" smtClean="0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Advertised window (Flow Control)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Receiver uses an “Advertised Window” </a:t>
            </a:r>
            <a:r>
              <a:rPr lang="en-US" dirty="0" smtClean="0"/>
              <a:t>(RWND) </a:t>
            </a:r>
            <a:r>
              <a:rPr lang="en-US" dirty="0" smtClean="0"/>
              <a:t>to prevent sender from overflowing its window</a:t>
            </a:r>
          </a:p>
          <a:p>
            <a:pPr lvl="1"/>
            <a:r>
              <a:rPr lang="en-US" dirty="0" smtClean="0"/>
              <a:t>Receiver indicates value </a:t>
            </a:r>
            <a:r>
              <a:rPr lang="en-US" smtClean="0"/>
              <a:t>of </a:t>
            </a:r>
            <a:r>
              <a:rPr lang="en-US" smtClean="0"/>
              <a:t>RWND </a:t>
            </a:r>
            <a:r>
              <a:rPr lang="en-US" dirty="0" smtClean="0"/>
              <a:t>in ACKs</a:t>
            </a:r>
          </a:p>
          <a:p>
            <a:pPr lvl="1"/>
            <a:r>
              <a:rPr lang="en-US" dirty="0" smtClean="0"/>
              <a:t>Sender ensures that the total </a:t>
            </a:r>
            <a:r>
              <a:rPr lang="en-US" dirty="0" smtClean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receiver</a:t>
            </a:r>
            <a:endParaRPr lang="en-US" dirty="0"/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</a:t>
            </a:r>
            <a:r>
              <a:rPr lang="en-US" b="0" dirty="0" smtClean="0">
                <a:latin typeface="Helvetica" charset="0"/>
              </a:rPr>
              <a:t>needed</a:t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(1</a:t>
            </a:r>
            <a:r>
              <a:rPr lang="en-US" b="0" baseline="30000" dirty="0" smtClean="0">
                <a:latin typeface="Helvetica" charset="0"/>
              </a:rPr>
              <a:t>st</a:t>
            </a:r>
            <a:r>
              <a:rPr lang="en-US" b="0" dirty="0" smtClean="0">
                <a:latin typeface="Helvetica" charset="0"/>
              </a:rPr>
              <a:t> byte not received)</a:t>
            </a:r>
            <a:endParaRPr lang="en-US" b="0" dirty="0">
              <a:latin typeface="Helvetica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Buffer size (B)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 smtClean="0">
                <a:latin typeface="+mn-lt"/>
              </a:rPr>
              <a:t>RWND = B - (</a:t>
            </a:r>
            <a:r>
              <a:rPr lang="en-US" sz="1800" b="0" dirty="0" err="1" smtClean="0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- </a:t>
            </a:r>
            <a:r>
              <a:rPr lang="en-US" sz="1800" b="0" dirty="0" err="1" smtClean="0">
                <a:latin typeface="+mn-lt"/>
              </a:rPr>
              <a:t>LastByteRead</a:t>
            </a:r>
            <a:r>
              <a:rPr lang="en-US" sz="1800" b="0" dirty="0" smtClean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at sender</a:t>
            </a:r>
            <a:endParaRPr lang="en-US" dirty="0"/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 smtClean="0">
                <a:latin typeface="Helvetica" charset="0"/>
              </a:rPr>
              <a:t>First </a:t>
            </a:r>
            <a:r>
              <a:rPr lang="en-US" b="0" dirty="0" err="1" smtClean="0">
                <a:latin typeface="Helvetica" charset="0"/>
              </a:rPr>
              <a:t>unACKed</a:t>
            </a:r>
            <a:r>
              <a:rPr lang="en-US" b="0" dirty="0" smtClean="0">
                <a:latin typeface="Helvetica" charset="0"/>
              </a:rPr>
              <a:t> byte</a:t>
            </a:r>
            <a:endParaRPr lang="en-US" b="0" dirty="0">
              <a:latin typeface="Helvetica" charset="0"/>
            </a:endParaRP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r>
              <a:rPr lang="en-US" b="0" dirty="0" smtClean="0">
                <a:latin typeface="Helvetica" charset="0"/>
              </a:rPr>
              <a:t/>
            </a:r>
            <a:br>
              <a:rPr lang="en-US" b="0" dirty="0" smtClean="0">
                <a:latin typeface="Helvetica" charset="0"/>
              </a:rPr>
            </a:br>
            <a:r>
              <a:rPr lang="en-US" b="0" dirty="0" smtClean="0">
                <a:latin typeface="Helvetica" charset="0"/>
              </a:rPr>
              <a:t>can </a:t>
            </a:r>
            <a:r>
              <a:rPr lang="en-US" b="0" dirty="0">
                <a:latin typeface="Helvetica" charset="0"/>
              </a:rPr>
              <a:t>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latin typeface="+mn-lt"/>
              </a:rPr>
              <a:t>RWND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flow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Sender</a:t>
            </a:r>
            <a:r>
              <a:rPr lang="en-US" dirty="0" smtClean="0"/>
              <a:t>: window advances when new data </a:t>
            </a:r>
            <a:r>
              <a:rPr lang="en-US" dirty="0" err="1" smtClean="0"/>
              <a:t>ACK’</a:t>
            </a:r>
            <a:r>
              <a:rPr lang="en-US" altLang="ja-JP" dirty="0" err="1" smtClean="0"/>
              <a:t>d</a:t>
            </a:r>
            <a:endParaRPr lang="en-US" altLang="ja-JP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Receiver</a:t>
            </a:r>
            <a:r>
              <a:rPr lang="en-US" dirty="0" smtClean="0"/>
              <a:t>: window advances as receiving process consumes data</a:t>
            </a:r>
          </a:p>
          <a:p>
            <a:r>
              <a:rPr lang="en-US" dirty="0" smtClean="0"/>
              <a:t>Receiver advertises to the sender where the receiver window currently ends (</a:t>
            </a:r>
            <a:r>
              <a:rPr lang="ja-JP" altLang="en-US" dirty="0" smtClean="0"/>
              <a:t>“</a:t>
            </a:r>
            <a:r>
              <a:rPr lang="en-US" altLang="ja-JP" dirty="0" err="1" smtClean="0"/>
              <a:t>righthand</a:t>
            </a:r>
            <a:r>
              <a:rPr lang="en-US" altLang="ja-JP" dirty="0" smtClean="0"/>
              <a:t> edge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 smtClean="0"/>
              <a:t>Sender agrees not to exceed this amount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UDP does not have flow control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can be lost due to 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Advertised window limits rate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can send no faster than </a:t>
            </a:r>
            <a:r>
              <a:rPr lang="en-US" dirty="0" smtClean="0">
                <a:solidFill>
                  <a:srgbClr val="0000FF"/>
                </a:solidFill>
              </a:rPr>
              <a:t>RWND/RTT</a:t>
            </a:r>
            <a:r>
              <a:rPr lang="en-US" dirty="0" smtClean="0"/>
              <a:t> bytes/sec</a:t>
            </a:r>
          </a:p>
          <a:p>
            <a:r>
              <a:rPr lang="en-US" dirty="0" smtClean="0"/>
              <a:t>Receiver only advertises more space when it has consumed old arriving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happens when </a:t>
            </a:r>
            <a:r>
              <a:rPr lang="en-US" dirty="0" smtClean="0">
                <a:solidFill>
                  <a:srgbClr val="0000FF"/>
                </a:solidFill>
              </a:rPr>
              <a:t>RWND=0</a:t>
            </a:r>
            <a:r>
              <a:rPr lang="en-US" dirty="0" smtClean="0">
                <a:solidFill>
                  <a:srgbClr val="0000FF"/>
                </a:solidFill>
              </a:rPr>
              <a:t>?</a:t>
            </a:r>
          </a:p>
          <a:p>
            <a:pPr lvl="1"/>
            <a:r>
              <a:rPr lang="en-US" dirty="0" smtClean="0"/>
              <a:t>Sender keeps probing with one data bytes</a:t>
            </a:r>
          </a:p>
          <a:p>
            <a:endParaRPr lang="en-US" dirty="0" smtClean="0"/>
          </a:p>
          <a:p>
            <a:r>
              <a:rPr lang="en-US" dirty="0" smtClean="0"/>
              <a:t>In original TCP design, that was the sole protocol mechanism controlling sender’s rate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What’s missing?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Congestion Control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congestion?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Internet </a:t>
            </a:r>
            <a:r>
              <a:rPr lang="en-US" dirty="0"/>
              <a:t>traffic is </a:t>
            </a:r>
            <a:r>
              <a:rPr lang="en-US" dirty="0" smtClean="0"/>
              <a:t>bursty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packets </a:t>
            </a:r>
            <a:r>
              <a:rPr lang="en-US" dirty="0" smtClean="0"/>
              <a:t>can arrive </a:t>
            </a:r>
            <a:r>
              <a:rPr lang="en-US" dirty="0"/>
              <a:t>close in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auses </a:t>
            </a:r>
            <a:r>
              <a:rPr lang="en-US" dirty="0"/>
              <a:t>packet delays and drops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Root cause</a:t>
            </a:r>
            <a:r>
              <a:rPr lang="en-US" dirty="0" smtClean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Congestion collapse in 1980s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 smtClean="0"/>
              <a:t>Sending rate only limited by flow control</a:t>
            </a:r>
          </a:p>
          <a:p>
            <a:pPr lvl="1"/>
            <a:r>
              <a:rPr lang="en-US" dirty="0" smtClean="0"/>
              <a:t>Dropped packets </a:t>
            </a:r>
            <a:r>
              <a:rPr lang="en-US" dirty="0" smtClean="0">
                <a:sym typeface="Wingdings"/>
              </a:rPr>
              <a:t> s</a:t>
            </a:r>
            <a:r>
              <a:rPr lang="en-US" dirty="0" smtClean="0"/>
              <a:t>enders (repeatedly!) retransmit </a:t>
            </a:r>
          </a:p>
          <a:p>
            <a:r>
              <a:rPr lang="en-US" dirty="0" smtClean="0"/>
              <a:t>Led to “congestion collapse” in Oct. 1986</a:t>
            </a:r>
          </a:p>
          <a:p>
            <a:pPr lvl="1"/>
            <a:r>
              <a:rPr lang="en-US" dirty="0" smtClean="0"/>
              <a:t>Throughput on the NSF network dropped from 32Kbits/s to 40bits/sec</a:t>
            </a:r>
            <a:endParaRPr lang="en-US" dirty="0"/>
          </a:p>
          <a:p>
            <a:r>
              <a:rPr lang="en-US" dirty="0" smtClean="0"/>
              <a:t>“Fixed” by Van Jacobson’s development of TCP’s congestion control (CC) algorithms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</a:p>
          <a:p>
            <a:r>
              <a:rPr lang="en-US" dirty="0" smtClean="0"/>
              <a:t>TCP </a:t>
            </a:r>
            <a:r>
              <a:rPr lang="en-US" dirty="0"/>
              <a:t>c</a:t>
            </a:r>
            <a:r>
              <a:rPr lang="en-US" dirty="0" smtClean="0"/>
              <a:t>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Jacobson’s fix to TCP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TCP’s existing window-based protocol but </a:t>
            </a:r>
            <a:r>
              <a:rPr lang="en-US" dirty="0" smtClean="0">
                <a:solidFill>
                  <a:srgbClr val="0000FF"/>
                </a:solidFill>
              </a:rPr>
              <a:t>adapt</a:t>
            </a:r>
            <a:r>
              <a:rPr lang="en-US" dirty="0" smtClean="0"/>
              <a:t> the window size in response to congestion</a:t>
            </a:r>
          </a:p>
          <a:p>
            <a:r>
              <a:rPr lang="en-US" dirty="0" smtClean="0"/>
              <a:t>A pragmatic and effective solution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equired no upgrades to routers or applications!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atch of a few lines of code to TCP implementations</a:t>
            </a:r>
          </a:p>
          <a:p>
            <a:r>
              <a:rPr lang="en-US" dirty="0" smtClean="0"/>
              <a:t>Extensively researched and improved upon</a:t>
            </a:r>
          </a:p>
          <a:p>
            <a:pPr lvl="1"/>
            <a:r>
              <a:rPr lang="en-US" dirty="0" smtClean="0"/>
              <a:t>Especially now with datacenters and cloud services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design considerations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know the network is congested? </a:t>
            </a:r>
          </a:p>
          <a:p>
            <a:pPr lvl="1"/>
            <a:r>
              <a:rPr lang="en-US" dirty="0" smtClean="0"/>
              <a:t>Implicit and/or explicit signals from the network</a:t>
            </a:r>
          </a:p>
          <a:p>
            <a:r>
              <a:rPr lang="en-US" dirty="0" smtClean="0"/>
              <a:t>Who takes care of congestion?</a:t>
            </a:r>
          </a:p>
          <a:p>
            <a:pPr lvl="1"/>
            <a:r>
              <a:rPr lang="en-US" dirty="0" smtClean="0"/>
              <a:t>End hosts </a:t>
            </a:r>
            <a:r>
              <a:rPr lang="en-US" dirty="0" smtClean="0"/>
              <a:t>(may receive some </a:t>
            </a:r>
            <a:r>
              <a:rPr lang="en-US" dirty="0" smtClean="0"/>
              <a:t>help from the network)</a:t>
            </a:r>
          </a:p>
          <a:p>
            <a:r>
              <a:rPr lang="en-US" dirty="0" smtClean="0"/>
              <a:t>How do we handle congestion?</a:t>
            </a:r>
          </a:p>
          <a:p>
            <a:pPr lvl="1"/>
            <a:r>
              <a:rPr lang="en-US" dirty="0" smtClean="0"/>
              <a:t>Continuous adaptation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issues to consider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Discovering the available (bottleneck) bandwidth</a:t>
            </a:r>
          </a:p>
          <a:p>
            <a:r>
              <a:rPr lang="en-US" dirty="0" smtClean="0"/>
              <a:t>Adjusting to variations in bandwidth</a:t>
            </a:r>
          </a:p>
          <a:p>
            <a:r>
              <a:rPr lang="en-US" dirty="0" smtClean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view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Ignore internal structure of router and model it as a single queue for a particular input-output pair</a:t>
            </a:r>
            <a:endParaRPr lang="en-US" dirty="0"/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Pick sending rate to match bottleneck bandwidth</a:t>
            </a:r>
          </a:p>
          <a:p>
            <a:pPr lvl="1"/>
            <a:r>
              <a:rPr lang="en-US" smtClean="0"/>
              <a:t>Without any a priori knowledge</a:t>
            </a:r>
          </a:p>
          <a:p>
            <a:pPr lvl="1"/>
            <a:r>
              <a:rPr lang="en-US" smtClean="0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Adjust rate to match instantaneous bandwidth</a:t>
            </a:r>
          </a:p>
          <a:p>
            <a:pPr lvl="1"/>
            <a:r>
              <a:rPr lang="en-US" smtClean="0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Issues:</a:t>
            </a:r>
          </a:p>
          <a:p>
            <a:pPr lvl="1"/>
            <a:r>
              <a:rPr lang="en-US" dirty="0" smtClean="0"/>
              <a:t>Adjust total sending rate to match bandwidth</a:t>
            </a:r>
          </a:p>
          <a:p>
            <a:pPr lvl="1"/>
            <a:r>
              <a:rPr lang="en-US" dirty="0" smtClean="0"/>
              <a:t>Allocation of bandwidth between flows</a:t>
            </a:r>
            <a:endParaRPr lang="en-US" dirty="0"/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 smtClean="0">
                  <a:latin typeface="+mn-lt"/>
                </a:rPr>
                <a:t>BW(t)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Reality</a:t>
            </a:r>
            <a:endParaRPr lang="en-US"/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600Mbps</a:t>
            </a:r>
            <a:endParaRPr lang="en-US" sz="1400" dirty="0">
              <a:latin typeface="+mn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1Gbps</a:t>
            </a:r>
            <a:endParaRPr lang="en-US" sz="1400" dirty="0"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lvl="1"/>
            <a:r>
              <a:rPr lang="en-US" dirty="0" smtClean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lvl="1"/>
            <a:r>
              <a:rPr lang="en-US" dirty="0" smtClean="0"/>
              <a:t>Pre-arrange bandwidth allocations</a:t>
            </a:r>
          </a:p>
          <a:p>
            <a:pPr lvl="1"/>
            <a:r>
              <a:rPr lang="en-US" dirty="0" smtClean="0"/>
              <a:t>Requires negotiation before sending packets</a:t>
            </a:r>
          </a:p>
          <a:p>
            <a:pPr lvl="1"/>
            <a:r>
              <a:rPr lang="en-US" dirty="0" smtClean="0"/>
              <a:t>Low utilization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lvl="1"/>
            <a:r>
              <a:rPr lang="en-US" dirty="0" smtClean="0"/>
              <a:t>Don’t drop packets for the high-bidders</a:t>
            </a:r>
          </a:p>
          <a:p>
            <a:pPr lvl="1"/>
            <a:r>
              <a:rPr lang="en-US" dirty="0" smtClean="0"/>
              <a:t>Requires payment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pPr lvl="1"/>
            <a:r>
              <a:rPr lang="en-US" dirty="0" smtClean="0"/>
              <a:t>Hosts </a:t>
            </a:r>
            <a:r>
              <a:rPr lang="en-US" dirty="0" smtClean="0">
                <a:solidFill>
                  <a:srgbClr val="0000FF"/>
                </a:solidFill>
              </a:rPr>
              <a:t>infer</a:t>
            </a:r>
            <a:r>
              <a:rPr lang="en-US" dirty="0" smtClean="0"/>
              <a:t> level of congestion; </a:t>
            </a:r>
            <a:r>
              <a:rPr lang="en-US" dirty="0" smtClean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>
                <a:solidFill>
                  <a:srgbClr val="0000FF"/>
                </a:solidFill>
              </a:rPr>
              <a:t>reports</a:t>
            </a:r>
            <a:r>
              <a:rPr lang="en-US" dirty="0" smtClean="0"/>
              <a:t> congestion level to hosts; hosts </a:t>
            </a:r>
            <a:r>
              <a:rPr lang="en-US" dirty="0" smtClean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 smtClean="0"/>
              <a:t>Combinations of the above</a:t>
            </a:r>
          </a:p>
          <a:p>
            <a:pPr lvl="1"/>
            <a:r>
              <a:rPr lang="en-US" dirty="0" smtClean="0"/>
              <a:t>Simple to implement but suboptimal, messy dynamics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approaches</a:t>
            </a:r>
            <a:endParaRPr lang="en-US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(0) Send without care</a:t>
            </a:r>
          </a:p>
          <a:p>
            <a:pPr marL="0" indent="0">
              <a:buNone/>
            </a:pPr>
            <a:r>
              <a:rPr lang="en-US" dirty="0" smtClean="0"/>
              <a:t>(1) Reservations</a:t>
            </a:r>
          </a:p>
          <a:p>
            <a:pPr marL="0" indent="0">
              <a:buNone/>
            </a:pPr>
            <a:r>
              <a:rPr lang="en-US" dirty="0" smtClean="0"/>
              <a:t>(2) Pricing</a:t>
            </a:r>
          </a:p>
          <a:p>
            <a:pPr marL="0" indent="0">
              <a:buNone/>
            </a:pPr>
            <a:r>
              <a:rPr lang="en-US" dirty="0" smtClean="0"/>
              <a:t>(3) Dynamic Adjustment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Generality</a:t>
            </a:r>
            <a:r>
              <a:rPr lang="en-US" dirty="0" smtClean="0"/>
              <a:t> of dynamic adjustment has proven to be very powerful</a:t>
            </a:r>
          </a:p>
          <a:p>
            <a:pPr lvl="1"/>
            <a:r>
              <a:rPr lang="en-US" dirty="0" smtClean="0"/>
              <a:t>Doesn’t presume business model, traffic characteristics, application requirements</a:t>
            </a:r>
          </a:p>
          <a:p>
            <a:pPr lvl="1"/>
            <a:r>
              <a:rPr lang="en-US" dirty="0" smtClean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Likely change of schedule in the week of March 27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approach in a nutshell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TCP connection has a window</a:t>
            </a:r>
          </a:p>
          <a:p>
            <a:pPr lvl="1"/>
            <a:r>
              <a:rPr lang="en-US" dirty="0" smtClean="0"/>
              <a:t>Controls number of packets in flight </a:t>
            </a:r>
          </a:p>
          <a:p>
            <a:r>
              <a:rPr lang="en-US" dirty="0" smtClean="0"/>
              <a:t>Sending rate ~</a:t>
            </a:r>
            <a:r>
              <a:rPr lang="en-US" dirty="0" smtClean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Vary window size to control sending rate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to keep in mind</a:t>
            </a:r>
            <a:endParaRPr lang="en-US" dirty="0"/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Congestion Window: </a:t>
            </a:r>
            <a:r>
              <a:rPr lang="en-US" dirty="0" smtClean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 smtClean="0"/>
              <a:t>Bytes that can be sent without overflowing routers</a:t>
            </a:r>
          </a:p>
          <a:p>
            <a:pPr lvl="1"/>
            <a:r>
              <a:rPr lang="en-US" dirty="0" smtClean="0"/>
              <a:t>Computed by sender using congestion control algo.</a:t>
            </a:r>
          </a:p>
          <a:p>
            <a:r>
              <a:rPr lang="en-US" dirty="0" smtClean="0"/>
              <a:t>Flow control window: </a:t>
            </a:r>
            <a:r>
              <a:rPr lang="en-US" dirty="0" smtClean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 smtClean="0"/>
              <a:t>Bytes that can be sent without overflowing receiver</a:t>
            </a:r>
          </a:p>
          <a:p>
            <a:pPr lvl="1"/>
            <a:r>
              <a:rPr lang="en-US" dirty="0" smtClean="0"/>
              <a:t>Determined by the receiver and reported to the sender</a:t>
            </a:r>
          </a:p>
          <a:p>
            <a:r>
              <a:rPr lang="en-US" dirty="0" smtClean="0"/>
              <a:t>Sender-side window = </a:t>
            </a:r>
            <a:r>
              <a:rPr lang="en-US" dirty="0" smtClean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 smtClean="0"/>
              <a:t>Assume for this lecture that RWND &gt;&gt; CWND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lecture talks about CWND in units of MSS </a:t>
            </a:r>
          </a:p>
          <a:p>
            <a:pPr lvl="1"/>
            <a:r>
              <a:rPr lang="en-US" dirty="0" smtClean="0"/>
              <a:t>MSS (Maximum Segment Size): the amount of payload data in a TCP packet</a:t>
            </a:r>
          </a:p>
          <a:p>
            <a:pPr lvl="1"/>
            <a:r>
              <a:rPr lang="en-US" dirty="0" smtClean="0"/>
              <a:t>This is only for the simplicity of presentation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sender detect congestion?</a:t>
            </a:r>
          </a:p>
          <a:p>
            <a:r>
              <a:rPr lang="en-US" dirty="0" smtClean="0"/>
              <a:t>How does the sender adjust its sending rate?</a:t>
            </a:r>
          </a:p>
          <a:p>
            <a:pPr lvl="1"/>
            <a:r>
              <a:rPr lang="en-US" dirty="0" smtClean="0"/>
              <a:t>To address three issues</a:t>
            </a:r>
          </a:p>
          <a:p>
            <a:pPr lvl="2"/>
            <a:r>
              <a:rPr lang="en-US" dirty="0" smtClean="0"/>
              <a:t>Finding available bottleneck bandwidth</a:t>
            </a:r>
          </a:p>
          <a:p>
            <a:pPr lvl="2"/>
            <a:r>
              <a:rPr lang="en-US" dirty="0" smtClean="0"/>
              <a:t>Adjusting to bandwidth variations</a:t>
            </a:r>
          </a:p>
          <a:p>
            <a:pPr lvl="2"/>
            <a:r>
              <a:rPr lang="en-US" dirty="0" smtClean="0"/>
              <a:t>Sharing bandwidth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congestion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delays </a:t>
            </a:r>
          </a:p>
          <a:p>
            <a:pPr lvl="1"/>
            <a:r>
              <a:rPr lang="en-US" dirty="0" smtClean="0"/>
              <a:t>Tricky: noisy signal (delay often varies considerably)</a:t>
            </a:r>
          </a:p>
          <a:p>
            <a:r>
              <a:rPr lang="en-US" dirty="0" smtClean="0"/>
              <a:t>Routers tell end hosts when they’re congested</a:t>
            </a:r>
          </a:p>
          <a:p>
            <a:r>
              <a:rPr lang="en-US" dirty="0" smtClean="0"/>
              <a:t>Packet loss</a:t>
            </a:r>
          </a:p>
          <a:p>
            <a:pPr lvl="1"/>
            <a:r>
              <a:rPr lang="en-US" dirty="0" smtClean="0"/>
              <a:t>Fail-safe signal that TCP already has to detect</a:t>
            </a:r>
          </a:p>
          <a:p>
            <a:pPr lvl="1"/>
            <a:r>
              <a:rPr lang="en-US" dirty="0" smtClean="0"/>
              <a:t>Complication: non-congestive loss (e.g., checksum errors)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client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SYN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SYN-ACK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Send FIN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losses are the same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Duplicate ACKs: isolated loss</a:t>
            </a:r>
          </a:p>
          <a:p>
            <a:pPr lvl="1"/>
            <a:r>
              <a:rPr lang="en-US" dirty="0" smtClean="0"/>
              <a:t>Still getting ACKs</a:t>
            </a:r>
          </a:p>
          <a:p>
            <a:r>
              <a:rPr lang="en-US" dirty="0" smtClean="0"/>
              <a:t>Timeout: much more serious</a:t>
            </a:r>
          </a:p>
          <a:p>
            <a:pPr lvl="1"/>
            <a:r>
              <a:rPr lang="en-US" dirty="0" smtClean="0"/>
              <a:t>Not enough </a:t>
            </a:r>
            <a:r>
              <a:rPr lang="en-US" dirty="0" err="1" smtClean="0"/>
              <a:t>dupacks</a:t>
            </a:r>
            <a:endParaRPr lang="en-US" dirty="0" smtClean="0"/>
          </a:p>
          <a:p>
            <a:pPr lvl="1"/>
            <a:r>
              <a:rPr lang="en-US" dirty="0" smtClean="0"/>
              <a:t>Must have suffered several losses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adjustment</a:t>
            </a:r>
            <a:endParaRPr lang="en-US" dirty="0"/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structure</a:t>
            </a:r>
          </a:p>
          <a:p>
            <a:pPr lvl="1"/>
            <a:r>
              <a:rPr lang="en-US" dirty="0" smtClean="0"/>
              <a:t>Upon receipt of ACK (of new data): </a:t>
            </a:r>
            <a:r>
              <a:rPr lang="en-US" dirty="0" smtClean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 smtClean="0"/>
              <a:t>Upon detection of loss: </a:t>
            </a:r>
            <a:r>
              <a:rPr lang="en-US" dirty="0" smtClean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 smtClean="0"/>
              <a:t>How we increase/decrease the rate depends on the phase of congestion control we’re in: </a:t>
            </a:r>
          </a:p>
          <a:p>
            <a:pPr lvl="1"/>
            <a:r>
              <a:rPr lang="en-US" dirty="0" smtClean="0"/>
              <a:t>Discovering available bottleneck bandwidth vs.</a:t>
            </a:r>
          </a:p>
          <a:p>
            <a:pPr lvl="1"/>
            <a:r>
              <a:rPr lang="en-US" dirty="0" smtClean="0"/>
              <a:t>Adjusting to bandwidth variations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discovery with “Slow </a:t>
            </a:r>
            <a:r>
              <a:rPr lang="en-US" dirty="0"/>
              <a:t>S</a:t>
            </a:r>
            <a:r>
              <a:rPr lang="en-US" dirty="0" smtClean="0"/>
              <a:t>tart”</a:t>
            </a:r>
            <a:endParaRPr lang="en-US" dirty="0"/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estimate available bandwidth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slow (for </a:t>
            </a:r>
            <a:r>
              <a:rPr lang="en-US" dirty="0" smtClean="0">
                <a:solidFill>
                  <a:srgbClr val="0000FF"/>
                </a:solidFill>
              </a:rPr>
              <a:t>safety</a:t>
            </a:r>
            <a:r>
              <a:rPr lang="en-US" dirty="0" smtClean="0"/>
              <a:t>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amp up quickly (for </a:t>
            </a:r>
            <a:r>
              <a:rPr lang="en-US" dirty="0" smtClean="0">
                <a:solidFill>
                  <a:srgbClr val="0000FF"/>
                </a:solidFill>
              </a:rPr>
              <a:t>efficiency</a:t>
            </a:r>
            <a:r>
              <a:rPr lang="en-US" dirty="0" smtClean="0"/>
              <a:t>) 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RTT = 100ms, MSS=1000bytes</a:t>
            </a:r>
          </a:p>
          <a:p>
            <a:pPr lvl="1"/>
            <a:r>
              <a:rPr lang="en-US" dirty="0" smtClean="0"/>
              <a:t>Window size to fill 1Mbps of BW = 12.5 packets</a:t>
            </a:r>
          </a:p>
          <a:p>
            <a:pPr lvl="1"/>
            <a:r>
              <a:rPr lang="en-US" dirty="0" smtClean="0"/>
              <a:t>Window size to fill 1Gbps = 12,500 packets</a:t>
            </a:r>
          </a:p>
          <a:p>
            <a:pPr lvl="1"/>
            <a:r>
              <a:rPr lang="en-US" dirty="0" smtClean="0"/>
              <a:t>Either is possible! 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starts at a slow rate, but </a:t>
            </a:r>
            <a:r>
              <a:rPr lang="en-US" dirty="0" smtClean="0">
                <a:solidFill>
                  <a:srgbClr val="0000FF"/>
                </a:solidFill>
              </a:rPr>
              <a:t>increases exponentially </a:t>
            </a:r>
            <a:r>
              <a:rPr lang="en-US" dirty="0" smtClean="0"/>
              <a:t>until first loss</a:t>
            </a:r>
          </a:p>
          <a:p>
            <a:r>
              <a:rPr lang="en-US" dirty="0" smtClean="0"/>
              <a:t>Start with a small congestion window</a:t>
            </a:r>
          </a:p>
          <a:p>
            <a:pPr lvl="1"/>
            <a:r>
              <a:rPr lang="en-US" dirty="0" smtClean="0"/>
              <a:t>Initially, CWND = 1</a:t>
            </a:r>
          </a:p>
          <a:p>
            <a:pPr lvl="1"/>
            <a:r>
              <a:rPr lang="en-US" dirty="0" smtClean="0"/>
              <a:t>So, initial sending rate is MSS/RTT</a:t>
            </a:r>
          </a:p>
          <a:p>
            <a:r>
              <a:rPr lang="en-US" dirty="0" smtClean="0"/>
              <a:t>Double the CWND for each RTT with no loss 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</a:t>
            </a:r>
            <a:r>
              <a:rPr lang="en-US" dirty="0" smtClean="0"/>
              <a:t>CWND</a:t>
            </a:r>
            <a:endParaRPr lang="en-US" dirty="0"/>
          </a:p>
          <a:p>
            <a:pPr lvl="1"/>
            <a:r>
              <a:rPr lang="en-US" dirty="0" smtClean="0"/>
              <a:t>i.e., for </a:t>
            </a:r>
            <a:r>
              <a:rPr lang="en-US" dirty="0"/>
              <a:t>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 smtClean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</a:rPr>
              <a:t>(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CWND+1) 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 smtClean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Slow Start in action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Slow Start stop?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</a:t>
            </a:r>
            <a:r>
              <a:rPr lang="en-US" dirty="0" smtClean="0"/>
              <a:t>Start gives an </a:t>
            </a:r>
            <a:r>
              <a:rPr lang="en-US" dirty="0"/>
              <a:t>estimate of available </a:t>
            </a:r>
            <a:r>
              <a:rPr lang="en-US" dirty="0" smtClean="0"/>
              <a:t>bandwidth</a:t>
            </a:r>
          </a:p>
          <a:p>
            <a:pPr lvl="1"/>
            <a:r>
              <a:rPr lang="en-US" dirty="0" smtClean="0"/>
              <a:t>At some point, there will be loss</a:t>
            </a:r>
            <a:endParaRPr lang="en-US" dirty="0"/>
          </a:p>
          <a:p>
            <a:r>
              <a:rPr lang="en-US" dirty="0" smtClean="0"/>
              <a:t>Introduce </a:t>
            </a:r>
            <a:r>
              <a:rPr lang="en-US" dirty="0"/>
              <a:t>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 smtClean="0"/>
              <a:t>If CWND &gt; </a:t>
            </a:r>
            <a:r>
              <a:rPr lang="en-US" dirty="0" err="1" smtClean="0"/>
              <a:t>ssthresh</a:t>
            </a:r>
            <a:r>
              <a:rPr lang="en-US" dirty="0" smtClean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Adjusting to varying bandwidth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</a:t>
            </a:r>
            <a:r>
              <a:rPr lang="en-US" dirty="0"/>
              <a:t>&gt;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top rapid growth and focus on maintenance</a:t>
            </a:r>
          </a:p>
          <a:p>
            <a:r>
              <a:rPr lang="en-US" dirty="0" smtClean="0"/>
              <a:t>Now, want to track variations in this available bandwidth, oscillating around its current value</a:t>
            </a:r>
          </a:p>
          <a:p>
            <a:pPr lvl="1"/>
            <a:r>
              <a:rPr lang="en-US" dirty="0" smtClean="0"/>
              <a:t>Repeated probing (rate increase) and backoff (decrease)</a:t>
            </a:r>
          </a:p>
          <a:p>
            <a:r>
              <a:rPr lang="en-US" dirty="0" smtClean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Additive increase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each ACK, CWND = CWND+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1/CWND</a:t>
            </a:r>
          </a:p>
          <a:p>
            <a:pPr lvl="1"/>
            <a:r>
              <a:rPr lang="en-US" dirty="0" smtClean="0">
                <a:sym typeface="Math3" pitchFamily="2" charset="2"/>
              </a:rPr>
              <a:t>CWND is </a:t>
            </a:r>
            <a:r>
              <a:rPr lang="en-US" dirty="0">
                <a:sym typeface="Math3" pitchFamily="2" charset="2"/>
              </a:rPr>
              <a:t>increased by one only if all segments in a </a:t>
            </a:r>
            <a:r>
              <a:rPr lang="en-US" dirty="0" smtClean="0">
                <a:sym typeface="Math3" pitchFamily="2" charset="2"/>
              </a:rPr>
              <a:t>CWND have </a:t>
            </a:r>
            <a:r>
              <a:rPr lang="en-US" dirty="0">
                <a:sym typeface="Math3" pitchFamily="2" charset="2"/>
              </a:rPr>
              <a:t>been acknowledged </a:t>
            </a:r>
            <a:endParaRPr lang="en-US" dirty="0" smtClean="0"/>
          </a:p>
          <a:p>
            <a:r>
              <a:rPr lang="en-US" dirty="0" smtClean="0"/>
              <a:t>Multiplicative decrease</a:t>
            </a:r>
          </a:p>
          <a:p>
            <a:pPr lvl="1"/>
            <a:r>
              <a:rPr lang="en-US" dirty="0" smtClean="0"/>
              <a:t>On loss of packet, divide congestion window in </a:t>
            </a:r>
            <a:r>
              <a:rPr lang="en-US" dirty="0" smtClean="0">
                <a:solidFill>
                  <a:srgbClr val="0000FF"/>
                </a:solidFill>
              </a:rPr>
              <a:t>half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 smtClean="0"/>
              <a:t>CWND = 1</a:t>
            </a:r>
          </a:p>
          <a:p>
            <a:pPr lvl="2"/>
            <a:r>
              <a:rPr lang="en-US" dirty="0" smtClean="0"/>
              <a:t>Initiate Slow Start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server lifecycle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Create a listen socket</a:t>
            </a:r>
            <a:endParaRPr lang="en-US" sz="1400" b="0" dirty="0"/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SYN</a:t>
            </a:r>
          </a:p>
          <a:p>
            <a:pPr algn="ctr"/>
            <a:r>
              <a:rPr lang="en-US" sz="1400" b="0" dirty="0" smtClean="0"/>
              <a:t>Send SYN-ACK</a:t>
            </a:r>
            <a:endParaRPr lang="en-US" sz="14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FIN</a:t>
            </a:r>
          </a:p>
          <a:p>
            <a:pPr algn="ctr"/>
            <a:r>
              <a:rPr lang="en-US" sz="1400" b="0" dirty="0" smtClean="0"/>
              <a:t>Send ACK</a:t>
            </a:r>
            <a:endParaRPr lang="en-US" sz="14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smtClean="0"/>
              <a:t>Send FIN</a:t>
            </a:r>
            <a:endParaRPr lang="en-US" sz="1400" b="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 smtClean="0"/>
              <a:t>Receive ACK</a:t>
            </a:r>
          </a:p>
          <a:p>
            <a:pPr algn="ctr"/>
            <a:r>
              <a:rPr lang="en-US" sz="1400" b="0" dirty="0" smtClean="0"/>
              <a:t>Send Nothing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the three issues</a:t>
            </a:r>
            <a:endParaRPr lang="en-US" dirty="0"/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 smtClean="0"/>
          </a:p>
          <a:p>
            <a:r>
              <a:rPr lang="en-US" dirty="0" smtClean="0"/>
              <a:t>Two goals for bandwidth sharing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RTT, we can do</a:t>
            </a:r>
          </a:p>
          <a:p>
            <a:pPr lvl="1"/>
            <a:r>
              <a:rPr lang="en-US" dirty="0" smtClean="0"/>
              <a:t>Multiplicative increase or decrease: CWND</a:t>
            </a:r>
            <a:r>
              <a:rPr lang="en-US" dirty="0" smtClean="0">
                <a:sym typeface="Symbol" charset="0"/>
              </a:rPr>
              <a:t> a*CWND</a:t>
            </a:r>
          </a:p>
          <a:p>
            <a:pPr lvl="1"/>
            <a:r>
              <a:rPr lang="en-US" dirty="0" smtClean="0">
                <a:sym typeface="Symbol" charset="0"/>
              </a:rPr>
              <a:t>Additive increase or decrease: </a:t>
            </a:r>
            <a:r>
              <a:rPr lang="en-US" dirty="0" smtClean="0"/>
              <a:t>CWND</a:t>
            </a:r>
            <a:r>
              <a:rPr lang="en-US" dirty="0" smtClean="0">
                <a:sym typeface="Symbol" charset="0"/>
              </a:rPr>
              <a:t> CWND + b</a:t>
            </a:r>
            <a:endParaRPr lang="en-US" dirty="0" smtClean="0"/>
          </a:p>
          <a:p>
            <a:r>
              <a:rPr lang="en-US" dirty="0" smtClean="0"/>
              <a:t>Four alternatives:</a:t>
            </a:r>
          </a:p>
          <a:p>
            <a:pPr lvl="1"/>
            <a:r>
              <a:rPr lang="en-US" dirty="0" smtClean="0"/>
              <a:t>AIAD: gentle increase, gentle decrease</a:t>
            </a:r>
          </a:p>
          <a:p>
            <a:pPr lvl="1"/>
            <a:r>
              <a:rPr lang="en-US" dirty="0" smtClean="0"/>
              <a:t>AIMD: gentle increase, drastic decrease</a:t>
            </a:r>
          </a:p>
          <a:p>
            <a:pPr lvl="1"/>
            <a:r>
              <a:rPr lang="en-US" dirty="0" smtClean="0"/>
              <a:t>MIAD: drastic increase, gentle decrease</a:t>
            </a:r>
          </a:p>
          <a:p>
            <a:pPr lvl="1"/>
            <a:r>
              <a:rPr lang="en-US" dirty="0" smtClean="0"/>
              <a:t>MIMD: drastic increase and decrease</a:t>
            </a:r>
          </a:p>
          <a:p>
            <a:pPr lvl="1"/>
            <a:endParaRPr lang="en-US" dirty="0" smtClean="0"/>
          </a:p>
          <a:p>
            <a:endParaRPr lang="en-US" dirty="0" smtClean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model of congestion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 smtClean="0"/>
              <a:t>Two users</a:t>
            </a:r>
          </a:p>
          <a:p>
            <a:pPr lvl="1"/>
            <a:r>
              <a:rPr lang="en-US" sz="1800" dirty="0" smtClean="0"/>
              <a:t>rates x1 and x2</a:t>
            </a:r>
          </a:p>
          <a:p>
            <a:endParaRPr lang="en-US" sz="2000" dirty="0" smtClean="0"/>
          </a:p>
          <a:p>
            <a:r>
              <a:rPr lang="en-US" sz="2000" dirty="0" smtClean="0"/>
              <a:t>Congestion when </a:t>
            </a:r>
            <a:br>
              <a:rPr lang="en-US" sz="2000" dirty="0" smtClean="0"/>
            </a:br>
            <a:r>
              <a:rPr lang="en-US" sz="2000" dirty="0" smtClean="0"/>
              <a:t>x1+x2 &gt; 1</a:t>
            </a:r>
          </a:p>
          <a:p>
            <a:r>
              <a:rPr lang="en-US" sz="2000" dirty="0" smtClean="0"/>
              <a:t>Unused capacity when x1+x2 &lt; 1</a:t>
            </a:r>
          </a:p>
          <a:p>
            <a:endParaRPr lang="en-US" sz="2000" dirty="0" smtClean="0"/>
          </a:p>
          <a:p>
            <a:r>
              <a:rPr lang="en-US" sz="2000" dirty="0" smtClean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1’s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2’s rate (x</a:t>
            </a:r>
            <a:r>
              <a:rPr lang="en-US" baseline="-25000" dirty="0" smtClean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)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Fairness</a:t>
            </a:r>
            <a:r>
              <a:rPr lang="en-US" sz="160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008000"/>
                </a:solidFill>
                <a:latin typeface="+mn-lt"/>
              </a:rPr>
            </a:br>
            <a:r>
              <a:rPr lang="en-US" sz="1600" dirty="0" smtClean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 smtClean="0">
                <a:solidFill>
                  <a:srgbClr val="008000"/>
                </a:solidFill>
                <a:latin typeface="Arial" charset="0"/>
              </a:rPr>
              <a:t>)</a:t>
            </a:r>
            <a:endParaRPr lang="en-US" sz="16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line</a:t>
            </a:r>
            <a:br>
              <a:rPr lang="en-US" sz="1600" dirty="0" smtClean="0">
                <a:solidFill>
                  <a:srgbClr val="FF0000"/>
                </a:solidFill>
                <a:latin typeface="+mn-lt"/>
              </a:rPr>
            </a:b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Arial" charset="0"/>
              </a:rPr>
              <a:t>= 1)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AIAD</a:t>
            </a:r>
            <a:endParaRPr lang="en-US" dirty="0"/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 smtClean="0"/>
              <a:t>Increase: x +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 -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Does not converge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-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AIAD Sharing Dynamics</a:t>
            </a:r>
            <a:endParaRPr lang="en-US"/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MIMD</a:t>
            </a:r>
            <a:endParaRPr lang="en-US"/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 smtClean="0"/>
              <a:t>Increase: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Does not converge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</a:t>
              </a:r>
              <a:r>
                <a:rPr lang="en-US" b="0" dirty="0">
                  <a:latin typeface="Times New Roman" charset="0"/>
                </a:rPr>
                <a:t/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I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dirty="0">
                <a:latin typeface="Times New Roman" charset="0"/>
              </a:endParaRP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+</a:t>
              </a:r>
              <a:r>
                <a:rPr lang="en-US" b="0" dirty="0">
                  <a:latin typeface="Times New Roman" charset="0"/>
                </a:rPr>
                <a:t>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</a:t>
            </a:r>
            <a:endParaRPr lang="en-US"/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 smtClean="0"/>
              <a:t>Increase: </a:t>
            </a:r>
            <a:r>
              <a:rPr lang="en-US" sz="2400" dirty="0" err="1" smtClean="0"/>
              <a:t>x+a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Decrease: x*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D</a:t>
            </a:r>
            <a:endParaRPr lang="en-US" sz="2400" baseline="-250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Converges to fairness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</a:t>
            </a:r>
            <a:r>
              <a:rPr lang="en-US" b="0" dirty="0" smtClean="0">
                <a:latin typeface="Times New Roman" charset="0"/>
              </a:rPr>
              <a:t>x</a:t>
            </a:r>
            <a:r>
              <a:rPr lang="en-US" b="0" baseline="-25000" dirty="0" smtClean="0">
                <a:latin typeface="Times New Roman" charset="0"/>
              </a:rPr>
              <a:t>1</a:t>
            </a:r>
            <a:r>
              <a:rPr lang="en-US" b="0" dirty="0" smtClean="0">
                <a:latin typeface="Times New Roman" charset="0"/>
              </a:rPr>
              <a:t>,x</a:t>
            </a:r>
            <a:r>
              <a:rPr lang="en-US" b="0" baseline="-25000" dirty="0" smtClean="0">
                <a:latin typeface="Times New Roman" charset="0"/>
              </a:rPr>
              <a:t>2</a:t>
            </a:r>
            <a:r>
              <a:rPr lang="en-US" b="0" dirty="0" smtClean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</a:t>
              </a:r>
              <a:r>
                <a:rPr lang="en-US" b="0" dirty="0" smtClean="0">
                  <a:latin typeface="Times New Roman" charset="0"/>
                </a:rPr>
                <a:t>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1</a:t>
              </a:r>
              <a:r>
                <a:rPr lang="en-US" b="0" dirty="0" smtClean="0">
                  <a:latin typeface="Times New Roman" charset="0"/>
                </a:rPr>
                <a:t>,b</a:t>
              </a:r>
              <a:r>
                <a:rPr lang="en-US" b="0" baseline="-25000" dirty="0" smtClean="0">
                  <a:latin typeface="Times New Roman" charset="0"/>
                </a:rPr>
                <a:t>D</a:t>
              </a:r>
              <a:r>
                <a:rPr lang="en-US" b="0" dirty="0" smtClean="0">
                  <a:latin typeface="Times New Roman" charset="0"/>
                </a:rPr>
                <a:t>x</a:t>
              </a:r>
              <a:r>
                <a:rPr lang="en-US" b="0" baseline="-25000" dirty="0" smtClean="0">
                  <a:latin typeface="Times New Roman" charset="0"/>
                </a:rPr>
                <a:t>2</a:t>
              </a:r>
              <a:r>
                <a:rPr lang="en-US" b="0" dirty="0" smtClean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</a:rPr>
              <a:t>ongested </a:t>
            </a:r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 smtClean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AIMD Sharing Dynamics</a:t>
            </a:r>
            <a:endParaRPr lang="en-US"/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smtClean="0">
                <a:latin typeface="+mn-lt"/>
              </a:rPr>
              <a:t>50 packets/sec</a:t>
            </a:r>
            <a:endParaRPr lang="en-US" b="0" dirty="0">
              <a:latin typeface="+mn-lt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MIAD</a:t>
            </a:r>
            <a:endParaRPr lang="en-US" dirty="0"/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 smtClean="0"/>
              <a:t>Increase: x*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r>
              <a:rPr lang="en-US" sz="2000" dirty="0" smtClean="0"/>
              <a:t>Decrease: x -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D</a:t>
            </a:r>
            <a:endParaRPr lang="en-US" sz="2000" baseline="-25000" dirty="0" smtClean="0"/>
          </a:p>
          <a:p>
            <a:r>
              <a:rPr lang="en-US" sz="2000" dirty="0" smtClean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 smtClean="0">
              <a:solidFill>
                <a:srgbClr val="0000FF"/>
              </a:solidFill>
            </a:endParaRPr>
          </a:p>
          <a:p>
            <a:r>
              <a:rPr lang="en-US" sz="1600" i="1" dirty="0" smtClean="0"/>
              <a:t>“Analysis </a:t>
            </a:r>
            <a:r>
              <a:rPr lang="en-US" sz="1600" i="1" dirty="0"/>
              <a:t>of the </a:t>
            </a:r>
            <a:r>
              <a:rPr lang="en-US" sz="1600" i="1" dirty="0" smtClean="0"/>
              <a:t>Increase </a:t>
            </a:r>
            <a:r>
              <a:rPr lang="en-US" sz="1600" i="1" dirty="0"/>
              <a:t>and </a:t>
            </a:r>
            <a:r>
              <a:rPr lang="en-US" sz="1600" i="1" dirty="0" smtClean="0"/>
              <a:t>Decrease </a:t>
            </a:r>
            <a:r>
              <a:rPr lang="en-US" sz="1600" i="1" dirty="0"/>
              <a:t>A</a:t>
            </a:r>
            <a:r>
              <a:rPr lang="en-US" sz="1600" i="1" dirty="0" smtClean="0"/>
              <a:t>lgorithms </a:t>
            </a:r>
            <a:r>
              <a:rPr lang="en-US" sz="1600" i="1" dirty="0"/>
              <a:t>for </a:t>
            </a:r>
            <a:r>
              <a:rPr lang="en-US" sz="1600" i="1" dirty="0" smtClean="0"/>
              <a:t>Congestion </a:t>
            </a:r>
            <a:r>
              <a:rPr lang="en-US" sz="1600" i="1" dirty="0"/>
              <a:t>A</a:t>
            </a:r>
            <a:r>
              <a:rPr lang="en-US" sz="1600" i="1" dirty="0" smtClean="0"/>
              <a:t>voidance </a:t>
            </a:r>
            <a:r>
              <a:rPr lang="en-US" sz="1600" i="1" dirty="0"/>
              <a:t>in </a:t>
            </a:r>
            <a:r>
              <a:rPr lang="en-US" sz="1600" i="1" dirty="0" smtClean="0"/>
              <a:t>Computer Networks”</a:t>
            </a:r>
            <a:endParaRPr lang="en-US" sz="1600" i="1" dirty="0"/>
          </a:p>
          <a:p>
            <a:pPr marL="342900" lvl="1" indent="0">
              <a:buNone/>
            </a:pPr>
            <a:r>
              <a:rPr lang="en-US" sz="1600" i="1" dirty="0" smtClean="0"/>
              <a:t>-- Chiu and Jain</a:t>
            </a:r>
            <a:r>
              <a:rPr lang="en-US" sz="800" i="1" dirty="0"/>
              <a:t/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airness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fficiency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 ensures that the sender does not overflow the receiver</a:t>
            </a:r>
          </a:p>
          <a:p>
            <a:r>
              <a:rPr lang="en-US" dirty="0" smtClean="0"/>
              <a:t>Congestion control ensures that the sender does not overflow the network</a:t>
            </a:r>
          </a:p>
          <a:p>
            <a:pPr lvl="1"/>
            <a:r>
              <a:rPr lang="en-US" dirty="0" smtClean="0"/>
              <a:t>Discover bandwidth</a:t>
            </a:r>
          </a:p>
          <a:p>
            <a:pPr lvl="1"/>
            <a:r>
              <a:rPr lang="en-US" dirty="0" smtClean="0"/>
              <a:t>Adjust to conditions</a:t>
            </a:r>
          </a:p>
          <a:p>
            <a:pPr lvl="1"/>
            <a:r>
              <a:rPr lang="en-US" dirty="0" smtClean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Sliding window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Left edge</a:t>
            </a:r>
            <a:r>
              <a:rPr lang="en-US" dirty="0" smtClean="0"/>
              <a:t> 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rgbClr val="0000FF"/>
                </a:solidFill>
              </a:rPr>
              <a:t>unacknowledged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rgbClr val="0000FF"/>
                </a:solidFill>
              </a:rPr>
              <a:t>expected</a:t>
            </a:r>
            <a:r>
              <a:rPr lang="en-US" dirty="0" smtClean="0"/>
              <a:t> data</a:t>
            </a:r>
          </a:p>
          <a:p>
            <a:pPr lvl="2"/>
            <a:r>
              <a:rPr lang="en-US" dirty="0" smtClean="0"/>
              <a:t>First “hole” in received data</a:t>
            </a:r>
          </a:p>
          <a:p>
            <a:pPr lvl="2"/>
            <a:r>
              <a:rPr lang="en-US" dirty="0" smtClean="0"/>
              <a:t>When sender gets ack, knows that receiver’s window has moved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Sliding window (so far)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window 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Left edge</a:t>
            </a:r>
            <a:r>
              <a:rPr lang="en-US" dirty="0" smtClean="0"/>
              <a:t> of window:</a:t>
            </a:r>
          </a:p>
          <a:p>
            <a:pPr lvl="1"/>
            <a:r>
              <a:rPr lang="en-US" dirty="0" smtClean="0"/>
              <a:t>Sender: beginning of </a:t>
            </a:r>
            <a:r>
              <a:rPr lang="en-US" dirty="0" smtClean="0">
                <a:solidFill>
                  <a:srgbClr val="0000FF"/>
                </a:solidFill>
              </a:rPr>
              <a:t>unacknowledged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Receiver: beginning of </a:t>
            </a:r>
            <a:r>
              <a:rPr lang="en-US" dirty="0" smtClean="0">
                <a:solidFill>
                  <a:srgbClr val="0000FF"/>
                </a:solidFill>
              </a:rPr>
              <a:t>undelivered</a:t>
            </a:r>
            <a:r>
              <a:rPr lang="en-US" dirty="0" smtClean="0"/>
              <a:t>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Right edge</a:t>
            </a:r>
            <a:r>
              <a:rPr lang="en-US" dirty="0" smtClean="0"/>
              <a:t>: Left edge + constant</a:t>
            </a:r>
          </a:p>
          <a:p>
            <a:pPr lvl="1"/>
            <a:r>
              <a:rPr lang="en-US" dirty="0" smtClean="0"/>
              <a:t>The constant is only limited by buffer size in the transport layer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6,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1490454031</TotalTime>
  <Pages>7</Pages>
  <Words>2667</Words>
  <Application>Microsoft Macintosh PowerPoint</Application>
  <PresentationFormat>On-screen Show (4:3)</PresentationFormat>
  <Paragraphs>720</Paragraphs>
  <Slides>60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5" baseType="lpstr">
      <vt:lpstr>Arial Black</vt:lpstr>
      <vt:lpstr>Courier New</vt:lpstr>
      <vt:lpstr>Gill Sans</vt:lpstr>
      <vt:lpstr>Helvetica</vt:lpstr>
      <vt:lpstr>Math3</vt:lpstr>
      <vt:lpstr>Monotype Sorts</vt:lpstr>
      <vt:lpstr>ＭＳ Ｐゴシック</vt:lpstr>
      <vt:lpstr>Symbol</vt:lpstr>
      <vt:lpstr>Tahoma</vt:lpstr>
      <vt:lpstr>Times New Roman</vt:lpstr>
      <vt:lpstr>Wingdings</vt:lpstr>
      <vt:lpstr>ZapfDingbats</vt:lpstr>
      <vt:lpstr>Arial</vt:lpstr>
      <vt:lpstr>dbllineb</vt:lpstr>
      <vt:lpstr>Worksheet</vt:lpstr>
      <vt:lpstr>EECS 489 Computer Networks  Winter 2017</vt:lpstr>
      <vt:lpstr>Agenda</vt:lpstr>
      <vt:lpstr>Recap: TCP state transitions</vt:lpstr>
      <vt:lpstr>TCP client lifecycle</vt:lpstr>
      <vt:lpstr>TCP server lifecycle</vt:lpstr>
      <vt:lpstr>TCP Flow Control</vt:lpstr>
      <vt:lpstr>TCP header</vt:lpstr>
      <vt:lpstr>Recap: Sliding window</vt:lpstr>
      <vt:lpstr>TCP: Sliding window (so far)</vt:lpstr>
      <vt:lpstr>Sliding window at sender</vt:lpstr>
      <vt:lpstr>Sliding window at receiver</vt:lpstr>
      <vt:lpstr>Solution: Advertised window (Flow Control)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Announcements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1253</cp:revision>
  <cp:lastPrinted>1999-09-08T17:25:07Z</cp:lastPrinted>
  <dcterms:created xsi:type="dcterms:W3CDTF">2014-01-14T18:15:50Z</dcterms:created>
  <dcterms:modified xsi:type="dcterms:W3CDTF">2017-02-06T18:37:30Z</dcterms:modified>
  <cp:category/>
</cp:coreProperties>
</file>