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620" r:id="rId4"/>
    <p:sldId id="513" r:id="rId5"/>
    <p:sldId id="515" r:id="rId6"/>
    <p:sldId id="527" r:id="rId7"/>
    <p:sldId id="528" r:id="rId8"/>
    <p:sldId id="529" r:id="rId9"/>
    <p:sldId id="526" r:id="rId10"/>
    <p:sldId id="531" r:id="rId11"/>
    <p:sldId id="530" r:id="rId12"/>
    <p:sldId id="532" r:id="rId13"/>
    <p:sldId id="533" r:id="rId14"/>
    <p:sldId id="534" r:id="rId15"/>
    <p:sldId id="593" r:id="rId16"/>
    <p:sldId id="536" r:id="rId17"/>
    <p:sldId id="537" r:id="rId18"/>
    <p:sldId id="552" r:id="rId19"/>
    <p:sldId id="514" r:id="rId20"/>
    <p:sldId id="553" r:id="rId21"/>
    <p:sldId id="517" r:id="rId22"/>
    <p:sldId id="571" r:id="rId23"/>
    <p:sldId id="572" r:id="rId24"/>
    <p:sldId id="573" r:id="rId25"/>
    <p:sldId id="524" r:id="rId26"/>
    <p:sldId id="525" r:id="rId27"/>
    <p:sldId id="545" r:id="rId28"/>
    <p:sldId id="502" r:id="rId29"/>
    <p:sldId id="594" r:id="rId30"/>
    <p:sldId id="574" r:id="rId31"/>
    <p:sldId id="575" r:id="rId32"/>
    <p:sldId id="576" r:id="rId33"/>
    <p:sldId id="577" r:id="rId34"/>
    <p:sldId id="578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7"/>
    <p:restoredTop sz="94648"/>
  </p:normalViewPr>
  <p:slideViewPr>
    <p:cSldViewPr>
      <p:cViewPr varScale="1">
        <p:scale>
          <a:sx n="112" d="100"/>
          <a:sy n="112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29,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0F532-E10D-32D8-88F2-531CEFB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BF67-339D-EE3B-09C3-F6B8A734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101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</a:t>
            </a: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constant bit 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      rate </a:t>
            </a: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29189" cy="3241675"/>
            <a:chOff x="1874" y="1138"/>
            <a:chExt cx="3105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1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FF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FF"/>
                  </a:solidFill>
                  <a:latin typeface="Arial"/>
                  <a:cs typeface="Arial"/>
                </a:rPr>
                <a:t>     rate </a:t>
              </a: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91" y="5207000"/>
            <a:ext cx="8770909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6901-1CCF-D7E6-9170-1E20A41A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7FAC-23A2-FD36-753D-A245854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  <a:p>
            <a:r>
              <a:rPr lang="en-US" dirty="0">
                <a:solidFill>
                  <a:srgbClr val="0000FF"/>
                </a:solidFill>
              </a:rPr>
              <a:t>Adaptive bit rate (ABR)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190D3-D755-8130-82B4-8A2455F5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5B20E-DD1B-B5E9-CC9C-748D531D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1BF45-74D6-0AB3-4E3D-7097F19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7FBD9-60F5-387F-1397-067368A9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9F822-0F90-395F-F80E-6A5407E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 dirty="0">
              <a:latin typeface="Times New Roman" charset="0"/>
            </a:endParaRPr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644B5-B492-640A-5D10-7B2EC006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3B42B-8594-3AAF-CC2F-2633977E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4659" y="5773579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</a:t>
            </a:r>
            <a:r>
              <a:rPr lang="en-US" sz="1000">
                <a:solidFill>
                  <a:srgbClr val="D3A600"/>
                </a:solidFill>
              </a:rPr>
              <a:t>: Facebook</a:t>
            </a:r>
            <a:endParaRPr lang="en-US" sz="1000" dirty="0">
              <a:solidFill>
                <a:srgbClr val="D3A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A24B7-7083-268D-D26F-6453D09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$185 billion</a:t>
            </a:r>
            <a:r>
              <a:rPr lang="en-US" dirty="0"/>
              <a:t> in 2021. [Synergy Research Group report]</a:t>
            </a:r>
          </a:p>
          <a:p>
            <a:endParaRPr lang="en-US" dirty="0"/>
          </a:p>
          <a:p>
            <a:r>
              <a:rPr lang="en-US" dirty="0"/>
              <a:t>But only O(100) sites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8FDA3-5975-5C61-A35C-3EE78BDE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906D-DE76-D3AB-47A6-D4431C0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3057-A8C1-FDFD-281E-0F10FC03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4E92B-F350-37DE-8181-6D590B68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533D2-C07F-FEE2-C32C-5585D53C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ED60B-97DE-0E86-62B4-1843B94D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3B86-8AEB-AD14-62C7-CA8C917E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DAD60-7F96-FF45-A602-76795A4D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7E7B6-8498-3D4E-6C6B-D3364E99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TTL in dig output is in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64269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216.165.61.24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79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8.8.8.8#53(8.8.8.8)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Jan 19 11:07:26 EST 2024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29,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5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2F46569-72BE-C8C9-5A74-307C28FE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4EE7E-2C6C-F065-521D-12964136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24426070-F290-D4CE-A0A4-CA5174D8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7EB1-69C1-B6F3-81D5-B9F4F666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00AE38-5050-33A7-8533-8D498E2E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EA4F-B1A8-4D74-9BD4-28091520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ACECA-D158-D5F8-B671-6D0A38F1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8BED4-BFDB-F76A-E8DD-4AC6EC3C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D8FA0-98F4-2155-ADF7-5EDFE8D8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807D-B0E9-840B-5059-98170D78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video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65%, i.e., every 2 of 3 bytes in 2023!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F6534-5B46-FD27-79AA-32A04AEC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C212F-7195-C753-210C-90034EC5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 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0EA8-CDA1-B366-95FC-587069AD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24400" y="2725073"/>
            <a:ext cx="3886200" cy="21698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E56FC-71C8-D384-7E42-BCF9CF03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9607" y="5365750"/>
            <a:ext cx="7824787" cy="8120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3BD18-0EAC-4D6A-F758-7A15027F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BAEC9-152B-D87D-BB5B-F35EDD9B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5EDFD8D9-8D7A-0087-43D9-8944FC26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97DD-C35C-F968-45CD-435F01FB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>
                <a:solidFill>
                  <a:srgbClr val="0000FF"/>
                </a:solidFill>
              </a:rPr>
              <a:t>At most k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D55E4-4CBE-A5B7-6AC1-8073B66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scale-out designs?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50D6A-C3CB-EFF1-DD3B-A0E7900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4DF3-5F03-5DAF-67EE-F7E5C7A8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watch a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watch</a:t>
            </a:r>
          </a:p>
          <a:p>
            <a:pPr lvl="1"/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pPr lvl="1"/>
            <a:r>
              <a:rPr lang="en-US" dirty="0"/>
              <a:t>Doesn’t even make sense even if its possible</a:t>
            </a:r>
          </a:p>
          <a:p>
            <a:pPr lvl="2"/>
            <a:r>
              <a:rPr lang="en-US" dirty="0"/>
              <a:t>Users have to </a:t>
            </a:r>
            <a:r>
              <a:rPr lang="en-US" dirty="0">
                <a:solidFill>
                  <a:srgbClr val="0000FF"/>
                </a:solidFill>
              </a:rPr>
              <a:t>wait too long</a:t>
            </a:r>
          </a:p>
          <a:p>
            <a:pPr lvl="2"/>
            <a:r>
              <a:rPr lang="en-US" dirty="0"/>
              <a:t>Users </a:t>
            </a:r>
            <a:r>
              <a:rPr lang="en-US" dirty="0">
                <a:solidFill>
                  <a:srgbClr val="0000FF"/>
                </a:solidFill>
              </a:rPr>
              <a:t>may skip forward</a:t>
            </a:r>
            <a:r>
              <a:rPr lang="en-US" dirty="0"/>
              <a:t>! ⇒ bandwidth waste</a:t>
            </a:r>
          </a:p>
          <a:p>
            <a:pPr lvl="2"/>
            <a:r>
              <a:rPr lang="en-US" dirty="0"/>
              <a:t>User’s </a:t>
            </a:r>
            <a:r>
              <a:rPr lang="en-US" dirty="0">
                <a:solidFill>
                  <a:srgbClr val="0000FF"/>
                </a:solidFill>
              </a:rPr>
              <a:t>connection quality may change</a:t>
            </a:r>
            <a:r>
              <a:rPr lang="en-US" dirty="0"/>
              <a:t> (e.g., switching from WiFi to LTE) ⇒ lower resolution to match bandwidth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Our focus is </a:t>
            </a:r>
            <a:r>
              <a:rPr lang="en-US" i="1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live video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F44A-C6BB-BC70-CAEC-4BC2A2F1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7A156-181C-8721-4BE6-E4BD2E00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B3503-60C5-DCB3-66DB-A71EC5D5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0F49-7854-B9C9-D146-5AFE9D61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76C5-CE07-1320-F2B8-29433B1F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1490453996</TotalTime>
  <Pages>7</Pages>
  <Words>2028</Words>
  <Application>Microsoft Macintosh PowerPoint</Application>
  <PresentationFormat>On-screen Show (4:3)</PresentationFormat>
  <Paragraphs>466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ＭＳ Ｐゴシック</vt:lpstr>
      <vt:lpstr>Arial</vt:lpstr>
      <vt:lpstr>Arial Black</vt:lpstr>
      <vt:lpstr>Consolas</vt:lpstr>
      <vt:lpstr>Gill Sans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Recap: TTL in dig output is in seconds</vt:lpstr>
      <vt:lpstr>Why is video important?</vt:lpstr>
      <vt:lpstr>How to watch a video?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Cloud Systems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5-minute break!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in scale-out designs?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1319</cp:revision>
  <cp:lastPrinted>1999-09-08T17:25:07Z</cp:lastPrinted>
  <dcterms:created xsi:type="dcterms:W3CDTF">2014-01-14T18:15:50Z</dcterms:created>
  <dcterms:modified xsi:type="dcterms:W3CDTF">2024-01-29T16:50:31Z</dcterms:modified>
  <cp:category/>
</cp:coreProperties>
</file>