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15" r:id="rId4"/>
    <p:sldId id="513" r:id="rId5"/>
    <p:sldId id="527" r:id="rId6"/>
    <p:sldId id="528" r:id="rId7"/>
    <p:sldId id="529" r:id="rId8"/>
    <p:sldId id="526" r:id="rId9"/>
    <p:sldId id="531" r:id="rId10"/>
    <p:sldId id="530" r:id="rId11"/>
    <p:sldId id="532" r:id="rId12"/>
    <p:sldId id="533" r:id="rId13"/>
    <p:sldId id="534" r:id="rId14"/>
    <p:sldId id="593" r:id="rId15"/>
    <p:sldId id="536" r:id="rId16"/>
    <p:sldId id="537" r:id="rId17"/>
    <p:sldId id="552" r:id="rId18"/>
    <p:sldId id="514" r:id="rId19"/>
    <p:sldId id="553" r:id="rId20"/>
    <p:sldId id="517" r:id="rId21"/>
    <p:sldId id="571" r:id="rId22"/>
    <p:sldId id="572" r:id="rId23"/>
    <p:sldId id="573" r:id="rId24"/>
    <p:sldId id="524" r:id="rId25"/>
    <p:sldId id="525" r:id="rId26"/>
    <p:sldId id="545" r:id="rId27"/>
    <p:sldId id="502" r:id="rId28"/>
    <p:sldId id="594" r:id="rId29"/>
    <p:sldId id="574" r:id="rId30"/>
    <p:sldId id="575" r:id="rId31"/>
    <p:sldId id="576" r:id="rId32"/>
    <p:sldId id="577" r:id="rId33"/>
    <p:sldId id="578" r:id="rId34"/>
    <p:sldId id="579" r:id="rId35"/>
    <p:sldId id="580" r:id="rId36"/>
    <p:sldId id="581" r:id="rId37"/>
    <p:sldId id="582" r:id="rId38"/>
    <p:sldId id="583" r:id="rId39"/>
    <p:sldId id="584" r:id="rId40"/>
    <p:sldId id="585" r:id="rId41"/>
    <p:sldId id="586" r:id="rId42"/>
    <p:sldId id="587" r:id="rId43"/>
    <p:sldId id="588" r:id="rId44"/>
    <p:sldId id="589" r:id="rId45"/>
    <p:sldId id="590" r:id="rId46"/>
    <p:sldId id="591" r:id="rId47"/>
    <p:sldId id="592" r:id="rId48"/>
    <p:sldId id="512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/>
    <p:restoredTop sz="94663"/>
  </p:normalViewPr>
  <p:slideViewPr>
    <p:cSldViewPr>
      <p:cViewPr varScale="1">
        <p:scale>
          <a:sx n="112" d="100"/>
          <a:sy n="112" d="100"/>
        </p:scale>
        <p:origin x="137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3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17254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86629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20,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7.jpe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Absorb network delay variations</a:t>
            </a:r>
          </a:p>
          <a:p>
            <a:r>
              <a:rPr lang="en-US" dirty="0"/>
              <a:t>Handle user interactions</a:t>
            </a:r>
          </a:p>
          <a:p>
            <a:pPr lvl="1"/>
            <a:r>
              <a:rPr lang="en-US" dirty="0"/>
              <a:t>Jump forward, fast-forward, rewind, pause</a:t>
            </a:r>
          </a:p>
          <a:p>
            <a:r>
              <a:rPr lang="en-US" dirty="0"/>
              <a:t>Handle packet loss, retransmission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4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86" y="1724"/>
              <a:ext cx="5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764" y="1196"/>
              <a:ext cx="7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816476" cy="3241675"/>
            <a:chOff x="1874" y="1138"/>
            <a:chExt cx="3034" cy="204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839" y="1248"/>
              <a:ext cx="10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812"/>
              <a:ext cx="1059" cy="368"/>
              <a:chOff x="1874" y="2812"/>
              <a:chExt cx="1059" cy="368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812"/>
                <a:ext cx="105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D3A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video</a:t>
              </a:r>
              <a:endParaRPr lang="en-US" b="0" i="0" dirty="0">
                <a:solidFill>
                  <a:srgbClr val="D3A6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streaming: Revisited</a:t>
            </a:r>
          </a:p>
        </p:txBody>
      </p:sp>
      <p:sp>
        <p:nvSpPr>
          <p:cNvPr id="224464" name="Rectangle 208"/>
          <p:cNvSpPr>
            <a:spLocks noGrp="1" noChangeArrowheads="1"/>
          </p:cNvSpPr>
          <p:nvPr>
            <p:ph type="body" idx="4294967295"/>
          </p:nvPr>
        </p:nvSpPr>
        <p:spPr>
          <a:xfrm>
            <a:off x="373091" y="5207000"/>
            <a:ext cx="8770909" cy="889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Client-side buffering and playout delay: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compensate for network-added delay, delay jitter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HTTP streaming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bitrate for all clients</a:t>
            </a:r>
          </a:p>
          <a:p>
            <a:pPr lvl="1"/>
            <a:r>
              <a:rPr lang="en-US" dirty="0"/>
              <a:t>Clients can have very different network conditions</a:t>
            </a:r>
          </a:p>
          <a:p>
            <a:pPr lvl="1"/>
            <a:r>
              <a:rPr lang="en-US" dirty="0"/>
              <a:t>Clients network conditions can change over time</a:t>
            </a:r>
          </a:p>
          <a:p>
            <a:r>
              <a:rPr lang="en-US" dirty="0">
                <a:solidFill>
                  <a:srgbClr val="0000FF"/>
                </a:solidFill>
              </a:rPr>
              <a:t>Cannot dynamically adapt to conditions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Systems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15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868623">
            <a:off x="3824166" y="3914944"/>
            <a:ext cx="1194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GET</a:t>
            </a:r>
          </a:p>
        </p:txBody>
      </p:sp>
    </p:spTree>
    <p:extLst>
      <p:ext uri="{BB962C8B-B14F-4D97-AF65-F5344CB8AC3E}">
        <p14:creationId xmlns:p14="http://schemas.microsoft.com/office/powerpoint/2010/main" val="9932506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16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20868623">
            <a:off x="3546046" y="3914944"/>
            <a:ext cx="1750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/>
              <a:t>&lt;html&gt;</a:t>
            </a:r>
          </a:p>
          <a:p>
            <a:pPr eaLnBrk="0" hangingPunct="0"/>
            <a:r>
              <a:rPr lang="en-US" sz="1000" b="0" dirty="0"/>
              <a:t>&lt;body&gt;</a:t>
            </a:r>
          </a:p>
          <a:p>
            <a:pPr eaLnBrk="0" hangingPunct="0"/>
            <a:r>
              <a:rPr lang="en-US" sz="1000" b="0" dirty="0"/>
              <a:t>... …</a:t>
            </a:r>
          </a:p>
          <a:p>
            <a:pPr eaLnBrk="0" hangingPunct="0"/>
            <a:r>
              <a:rPr lang="en-US" sz="1000" b="0" dirty="0"/>
              <a:t>&lt;/body&gt;</a:t>
            </a:r>
          </a:p>
          <a:p>
            <a:pPr eaLnBrk="0" hangingPunct="0"/>
            <a:r>
              <a:rPr lang="en-US" sz="1000" b="0" dirty="0"/>
              <a:t>&lt;/html&gt;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2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Content Placeholder 7" descr="DLS_008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365986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Content Placeholder 11" descr="CBF_009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14105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 descr="PRY_20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4659" y="5773579"/>
            <a:ext cx="1292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</a:t>
            </a:r>
            <a:r>
              <a:rPr lang="en-US" sz="1000">
                <a:solidFill>
                  <a:srgbClr val="D3A600"/>
                </a:solidFill>
              </a:rPr>
              <a:t>: Facebook</a:t>
            </a:r>
            <a:endParaRPr lang="en-US" sz="1000" dirty="0">
              <a:solidFill>
                <a:srgbClr val="D3A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0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r>
              <a:rPr lang="en-US" dirty="0"/>
              <a:t>Datacenter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a datacenter (DC)?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1M servers/site [Microsoft/Amazon/Google] </a:t>
            </a:r>
          </a:p>
          <a:p>
            <a:r>
              <a:rPr lang="en-US" dirty="0"/>
              <a:t>&gt; $1B to build one site [Facebook]</a:t>
            </a:r>
          </a:p>
          <a:p>
            <a:r>
              <a:rPr lang="en-US" dirty="0"/>
              <a:t>&gt;$20M/month/site operational costs [MS</a:t>
            </a:r>
            <a:r>
              <a:rPr lang="fr-FR" dirty="0"/>
              <a:t>’</a:t>
            </a:r>
            <a:r>
              <a:rPr lang="en-US" dirty="0"/>
              <a:t>09]</a:t>
            </a:r>
          </a:p>
          <a:p>
            <a:r>
              <a:rPr lang="en-US" dirty="0"/>
              <a:t>Data center hardware spending grew to </a:t>
            </a:r>
            <a:r>
              <a:rPr lang="en-US" dirty="0">
                <a:solidFill>
                  <a:srgbClr val="0000FF"/>
                </a:solidFill>
              </a:rPr>
              <a:t>$177 billion</a:t>
            </a:r>
            <a:r>
              <a:rPr lang="en-US" dirty="0"/>
              <a:t> in 2017. [Gartner report]</a:t>
            </a:r>
          </a:p>
          <a:p>
            <a:endParaRPr lang="en-US" dirty="0"/>
          </a:p>
          <a:p>
            <a:r>
              <a:rPr lang="en-US" dirty="0"/>
              <a:t>But only O(10-100) sites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pPr lvl="1"/>
            <a:r>
              <a:rPr lang="en-US" dirty="0"/>
              <a:t>Need scalable designs</a:t>
            </a:r>
          </a:p>
          <a:p>
            <a:pPr lvl="1"/>
            <a:r>
              <a:rPr lang="en-US" dirty="0"/>
              <a:t>Low-cost designs: e.g., use commodity technology</a:t>
            </a:r>
          </a:p>
          <a:p>
            <a:pPr lvl="1"/>
            <a:r>
              <a:rPr lang="en-US" dirty="0"/>
              <a:t>High utilization (efficiency): e.g., &gt;60% avg. utilization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Contrast</a:t>
            </a:r>
            <a:r>
              <a:rPr lang="en-US" dirty="0"/>
              <a:t>: avg. utilization on Internet links often ~30%</a:t>
            </a:r>
          </a:p>
          <a:p>
            <a:pPr lvl="1"/>
            <a:r>
              <a:rPr lang="en-US" dirty="0"/>
              <a:t> Tolerate frequent failure</a:t>
            </a:r>
          </a:p>
          <a:p>
            <a:pPr lvl="2"/>
            <a:r>
              <a:rPr lang="en-US" dirty="0"/>
              <a:t>Large number of (low cost) components </a:t>
            </a:r>
          </a:p>
          <a:p>
            <a:pPr lvl="1"/>
            <a:r>
              <a:rPr lang="en-US" dirty="0"/>
              <a:t> Automate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model: clouds / </a:t>
            </a:r>
            <a:r>
              <a:rPr lang="en-US" dirty="0">
                <a:solidFill>
                  <a:srgbClr val="0000FF"/>
                </a:solidFill>
              </a:rPr>
              <a:t>multi-tenancy</a:t>
            </a:r>
          </a:p>
          <a:p>
            <a:pPr lvl="1"/>
            <a:r>
              <a:rPr lang="en-US" dirty="0"/>
              <a:t>Performance guarantees</a:t>
            </a:r>
          </a:p>
          <a:p>
            <a:pPr lvl="1"/>
            <a:r>
              <a:rPr lang="en-US" dirty="0"/>
              <a:t>Isolation guarantees</a:t>
            </a:r>
          </a:p>
          <a:p>
            <a:pPr lvl="1"/>
            <a:r>
              <a:rPr lang="en-US" dirty="0"/>
              <a:t>Portability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20 at 7.03.56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14994" y="17049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ea typeface="Arial" charset="0"/>
                <a:cs typeface="Arial" charset="0"/>
              </a:rPr>
              <a:t>e</a:t>
            </a:r>
            <a:r>
              <a:rPr lang="en-US" sz="1600" dirty="0" err="1">
                <a:solidFill>
                  <a:prstClr val="black"/>
                </a:solidFill>
                <a:ea typeface="Arial" charset="0"/>
                <a:cs typeface="Arial" charset="0"/>
              </a:rPr>
              <a:t>ecs</a:t>
            </a:r>
            <a:r>
              <a:rPr lang="en-US" sz="1600" dirty="0">
                <a:solidFill>
                  <a:prstClr val="black"/>
                </a:solidFill>
                <a:ea typeface="Arial" charset="0"/>
                <a:cs typeface="Arial" charset="0"/>
              </a:rPr>
              <a:t> 489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212-E36A-6C44-B33E-31147482829D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8883" y="1665109"/>
            <a:ext cx="609600" cy="391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976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9452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05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472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4516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53523" y="2934939"/>
            <a:ext cx="1431453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10476" y="2934939"/>
            <a:ext cx="574500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06543" y="3382051"/>
            <a:ext cx="129539" cy="335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287188" y="2934939"/>
            <a:ext cx="1411399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4690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942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9194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8222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6792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4044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296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2453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3510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0319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8044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01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40737" y="4313289"/>
            <a:ext cx="612786" cy="8871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24" idx="0"/>
          </p:cNvCxnSpPr>
          <p:nvPr/>
        </p:nvCxnSpPr>
        <p:spPr>
          <a:xfrm flipH="1">
            <a:off x="2927989" y="4313289"/>
            <a:ext cx="225534" cy="8830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53523" y="4313289"/>
            <a:ext cx="161718" cy="8962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24269" y="4313289"/>
            <a:ext cx="186207" cy="9007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10476" y="4313289"/>
            <a:ext cx="165890" cy="8962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694091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06543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02839" y="4313289"/>
            <a:ext cx="595748" cy="8917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490091" y="4313289"/>
            <a:ext cx="208496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698587" y="4313289"/>
            <a:ext cx="178756" cy="9007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698587" y="4313289"/>
            <a:ext cx="539913" cy="8965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698587" y="4313289"/>
            <a:ext cx="930970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6 C 0.02188 0.06921 0.04462 0.13865 -0.00052 0.16365 C -0.04548 0.18865 -0.15833 0.16898 -0.271 0.14953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212-E36A-6C44-B33E-31147482829D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769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5245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198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265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309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69316" y="2934939"/>
            <a:ext cx="1431453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26269" y="2934939"/>
            <a:ext cx="574500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22336" y="3382051"/>
            <a:ext cx="129539" cy="335089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302981" y="2934939"/>
            <a:ext cx="1411399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0483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7735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987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4015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585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837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089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46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303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112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837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94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56530" y="4313289"/>
            <a:ext cx="612786" cy="887184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 flipH="1">
            <a:off x="2857296" y="4313289"/>
            <a:ext cx="312020" cy="958249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69316" y="4313289"/>
            <a:ext cx="161718" cy="896222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40062" y="4313289"/>
            <a:ext cx="186207" cy="9007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26269" y="4313289"/>
            <a:ext cx="165890" cy="8962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709884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22336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18632" y="4313289"/>
            <a:ext cx="595748" cy="891703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505884" y="4313289"/>
            <a:ext cx="208496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987" y="2752472"/>
            <a:ext cx="609600" cy="39116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pic>
        <p:nvPicPr>
          <p:cNvPr id="63" name="Picture 62" descr="Screen Shot 2012-10-20 at 7.03.56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1414994" y="17049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sz="1600" dirty="0" err="1">
                <a:solidFill>
                  <a:prstClr val="black"/>
                </a:solidFill>
                <a:latin typeface="Arial"/>
                <a:cs typeface="Arial"/>
              </a:rPr>
              <a:t>ecs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 489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714380" y="4313289"/>
            <a:ext cx="178756" cy="900741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714380" y="4313289"/>
            <a:ext cx="539913" cy="896560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714380" y="4313289"/>
            <a:ext cx="930970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3EA4F7-7A84-2A4A-AD6C-DCB7FC7F1C3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7987" y="2096883"/>
            <a:ext cx="6858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9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0087 -0.158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response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Less than 200 milliseconds</a:t>
            </a:r>
            <a:r>
              <a:rPr lang="en-US" dirty="0"/>
              <a:t> between receiving user query in the browser and displaying the results</a:t>
            </a:r>
          </a:p>
          <a:p>
            <a:pPr lvl="1"/>
            <a:r>
              <a:rPr lang="en-US" dirty="0"/>
              <a:t>RTT = O(10) to 100 milliseconds</a:t>
            </a:r>
          </a:p>
          <a:p>
            <a:pPr lvl="1"/>
            <a:r>
              <a:rPr lang="en-US" dirty="0"/>
              <a:t>What remains?</a:t>
            </a:r>
          </a:p>
          <a:p>
            <a:pPr lvl="1"/>
            <a:endParaRPr lang="en-US" dirty="0"/>
          </a:p>
          <a:p>
            <a:r>
              <a:rPr lang="en-US" dirty="0"/>
              <a:t>Next time, when the page is not loading fast enough, think about the poor servers working for you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4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6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6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>
              <a:endCxn id="33" idx="2"/>
            </p:cNvCxnSpPr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33" idx="3"/>
            </p:cNvCxnSpPr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33" idx="4"/>
            </p:cNvCxnSpPr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33" idx="5"/>
            </p:cNvCxnSpPr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33" idx="6"/>
            </p:cNvCxnSpPr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63956" y="4969738"/>
            <a:ext cx="1272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Map 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46842" y="2534506"/>
            <a:ext cx="907900" cy="1687129"/>
            <a:chOff x="4646842" y="2763106"/>
            <a:chExt cx="907900" cy="1687129"/>
          </a:xfrm>
        </p:grpSpPr>
        <p:cxnSp>
          <p:nvCxnSpPr>
            <p:cNvPr id="35" name="Straight Arrow Connector 34"/>
            <p:cNvCxnSpPr/>
            <p:nvPr/>
          </p:nvCxnSpPr>
          <p:spPr>
            <a:xfrm rot="5400000" flipV="1">
              <a:off x="4902993" y="3991623"/>
              <a:ext cx="6071" cy="51837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n 35"/>
            <p:cNvSpPr/>
            <p:nvPr/>
          </p:nvSpPr>
          <p:spPr>
            <a:xfrm>
              <a:off x="5187323" y="2763106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900594" y="2692888"/>
              <a:ext cx="10870" cy="51837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n 64"/>
            <p:cNvSpPr/>
            <p:nvPr/>
          </p:nvSpPr>
          <p:spPr>
            <a:xfrm>
              <a:off x="5181600" y="4038600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617488" y="5486400"/>
            <a:ext cx="79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most popular software that follows this paradigm is </a:t>
            </a:r>
            <a:r>
              <a:rPr lang="en-US" sz="1800" dirty="0">
                <a:solidFill>
                  <a:srgbClr val="0000FF"/>
                </a:solidFill>
              </a:rPr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41155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3" grpId="0"/>
      <p:bldP spid="63" grpId="1"/>
      <p:bldP spid="64" grpId="0"/>
      <p:bldP spid="64" grpId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video different?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</a:t>
            </a:r>
            <a:r>
              <a:rPr lang="en-US" dirty="0">
                <a:solidFill>
                  <a:srgbClr val="0000FF"/>
                </a:solidFill>
              </a:rPr>
              <a:t>too large</a:t>
            </a:r>
            <a:r>
              <a:rPr lang="en-US" dirty="0"/>
              <a:t> to send in one GET</a:t>
            </a:r>
          </a:p>
          <a:p>
            <a:r>
              <a:rPr lang="en-US" dirty="0"/>
              <a:t>Doesn’t even make sense even if its possible</a:t>
            </a:r>
          </a:p>
          <a:p>
            <a:pPr lvl="1"/>
            <a:r>
              <a:rPr lang="en-US" dirty="0"/>
              <a:t>Users may skip forward! ⇒ save bandwidth wastage</a:t>
            </a:r>
          </a:p>
          <a:p>
            <a:pPr lvl="1"/>
            <a:r>
              <a:rPr lang="en-US" dirty="0"/>
              <a:t>Users connection quality may change (e.g., switching from WiFi to LTE) ⇒ lower resolution to save bandwidth</a:t>
            </a:r>
          </a:p>
          <a:p>
            <a:r>
              <a:rPr lang="en-US" dirty="0">
                <a:solidFill>
                  <a:srgbClr val="0000FF"/>
                </a:solidFill>
              </a:rPr>
              <a:t>Our focus is on stored video (i.e., not live)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64537" y="5714559"/>
            <a:ext cx="1101477" cy="180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Server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905000" y="2854045"/>
            <a:ext cx="1227999" cy="3141759"/>
            <a:chOff x="1905000" y="2854045"/>
            <a:chExt cx="1227999" cy="3141759"/>
          </a:xfrm>
        </p:grpSpPr>
        <p:sp>
          <p:nvSpPr>
            <p:cNvPr id="11" name="Rectangle 10"/>
            <p:cNvSpPr/>
            <p:nvPr/>
          </p:nvSpPr>
          <p:spPr>
            <a:xfrm>
              <a:off x="1964537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64537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4537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4537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4537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4537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64537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64537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64537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64537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ToR Switch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51887" y="2854045"/>
            <a:ext cx="1227999" cy="3141759"/>
            <a:chOff x="3251887" y="2854045"/>
            <a:chExt cx="1227999" cy="3141759"/>
          </a:xfrm>
        </p:grpSpPr>
        <p:sp>
          <p:nvSpPr>
            <p:cNvPr id="23" name="Rectangle 22"/>
            <p:cNvSpPr/>
            <p:nvPr/>
          </p:nvSpPr>
          <p:spPr>
            <a:xfrm>
              <a:off x="3311424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1424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11424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11424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11424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11424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11424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11424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11424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11424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11424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51887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98774" y="2854045"/>
            <a:ext cx="1227999" cy="3141759"/>
            <a:chOff x="4598774" y="2854045"/>
            <a:chExt cx="1227999" cy="3141759"/>
          </a:xfrm>
        </p:grpSpPr>
        <p:sp>
          <p:nvSpPr>
            <p:cNvPr id="36" name="Rectangle 35"/>
            <p:cNvSpPr/>
            <p:nvPr/>
          </p:nvSpPr>
          <p:spPr>
            <a:xfrm>
              <a:off x="4658311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58311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58311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8311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58311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311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58311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8311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58311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58311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58311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98774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945661" y="2843613"/>
            <a:ext cx="1227999" cy="3141759"/>
            <a:chOff x="5945661" y="2843613"/>
            <a:chExt cx="1227999" cy="3141759"/>
          </a:xfrm>
        </p:grpSpPr>
        <p:sp>
          <p:nvSpPr>
            <p:cNvPr id="49" name="Rectangle 48"/>
            <p:cNvSpPr/>
            <p:nvPr/>
          </p:nvSpPr>
          <p:spPr>
            <a:xfrm>
              <a:off x="6005198" y="570412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05198" y="543912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05198" y="516779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05198" y="489647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05198" y="462267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05198" y="4344914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05198" y="407991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05198" y="380858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05198" y="353725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05198" y="3263463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05198" y="2979086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5661" y="2843613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12778" y="1853666"/>
            <a:ext cx="3334215" cy="66798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Aggregation</a:t>
            </a:r>
          </a:p>
        </p:txBody>
      </p:sp>
      <p:cxnSp>
        <p:nvCxnSpPr>
          <p:cNvPr id="62" name="Elbow Connector 61"/>
          <p:cNvCxnSpPr>
            <a:stCxn id="53" idx="0"/>
          </p:cNvCxnSpPr>
          <p:nvPr/>
        </p:nvCxnSpPr>
        <p:spPr>
          <a:xfrm rot="5400000" flipH="1" flipV="1">
            <a:off x="3263649" y="1773281"/>
            <a:ext cx="467865" cy="1964610"/>
          </a:xfrm>
          <a:prstGeom prst="bentConnector3">
            <a:avLst>
              <a:gd name="adj1" fmla="val 6668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 flipH="1" flipV="1">
            <a:off x="3937092" y="2446725"/>
            <a:ext cx="467865" cy="6177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V="1">
            <a:off x="4610536" y="2391004"/>
            <a:ext cx="467865" cy="7291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V="1">
            <a:off x="5289196" y="1712344"/>
            <a:ext cx="457433" cy="2076051"/>
          </a:xfrm>
          <a:prstGeom prst="bentConnector3">
            <a:avLst>
              <a:gd name="adj1" fmla="val 6706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4479885" y="1568956"/>
            <a:ext cx="1057510" cy="284711"/>
          </a:xfrm>
          <a:prstGeom prst="bentConnector3">
            <a:avLst>
              <a:gd name="adj1" fmla="val 11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networks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animBg="1"/>
      <p:bldP spid="107" grpId="0" animBg="1"/>
      <p:bldP spid="137" grpId="0" animBg="1"/>
      <p:bldP spid="29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traffic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 bwMode="auto">
          <a:xfrm>
            <a:off x="762000" y="2286000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476143" y="3149505"/>
            <a:ext cx="2055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North-South Traffic</a:t>
            </a:r>
          </a:p>
        </p:txBody>
      </p:sp>
      <p:sp>
        <p:nvSpPr>
          <p:cNvPr id="160" name="Up-Down Arrow 159"/>
          <p:cNvSpPr/>
          <p:nvPr/>
        </p:nvSpPr>
        <p:spPr bwMode="auto">
          <a:xfrm rot="5400000">
            <a:off x="4273531" y="4733691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581400" y="5249823"/>
            <a:ext cx="1848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East-West Traffic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82" idx="0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0" grpId="0" animBg="1"/>
      <p:bldP spid="1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East-West traffic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</a:t>
            </a:r>
            <a:r>
              <a:rPr lang="en-US" dirty="0">
                <a:solidFill>
                  <a:srgbClr val="0000FF"/>
                </a:solidFill>
              </a:rPr>
              <a:t>between servers</a:t>
            </a:r>
            <a:r>
              <a:rPr lang="en-US" dirty="0"/>
              <a:t> in the datacenter</a:t>
            </a:r>
          </a:p>
          <a:p>
            <a:r>
              <a:rPr lang="en-US" dirty="0"/>
              <a:t>Communication within “big data” computations </a:t>
            </a:r>
          </a:p>
          <a:p>
            <a:r>
              <a:rPr lang="en-US" dirty="0"/>
              <a:t>Traffic may shift on small timescales (&lt; minutes)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2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endParaRPr lang="en-US" dirty="0"/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</a:t>
            </a:r>
          </a:p>
          <a:p>
            <a:r>
              <a:rPr lang="en-US" dirty="0"/>
              <a:t>Conceptually: Datacenter network as one giant switch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8266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4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 rot="5400000">
            <a:off x="1665688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>
            <a:grpSpLocks noChangeAspect="1"/>
          </p:cNvGrpSpPr>
          <p:nvPr/>
        </p:nvGrpSpPr>
        <p:grpSpPr>
          <a:xfrm rot="16200000">
            <a:off x="3334811" y="3078294"/>
            <a:ext cx="4114800" cy="2002623"/>
            <a:chOff x="1828800" y="2464184"/>
            <a:chExt cx="5331795" cy="2594920"/>
          </a:xfrm>
        </p:grpSpPr>
        <p:sp>
          <p:nvSpPr>
            <p:cNvPr id="131" name="Rectangle 130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56" name="Straight Connector 155"/>
            <p:cNvCxnSpPr>
              <a:endCxn id="236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1" idx="0"/>
              <a:endCxn id="236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3" name="Straight Connector 182"/>
            <p:cNvCxnSpPr>
              <a:stCxn id="175" idx="0"/>
              <a:endCxn id="237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87" idx="0"/>
              <a:endCxn id="237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10" name="Straight Connector 209"/>
            <p:cNvCxnSpPr>
              <a:stCxn id="223" idx="0"/>
              <a:endCxn id="239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35" idx="0"/>
              <a:endCxn id="239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37" name="Straight Connector 236"/>
            <p:cNvCxnSpPr>
              <a:stCxn id="199" idx="0"/>
              <a:endCxn id="238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11" idx="0"/>
              <a:endCxn id="238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0" name="Straight Connector 239"/>
            <p:cNvCxnSpPr>
              <a:stCxn id="236" idx="0"/>
              <a:endCxn id="241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38" idx="0"/>
              <a:endCxn id="241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39" idx="0"/>
              <a:endCxn id="241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4" name="Straight Connector 243"/>
            <p:cNvCxnSpPr>
              <a:stCxn id="236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38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39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37" idx="0"/>
              <a:endCxn id="241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37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 bwMode="auto">
          <a:xfrm>
            <a:off x="3601844" y="2018371"/>
            <a:ext cx="1918010" cy="4070195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GIANT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85507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 </a:t>
            </a:r>
          </a:p>
          <a:p>
            <a:r>
              <a:rPr lang="en-US" dirty="0"/>
              <a:t>Conceptually: Datacenter network as one giant switch</a:t>
            </a:r>
          </a:p>
          <a:p>
            <a:pPr lvl="1"/>
            <a:r>
              <a:rPr lang="en-US" dirty="0"/>
              <a:t>Would require a 10 </a:t>
            </a:r>
            <a:r>
              <a:rPr lang="en-US" dirty="0" err="1"/>
              <a:t>Pbits</a:t>
            </a:r>
            <a:r>
              <a:rPr lang="en-US" dirty="0"/>
              <a:t>/sec switch!</a:t>
            </a:r>
          </a:p>
          <a:p>
            <a:pPr lvl="2"/>
            <a:r>
              <a:rPr lang="en-US" dirty="0"/>
              <a:t>1M ports (one port/server)</a:t>
            </a:r>
          </a:p>
          <a:p>
            <a:pPr lvl="2"/>
            <a:r>
              <a:rPr lang="en-US" dirty="0"/>
              <a:t>10Gbps per port </a:t>
            </a:r>
          </a:p>
          <a:p>
            <a:r>
              <a:rPr lang="en-US" dirty="0">
                <a:solidFill>
                  <a:srgbClr val="0000FF"/>
                </a:solidFill>
              </a:rPr>
              <a:t>Practical approach:</a:t>
            </a:r>
            <a:r>
              <a:rPr lang="en-US" dirty="0"/>
              <a:t> build a network of switches (“fabric”) with high “bisection bandwidth”</a:t>
            </a:r>
          </a:p>
          <a:p>
            <a:pPr lvl="1"/>
            <a:r>
              <a:rPr lang="en-US" dirty="0"/>
              <a:t>Each switch has practical #ports and link speeds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video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Dominates the global Internet traffic landscape</a:t>
            </a:r>
          </a:p>
          <a:p>
            <a:pPr lvl="1"/>
            <a:r>
              <a:rPr lang="en-US" dirty="0"/>
              <a:t>About 60%, i.e., every 3 of 5 bytes in 2020!</a:t>
            </a:r>
          </a:p>
          <a:p>
            <a:pPr lvl="1"/>
            <a:endParaRPr lang="en-US" dirty="0"/>
          </a:p>
          <a:p>
            <a:r>
              <a:rPr lang="en-US" dirty="0"/>
              <a:t>Major sources</a:t>
            </a:r>
          </a:p>
          <a:p>
            <a:pPr lvl="1"/>
            <a:r>
              <a:rPr lang="en-US" dirty="0"/>
              <a:t>Netflix</a:t>
            </a:r>
          </a:p>
          <a:p>
            <a:pPr lvl="1"/>
            <a:r>
              <a:rPr lang="en-US" dirty="0"/>
              <a:t>YouTube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a network into two equal parts</a:t>
            </a:r>
          </a:p>
          <a:p>
            <a:r>
              <a:rPr lang="en-US" dirty="0"/>
              <a:t>Minimum bandwidth between the partitions is the bisection bandwidth</a:t>
            </a:r>
          </a:p>
          <a:p>
            <a:r>
              <a:rPr lang="en-US" dirty="0">
                <a:solidFill>
                  <a:srgbClr val="0000FF"/>
                </a:solidFill>
              </a:rPr>
              <a:t>Full bisection bandwidth</a:t>
            </a:r>
            <a:r>
              <a:rPr lang="en-US" dirty="0"/>
              <a:t>: bisection bandwidth in an N node network is N/2 times the bandwidth of a single link </a:t>
            </a:r>
          </a:p>
          <a:p>
            <a:pPr lvl="1"/>
            <a:r>
              <a:rPr lang="en-US" dirty="0"/>
              <a:t>Nodes of any two halves can communicate at full speed with each other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full bisection bandwidth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Scale up</a:t>
            </a:r>
          </a:p>
          <a:p>
            <a:pPr lvl="1"/>
            <a:r>
              <a:rPr lang="en-US" dirty="0"/>
              <a:t>Make links fatter toward the core of the network</a:t>
            </a:r>
          </a:p>
          <a:p>
            <a:r>
              <a:rPr lang="en-US" dirty="0"/>
              <a:t>Problem: Scaling up a traditional tree topology is expensive!</a:t>
            </a:r>
          </a:p>
          <a:p>
            <a:pPr lvl="1"/>
            <a:r>
              <a:rPr lang="en-US" dirty="0"/>
              <a:t>Requires non-commodity / impractical / link and switch components </a:t>
            </a:r>
          </a:p>
          <a:p>
            <a:r>
              <a:rPr lang="en-US" dirty="0"/>
              <a:t>Solutions?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Over-subscribe</a:t>
            </a:r>
            <a:r>
              <a:rPr lang="en-US" dirty="0"/>
              <a:t> (i.e., provision less than full BBW)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Better topologies</a:t>
            </a:r>
          </a:p>
          <a:p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24400" y="2725073"/>
            <a:ext cx="3886200" cy="216985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59607" y="5365750"/>
            <a:ext cx="7824787" cy="8120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Need techniques to </a:t>
            </a:r>
            <a:r>
              <a:rPr lang="en-US" dirty="0">
                <a:solidFill>
                  <a:srgbClr val="0000FF"/>
                </a:solidFill>
              </a:rPr>
              <a:t>avoid congesting oversubscribed links</a:t>
            </a:r>
            <a:r>
              <a:rPr lang="en-US" dirty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7439" y="1679073"/>
            <a:ext cx="6170119" cy="3444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488031" y="1864074"/>
            <a:ext cx="2505397" cy="2477615"/>
            <a:chOff x="-1015559" y="1163801"/>
            <a:chExt cx="2505397" cy="247761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Oval Callout 9"/>
            <p:cNvSpPr/>
            <p:nvPr/>
          </p:nvSpPr>
          <p:spPr>
            <a:xfrm>
              <a:off x="-1015559" y="2987829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-423040" y="2075815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609599" y="1163801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40G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5360" y="1867084"/>
            <a:ext cx="2505397" cy="2477615"/>
            <a:chOff x="457199" y="1817388"/>
            <a:chExt cx="2505397" cy="2477615"/>
          </a:xfrm>
        </p:grpSpPr>
        <p:sp>
          <p:nvSpPr>
            <p:cNvPr id="7" name="Oval Callout 6"/>
            <p:cNvSpPr/>
            <p:nvPr/>
          </p:nvSpPr>
          <p:spPr>
            <a:xfrm>
              <a:off x="457199" y="3641416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049718" y="2729402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2082357" y="1817388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0" name="Straight Connector 119"/>
          <p:cNvCxnSpPr>
            <a:stCxn id="41" idx="0"/>
            <a:endCxn id="103" idx="2"/>
          </p:cNvCxnSpPr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3" idx="0"/>
            <a:endCxn id="103" idx="2"/>
          </p:cNvCxnSpPr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8" name="Straight Connector 117"/>
          <p:cNvCxnSpPr>
            <a:stCxn id="89" idx="0"/>
            <a:endCxn id="105" idx="2"/>
          </p:cNvCxnSpPr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1" idx="0"/>
            <a:endCxn id="105" idx="2"/>
          </p:cNvCxnSpPr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6" name="Straight Connector 115"/>
          <p:cNvCxnSpPr>
            <a:stCxn id="65" idx="0"/>
            <a:endCxn id="104" idx="2"/>
          </p:cNvCxnSpPr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77" idx="0"/>
            <a:endCxn id="104" idx="2"/>
          </p:cNvCxnSpPr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78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16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12646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in scale-out designs?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Topology offers high bisection bandwidth</a:t>
            </a:r>
          </a:p>
          <a:p>
            <a:r>
              <a:rPr lang="en-US" dirty="0"/>
              <a:t>All other system components must be able to exploit this available capacity</a:t>
            </a:r>
          </a:p>
          <a:p>
            <a:pPr lvl="1"/>
            <a:r>
              <a:rPr lang="en-US" dirty="0"/>
              <a:t>Routing must use all paths</a:t>
            </a:r>
          </a:p>
          <a:p>
            <a:pPr lvl="1"/>
            <a:r>
              <a:rPr lang="en-US" dirty="0"/>
              <a:t>Transport protocol must </a:t>
            </a:r>
            <a:br>
              <a:rPr lang="en-US" dirty="0"/>
            </a:br>
            <a:r>
              <a:rPr lang="en-US" dirty="0"/>
              <a:t>fill all pipes (fast)</a:t>
            </a:r>
          </a:p>
          <a:p>
            <a:pPr lvl="1"/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34" name="Rectangle 133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8" name="Straight Connector 187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2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pPr lvl="1"/>
            <a:r>
              <a:rPr lang="en-US" dirty="0"/>
              <a:t>Too large to send, so stream it</a:t>
            </a:r>
          </a:p>
          <a:p>
            <a:pPr lvl="1"/>
            <a:r>
              <a:rPr lang="en-US" dirty="0"/>
              <a:t>Dynamically adapt to the network and users </a:t>
            </a:r>
          </a:p>
          <a:p>
            <a:r>
              <a:rPr lang="en-US" dirty="0"/>
              <a:t>Cloud systems</a:t>
            </a:r>
          </a:p>
          <a:p>
            <a:pPr lvl="1"/>
            <a:r>
              <a:rPr lang="en-US" dirty="0"/>
              <a:t>Forms the backend of modern web services</a:t>
            </a:r>
          </a:p>
          <a:p>
            <a:pPr lvl="1"/>
            <a:r>
              <a:rPr lang="en-US" dirty="0"/>
              <a:t>Runs in datacenters where all the processing happens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a sequence of images/frames displayed at a constant rate (moving pictures)</a:t>
            </a:r>
          </a:p>
          <a:p>
            <a:r>
              <a:rPr lang="en-US" dirty="0"/>
              <a:t>Digital image is an array of pixels, each pixel represented by bits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Single frame image encoding: 1024x1024 pixels, 24 bits/pixel ⇒ 3 MB/image</a:t>
            </a:r>
          </a:p>
          <a:p>
            <a:pPr lvl="1"/>
            <a:r>
              <a:rPr lang="en-US" dirty="0"/>
              <a:t>Movies: 24 frames/sec ⇒ 72 MB/sec</a:t>
            </a:r>
          </a:p>
          <a:p>
            <a:pPr lvl="1"/>
            <a:r>
              <a:rPr lang="en-US" dirty="0"/>
              <a:t>TV: 30 frames/sec ⇒ 90 MB/sec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is key</a:t>
            </a:r>
          </a:p>
          <a:p>
            <a:pPr lvl="1"/>
            <a:r>
              <a:rPr lang="en-US" dirty="0"/>
              <a:t>Lots of algorithms to compress</a:t>
            </a:r>
          </a:p>
          <a:p>
            <a:r>
              <a:rPr lang="en-US" dirty="0"/>
              <a:t>The same video can be (and typically is) compressed to multiple quality levels</a:t>
            </a:r>
          </a:p>
          <a:p>
            <a:pPr lvl="1"/>
            <a:r>
              <a:rPr lang="en-US" dirty="0"/>
              <a:t>E.g., 480p, 720p, 1080p, 4K</a:t>
            </a:r>
          </a:p>
          <a:p>
            <a:r>
              <a:rPr lang="en-US" dirty="0">
                <a:solidFill>
                  <a:srgbClr val="0000FF"/>
                </a:solidFill>
              </a:rPr>
              <a:t>Why multiple resolutions?</a:t>
            </a:r>
          </a:p>
          <a:p>
            <a:pPr lvl="1"/>
            <a:r>
              <a:rPr lang="en-US" dirty="0"/>
              <a:t>Adapt to conditions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serve video?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the name!</a:t>
            </a:r>
          </a:p>
          <a:p>
            <a:pPr lvl="1"/>
            <a:r>
              <a:rPr lang="en-US" dirty="0"/>
              <a:t>Video </a:t>
            </a:r>
            <a:r>
              <a:rPr lang="en-US" dirty="0">
                <a:solidFill>
                  <a:srgbClr val="0000FF"/>
                </a:solidFill>
              </a:rPr>
              <a:t>streaming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while. </a:t>
            </a:r>
            <a:r>
              <a:rPr lang="en-US" dirty="0">
                <a:solidFill>
                  <a:srgbClr val="0000FF"/>
                </a:solidFill>
              </a:rPr>
              <a:t>Why?</a:t>
            </a:r>
          </a:p>
          <a:p>
            <a:pPr lvl="1"/>
            <a:r>
              <a:rPr lang="en-US" dirty="0"/>
              <a:t>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47799" y="3547884"/>
            <a:ext cx="1668463" cy="1071563"/>
            <a:chOff x="887" y="2184"/>
            <a:chExt cx="1051" cy="675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887" y="2336"/>
              <a:ext cx="104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b="0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b="0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D3A6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1" y="1851025"/>
            <a:ext cx="2979738" cy="4214813"/>
            <a:chOff x="2804" y="1044"/>
            <a:chExt cx="1877" cy="2655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1877" cy="67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streaming</a:t>
              </a:r>
              <a:r>
                <a:rPr lang="en-US" b="0" dirty="0">
                  <a:latin typeface="Arial"/>
                  <a:cs typeface="Arial"/>
                </a:rPr>
                <a:t>: </a:t>
              </a:r>
              <a:r>
                <a:rPr lang="en-US" b="0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49" y="4005265"/>
            <a:ext cx="1768475" cy="830263"/>
            <a:chOff x="2508" y="2480"/>
            <a:chExt cx="1114" cy="523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79" y="2480"/>
              <a:ext cx="1043" cy="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0350"/>
            <a:chOff x="2466" y="1153"/>
            <a:chExt cx="3089" cy="1764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94"/>
              <a:ext cx="162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1490453185</TotalTime>
  <Pages>7</Pages>
  <Words>1863</Words>
  <Application>Microsoft Macintosh PowerPoint</Application>
  <PresentationFormat>On-screen Show (4:3)</PresentationFormat>
  <Paragraphs>435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Black</vt:lpstr>
      <vt:lpstr>Gill Sans</vt:lpstr>
      <vt:lpstr>Monotype Sorts</vt:lpstr>
      <vt:lpstr>Times New Roman</vt:lpstr>
      <vt:lpstr>Wingdings</vt:lpstr>
      <vt:lpstr>dbllineb</vt:lpstr>
      <vt:lpstr>EECS 489 Computer Networks  Fall 2021</vt:lpstr>
      <vt:lpstr>Agenda</vt:lpstr>
      <vt:lpstr>How is video different? </vt:lpstr>
      <vt:lpstr>Why video is important?</vt:lpstr>
      <vt:lpstr>The video medium</vt:lpstr>
      <vt:lpstr>The video medium (cont’d)</vt:lpstr>
      <vt:lpstr>How do we serve video?</vt:lpstr>
      <vt:lpstr>HTTP streaming</vt:lpstr>
      <vt:lpstr>HTTP streaming</vt:lpstr>
      <vt:lpstr>Challenges</vt:lpstr>
      <vt:lpstr>HTTP streaming: Revisited</vt:lpstr>
      <vt:lpstr>Issues with HTTP streaming</vt:lpstr>
      <vt:lpstr>DASH : Dynamic Adaptive Streaming over HTTP</vt:lpstr>
      <vt:lpstr>Cloud Systems</vt:lpstr>
      <vt:lpstr>Who’s serving Web services?</vt:lpstr>
      <vt:lpstr>Who’s serving Web services?</vt:lpstr>
      <vt:lpstr>Cloud datacenters run the world</vt:lpstr>
      <vt:lpstr>Cloud datacenters run the world</vt:lpstr>
      <vt:lpstr>Cloud datacenters run the world</vt:lpstr>
      <vt:lpstr>How big is a datacenter (DC)?</vt:lpstr>
      <vt:lpstr>Implications (1)</vt:lpstr>
      <vt:lpstr>Implications (2)</vt:lpstr>
      <vt:lpstr>Applications</vt:lpstr>
      <vt:lpstr>Partition-Aggregate</vt:lpstr>
      <vt:lpstr>Partition-Aggregate</vt:lpstr>
      <vt:lpstr>End-to-end response time</vt:lpstr>
      <vt:lpstr>5-minute break!</vt:lpstr>
      <vt:lpstr>Applications</vt:lpstr>
      <vt:lpstr>Map-Reduce</vt:lpstr>
      <vt:lpstr>Datacenter networks</vt:lpstr>
      <vt:lpstr>Datacenter networks (Cont.)</vt:lpstr>
      <vt:lpstr>Datacenter traffic</vt:lpstr>
      <vt:lpstr>East-West traffic</vt:lpstr>
      <vt:lpstr>Datacenter traffic characteristics</vt:lpstr>
      <vt:lpstr>High bandwidth</vt:lpstr>
      <vt:lpstr>Datacenter network as one giant switch</vt:lpstr>
      <vt:lpstr>Datacenter network as one giant switch</vt:lpstr>
      <vt:lpstr>Datacenter network as one giant switch</vt:lpstr>
      <vt:lpstr>High bandwidth </vt:lpstr>
      <vt:lpstr>Bisection bandwidth</vt:lpstr>
      <vt:lpstr>Achieving full bisection bandwidth</vt:lpstr>
      <vt:lpstr>Oversubscription</vt:lpstr>
      <vt:lpstr>Oversubscription</vt:lpstr>
      <vt:lpstr>Better topologies</vt:lpstr>
      <vt:lpstr>Better topologies</vt:lpstr>
      <vt:lpstr>Clos topology</vt:lpstr>
      <vt:lpstr>Challenges in scale-out designs?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1289</cp:revision>
  <cp:lastPrinted>1999-09-08T17:25:07Z</cp:lastPrinted>
  <dcterms:created xsi:type="dcterms:W3CDTF">2014-01-14T18:15:50Z</dcterms:created>
  <dcterms:modified xsi:type="dcterms:W3CDTF">2021-09-16T14:26:55Z</dcterms:modified>
  <cp:category/>
</cp:coreProperties>
</file>