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87" r:id="rId3"/>
    <p:sldId id="531" r:id="rId4"/>
    <p:sldId id="533" r:id="rId5"/>
    <p:sldId id="532" r:id="rId6"/>
    <p:sldId id="514" r:id="rId7"/>
    <p:sldId id="515" r:id="rId8"/>
    <p:sldId id="516" r:id="rId9"/>
    <p:sldId id="520" r:id="rId10"/>
    <p:sldId id="521" r:id="rId11"/>
    <p:sldId id="534" r:id="rId12"/>
    <p:sldId id="523" r:id="rId13"/>
    <p:sldId id="535" r:id="rId14"/>
    <p:sldId id="525" r:id="rId15"/>
    <p:sldId id="526" r:id="rId16"/>
    <p:sldId id="527" r:id="rId17"/>
    <p:sldId id="536" r:id="rId18"/>
    <p:sldId id="528" r:id="rId19"/>
    <p:sldId id="529" r:id="rId20"/>
    <p:sldId id="537" r:id="rId21"/>
    <p:sldId id="539" r:id="rId22"/>
    <p:sldId id="502" r:id="rId23"/>
    <p:sldId id="540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7" r:id="rId50"/>
    <p:sldId id="568" r:id="rId51"/>
    <p:sldId id="569" r:id="rId52"/>
    <p:sldId id="570" r:id="rId53"/>
    <p:sldId id="571" r:id="rId54"/>
    <p:sldId id="512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5"/>
    <p:restoredTop sz="94648"/>
  </p:normalViewPr>
  <p:slideViewPr>
    <p:cSldViewPr snapToGrid="0">
      <p:cViewPr varScale="1">
        <p:scale>
          <a:sx n="112" d="100"/>
          <a:sy n="112" d="100"/>
        </p:scale>
        <p:origin x="17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81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1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28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1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32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33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3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11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05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04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8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27,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  <a:p>
            <a:pPr lvl="1"/>
            <a:r>
              <a:rPr lang="en-US" dirty="0"/>
              <a:t>Later!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is defined as the long-run fraction of time during which frames are being transmitted without collision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prop</a:t>
            </a:r>
            <a:r>
              <a:rPr lang="en-US" dirty="0"/>
              <a:t> = max propagation time between two adapters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trans</a:t>
            </a:r>
            <a:r>
              <a:rPr lang="en-US" dirty="0"/>
              <a:t> = time to transmit a max-sized frame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+ 5 d</a:t>
              </a:r>
              <a:r>
                <a:rPr lang="en-US" sz="2800" baseline="-25000" dirty="0"/>
                <a:t>prop</a:t>
              </a:r>
              <a:r>
                <a:rPr lang="en-US" sz="2800" dirty="0"/>
                <a:t> / d</a:t>
              </a:r>
              <a:r>
                <a:rPr lang="en-US" sz="2800" baseline="-25000" dirty="0"/>
                <a:t>trans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36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prop</a:t>
            </a:r>
            <a:r>
              <a:rPr lang="en-US" dirty="0"/>
              <a:t> → 0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Colliding nodes abort immediately</a:t>
            </a:r>
          </a:p>
          <a:p>
            <a:r>
              <a:rPr lang="en-US" dirty="0"/>
              <a:t>d</a:t>
            </a:r>
            <a:r>
              <a:rPr lang="en-US" baseline="-25000" dirty="0"/>
              <a:t>trans</a:t>
            </a:r>
            <a:r>
              <a:rPr lang="en-US" dirty="0"/>
              <a:t> → ∞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Each frames uses the channel for a long time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r>
                <a:rPr lang="en-US" sz="2800"/>
                <a:t> </a:t>
              </a:r>
              <a:r>
                <a:rPr lang="en-US" sz="2800" dirty="0"/>
                <a:t>+ 5 d</a:t>
              </a:r>
              <a:r>
                <a:rPr lang="en-US" sz="2800" baseline="-25000" dirty="0"/>
                <a:t>prop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switched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endParaRPr lang="en-US" dirty="0"/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948" imgH="1084823" progId="MS_ClipArt_Gallery.2">
                    <p:embed/>
                  </p:oleObj>
                </mc:Choice>
                <mc:Fallback>
                  <p:oleObj name="Clip" r:id="rId3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948" imgH="1084823" progId="MS_ClipArt_Gallery.2">
                    <p:embed/>
                  </p:oleObj>
                </mc:Choice>
                <mc:Fallback>
                  <p:oleObj name="Clip" r:id="rId5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the shared media coax cables to dedicated links</a:t>
            </a:r>
          </a:p>
          <a:p>
            <a:pPr lvl="1"/>
            <a:r>
              <a:rPr lang="en-US" dirty="0"/>
              <a:t>From 3 Mbit/s to 100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rgbClr val="0000FF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 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rgbClr val="0000FF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rgbClr val="0000FF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rgbClr val="0000FF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rgbClr val="0000FF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rgbClr val="0000FF"/>
                </a:solidFill>
              </a:rPr>
              <a:t>adjacent nodes</a:t>
            </a:r>
            <a:r>
              <a:rPr lang="en-US" dirty="0"/>
              <a:t> or between </a:t>
            </a:r>
            <a:r>
              <a:rPr lang="en-US" dirty="0">
                <a:solidFill>
                  <a:srgbClr val="0000FF"/>
                </a:solidFill>
              </a:rPr>
              <a:t>nodes on the same local area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90A8-3FC4-2845-B742-9B549C92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rgbClr val="0000FF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rgbClr val="0000FF"/>
                </a:solidFill>
              </a:rPr>
              <a:t>00-15-C5-49-04-A9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Blocks</a:t>
            </a:r>
            <a:r>
              <a:rPr lang="en-US" dirty="0"/>
              <a:t>: assigned to vendors (e.g., Dell)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social security number</a:t>
            </a:r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Concerns over scalability  </a:t>
            </a:r>
          </a:p>
          <a:p>
            <a:pPr lvl="1"/>
            <a:r>
              <a:rPr lang="en-US"/>
              <a:t>Flat MAC addresses cannot be aggregated like IP addresses </a:t>
            </a:r>
          </a:p>
          <a:p>
            <a:r>
              <a:rPr lang="en-US"/>
              <a:t>Legacy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2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Local-Area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Bridges</a:t>
            </a:r>
            <a:r>
              <a:rPr lang="en-US" b="0" dirty="0">
                <a:solidFill>
                  <a:srgbClr val="0000FF"/>
                </a:solidFill>
              </a:rPr>
              <a:t> relay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broadcasts from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AA031F-9E25-6544-B0A2-D98CF1E8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“broadcast storm” problem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 Perlman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6" name="Rectangle 23">
            <a:extLst>
              <a:ext uri="{FF2B5EF4-FFF2-40B4-BE49-F238E27FC236}">
                <a16:creationId xmlns:a16="http://schemas.microsoft.com/office/drawing/2014/main" id="{FDB0B701-D110-5544-BC07-479D4EBE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>
                <a:solidFill>
                  <a:schemeClr val="bg1"/>
                </a:solidFill>
              </a:rPr>
              <a:t>Perlman’s idea</a:t>
            </a:r>
            <a:r>
              <a:rPr lang="en-US" sz="2800" b="0" dirty="0">
                <a:solidFill>
                  <a:schemeClr val="bg1"/>
                </a:solidFill>
              </a:rPr>
              <a:t>: eliminate loops in 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0E660-D2D8-134E-AFA3-BFAA7EAD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3D556-59A8-E243-AB78-FE1CE8A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66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arbitrary topology and build a </a:t>
            </a:r>
            <a:r>
              <a:rPr lang="en-US" dirty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49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extended LANs to switched Ethernet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1F497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 evolved from a broadcast medium to switched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week</a:t>
            </a:r>
            <a:r>
              <a:rPr lang="en-US" dirty="0"/>
              <a:t>: Link layer wrap up + putting everything together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r>
              <a:rPr lang="en-US" dirty="0"/>
              <a:t> 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1490453584</TotalTime>
  <Pages>7</Pages>
  <Words>2729</Words>
  <Application>Microsoft Macintosh PowerPoint</Application>
  <PresentationFormat>On-screen Show (4:3)</PresentationFormat>
  <Paragraphs>592</Paragraphs>
  <Slides>54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ＭＳ Ｐゴシック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Symbol</vt:lpstr>
      <vt:lpstr>Times New Roman</vt:lpstr>
      <vt:lpstr>Wingdings</vt:lpstr>
      <vt:lpstr>dbllineb</vt:lpstr>
      <vt:lpstr>Clip</vt:lpstr>
      <vt:lpstr>EECS 489 Computer Networks  Winter 2024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5-minute break!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1250</cp:revision>
  <cp:lastPrinted>1999-09-08T17:25:07Z</cp:lastPrinted>
  <dcterms:created xsi:type="dcterms:W3CDTF">2014-01-14T18:15:50Z</dcterms:created>
  <dcterms:modified xsi:type="dcterms:W3CDTF">2024-03-22T00:22:51Z</dcterms:modified>
  <cp:category/>
</cp:coreProperties>
</file>