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633" r:id="rId2"/>
    <p:sldId id="487" r:id="rId3"/>
    <p:sldId id="599" r:id="rId4"/>
    <p:sldId id="601" r:id="rId5"/>
    <p:sldId id="600" r:id="rId6"/>
    <p:sldId id="602" r:id="rId7"/>
    <p:sldId id="598" r:id="rId8"/>
    <p:sldId id="603" r:id="rId9"/>
    <p:sldId id="604" r:id="rId10"/>
    <p:sldId id="605" r:id="rId11"/>
    <p:sldId id="607" r:id="rId12"/>
    <p:sldId id="608" r:id="rId13"/>
    <p:sldId id="609" r:id="rId14"/>
    <p:sldId id="610" r:id="rId15"/>
    <p:sldId id="611" r:id="rId16"/>
    <p:sldId id="606" r:id="rId17"/>
    <p:sldId id="612" r:id="rId18"/>
    <p:sldId id="616" r:id="rId19"/>
    <p:sldId id="614" r:id="rId20"/>
    <p:sldId id="632" r:id="rId21"/>
    <p:sldId id="615" r:id="rId22"/>
    <p:sldId id="613" r:id="rId23"/>
    <p:sldId id="618" r:id="rId24"/>
    <p:sldId id="619" r:id="rId25"/>
    <p:sldId id="620" r:id="rId26"/>
    <p:sldId id="621" r:id="rId27"/>
    <p:sldId id="622" r:id="rId28"/>
    <p:sldId id="623" r:id="rId29"/>
    <p:sldId id="624" r:id="rId30"/>
    <p:sldId id="625" r:id="rId31"/>
    <p:sldId id="617" r:id="rId32"/>
    <p:sldId id="627" r:id="rId33"/>
    <p:sldId id="628" r:id="rId34"/>
    <p:sldId id="629" r:id="rId35"/>
    <p:sldId id="626" r:id="rId36"/>
    <p:sldId id="631" r:id="rId37"/>
    <p:sldId id="630" r:id="rId38"/>
    <p:sldId id="597" r:id="rId39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3A600"/>
    <a:srgbClr val="333399"/>
    <a:srgbClr val="FFCB05"/>
    <a:srgbClr val="FF9900"/>
    <a:srgbClr val="00274C"/>
    <a:srgbClr val="009900"/>
    <a:srgbClr val="D60093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74"/>
    <p:restoredTop sz="84203"/>
  </p:normalViewPr>
  <p:slideViewPr>
    <p:cSldViewPr>
      <p:cViewPr varScale="1">
        <p:scale>
          <a:sx n="101" d="100"/>
          <a:sy n="101" d="100"/>
        </p:scale>
        <p:origin x="160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14EF427-E3A8-D542-91D3-317F25033480}" type="slidenum">
              <a:rPr lang="en-US" sz="1100" b="0">
                <a:latin typeface="Times New Roman" charset="0"/>
              </a:rPr>
              <a:pPr/>
              <a:t>1</a:t>
            </a:fld>
            <a:endParaRPr lang="en-US" sz="1100" b="0">
              <a:latin typeface="Times New Roman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426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577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757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2606A353-8C25-8144-93E4-85B5ED34151E}" type="slidenum">
              <a:rPr lang="en-US" sz="1300" b="0">
                <a:latin typeface="Times New Roman" charset="0"/>
              </a:rPr>
              <a:pPr eaLnBrk="1" hangingPunct="1"/>
              <a:t>14</a:t>
            </a:fld>
            <a:endParaRPr lang="en-US" sz="13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2956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8B00003-BB43-5244-9F35-114E019D855B}" type="slidenum">
              <a:rPr lang="en-US" sz="1300" b="0">
                <a:latin typeface="Times New Roman" charset="0"/>
              </a:rPr>
              <a:pPr eaLnBrk="1" hangingPunct="1"/>
              <a:t>18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86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Deepest level most header</a:t>
            </a:r>
          </a:p>
        </p:txBody>
      </p:sp>
    </p:spTree>
    <p:extLst>
      <p:ext uri="{BB962C8B-B14F-4D97-AF65-F5344CB8AC3E}">
        <p14:creationId xmlns:p14="http://schemas.microsoft.com/office/powerpoint/2010/main" val="2945673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6164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Shape 26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4754" name="Shape 262"/>
          <p:cNvSpPr>
            <a:spLocks noGrp="1"/>
          </p:cNvSpPr>
          <p:nvPr>
            <p:ph type="body" sz="quarter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230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7635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E274BE9-847F-CE4B-BF62-3669DAE04580}" type="slidenum">
              <a:rPr lang="en-US" sz="1300" b="0">
                <a:latin typeface="Times New Roman" charset="0"/>
              </a:rPr>
              <a:pPr eaLnBrk="1" hangingPunct="1"/>
              <a:t>25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072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Why go up? Why not stay down in the lower levels?</a:t>
            </a:r>
          </a:p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88728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304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8521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57E223B3-ED0D-0B48-B88B-1C353A074062}" type="slidenum">
              <a:rPr lang="en-US" sz="1300" b="0">
                <a:latin typeface="Times New Roman" charset="0"/>
              </a:rPr>
              <a:pPr eaLnBrk="1" hangingPunct="1"/>
              <a:t>33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0950" y="708025"/>
            <a:ext cx="4814888" cy="3611563"/>
          </a:xfrm>
          <a:solidFill>
            <a:srgbClr val="FFFFFF"/>
          </a:solidFill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564063"/>
            <a:ext cx="5429250" cy="43338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fr-FR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88703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Shape 292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7826" name="Shape 293"/>
          <p:cNvSpPr>
            <a:spLocks noGrp="1"/>
          </p:cNvSpPr>
          <p:nvPr>
            <p:ph type="body" sz="quarter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230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59224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807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206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62" name="Shape 26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584025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5736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180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Shape 26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4754" name="Shape 262"/>
          <p:cNvSpPr>
            <a:spLocks noGrp="1"/>
          </p:cNvSpPr>
          <p:nvPr>
            <p:ph type="body" sz="quarter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230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704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6807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3282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8398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253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726E393-C360-5843-A496-63EA60DC7DC8}" type="slidenum">
              <a:rPr lang="en-US" sz="1300" b="0">
                <a:latin typeface="Times New Roman" charset="0"/>
              </a:rPr>
              <a:pPr eaLnBrk="1" hangingPunct="1"/>
              <a:t>13</a:t>
            </a:fld>
            <a:endParaRPr lang="en-US" sz="13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902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September 12, 2018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EECS 489 – Lecture 3</a:t>
            </a:r>
          </a:p>
        </p:txBody>
      </p:sp>
    </p:spTree>
    <p:extLst>
      <p:ext uri="{BB962C8B-B14F-4D97-AF65-F5344CB8AC3E}">
        <p14:creationId xmlns:p14="http://schemas.microsoft.com/office/powerpoint/2010/main" val="3511964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12,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00292D-9130-BA41-A2F4-8C3DF7A50D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8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12,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995D8D-2725-7449-9768-A6F305723F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46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6432" indent="-401323">
              <a:spcBef>
                <a:spcPts val="1687"/>
              </a:spcBef>
              <a:buChar char="-"/>
              <a:defRPr sz="2500" i="1"/>
            </a:lvl2pPr>
            <a:lvl3pPr marL="1248576" indent="-401323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0720" indent="-401323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2864" indent="-401323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12"/>
          <p:cNvSpPr>
            <a:spLocks noGrp="1"/>
          </p:cNvSpPr>
          <p:nvPr>
            <p:ph type="sldNum" sz="quarter" idx="10"/>
          </p:nvPr>
        </p:nvSpPr>
        <p:spPr>
          <a:xfrm>
            <a:off x="8369300" y="6232525"/>
            <a:ext cx="198438" cy="200025"/>
          </a:xfrm>
          <a:noFill/>
          <a:ln w="12700">
            <a:miter lim="400000"/>
          </a:ln>
        </p:spPr>
        <p:txBody>
          <a:bodyPr/>
          <a:lstStyle>
            <a:lvl1pPr algn="r" defTabSz="914400">
              <a:defRPr b="1"/>
            </a:lvl1pPr>
          </a:lstStyle>
          <a:p>
            <a:fld id="{A5A01CA2-0DEA-164F-A2F3-BDAB2F4971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65050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12,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90D881-957A-7944-A8D0-1584E528B8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04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12,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F2EB77-FB6C-2244-A076-ADF097535D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20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12,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6FED86-94EF-254D-90EE-B810FE8299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2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12,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1CF967-1287-0948-92AE-55309D1961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4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12,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07A418-0CEB-9E4A-BA45-3B7D3D133E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12,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D7AD44-FDD5-3640-B5FD-B68DA213B1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5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12,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E35D2-F4F4-2848-A65C-22D2D75C67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2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12,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309860-561E-FA4E-8AD9-21F393B80F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22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750"/>
            </a:lvl1pPr>
          </a:lstStyle>
          <a:p>
            <a:r>
              <a:rPr lang="en-US"/>
              <a:t>September 12,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750"/>
            </a:lvl1pPr>
          </a:lstStyle>
          <a:p>
            <a:r>
              <a:rPr lang="en-US"/>
              <a:t>EECS 489 – Lecture 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750"/>
            </a:lvl1pPr>
          </a:lstStyle>
          <a:p>
            <a:fld id="{6CABC02E-5657-E248-B9C6-199B1358382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8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effectLst/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Ø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57350" y="1257300"/>
            <a:ext cx="5829300" cy="2286000"/>
          </a:xfrm>
        </p:spPr>
        <p:txBody>
          <a:bodyPr/>
          <a:lstStyle/>
          <a:p>
            <a:pPr algn="ctr"/>
            <a: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>EECS 489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dirty="0"/>
              <a:t>Computer Networks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  <a:t>Fall 2018</a:t>
            </a:r>
            <a:endParaRPr lang="en-US" dirty="0">
              <a:effectLst/>
              <a:latin typeface="Arial Black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00100" y="3771900"/>
            <a:ext cx="7543800" cy="18288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Mosharaf Chowdhury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colleagues.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563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OSI layers</a:t>
            </a:r>
          </a:p>
        </p:txBody>
      </p:sp>
      <p:sp>
        <p:nvSpPr>
          <p:cNvPr id="88" name="Content Placeholder 87"/>
          <p:cNvSpPr>
            <a:spLocks noGrp="1"/>
          </p:cNvSpPr>
          <p:nvPr>
            <p:ph idx="1"/>
          </p:nvPr>
        </p:nvSpPr>
        <p:spPr>
          <a:xfrm>
            <a:off x="685800" y="1600200"/>
            <a:ext cx="5656314" cy="4419600"/>
          </a:xfrm>
        </p:spPr>
        <p:txBody>
          <a:bodyPr/>
          <a:lstStyle/>
          <a:p>
            <a:r>
              <a:rPr lang="en-US" dirty="0"/>
              <a:t>OSI stands for Open Systems Interconnection model</a:t>
            </a:r>
          </a:p>
          <a:p>
            <a:pPr lvl="1"/>
            <a:r>
              <a:rPr lang="en-US" dirty="0"/>
              <a:t>Developed by the ISO</a:t>
            </a:r>
          </a:p>
          <a:p>
            <a:endParaRPr lang="en-US" dirty="0"/>
          </a:p>
          <a:p>
            <a:r>
              <a:rPr lang="en-US" dirty="0"/>
              <a:t>Session and presentation layers are often implemented as part of the application layer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7113587" y="2146997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8" name="Rectangle 7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Rectangle 8"/>
            <p:cNvSpPr>
              <a:spLocks/>
            </p:cNvSpPr>
            <p:nvPr/>
          </p:nvSpPr>
          <p:spPr bwMode="auto">
            <a:xfrm>
              <a:off x="30" y="24"/>
              <a:ext cx="882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Application</a:t>
              </a:r>
            </a:p>
          </p:txBody>
        </p:sp>
      </p:grpSp>
      <p:sp>
        <p:nvSpPr>
          <p:cNvPr id="29" name="Rectangle 28"/>
          <p:cNvSpPr>
            <a:spLocks/>
          </p:cNvSpPr>
          <p:nvPr/>
        </p:nvSpPr>
        <p:spPr bwMode="auto">
          <a:xfrm>
            <a:off x="7117085" y="2604641"/>
            <a:ext cx="1649412" cy="431800"/>
          </a:xfrm>
          <a:prstGeom prst="rect">
            <a:avLst/>
          </a:prstGeom>
          <a:solidFill>
            <a:srgbClr val="D3A600"/>
          </a:solidFill>
          <a:ln w="25400">
            <a:solidFill>
              <a:srgbClr val="FFFFFF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101600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pPr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30" name="Rectangle 29"/>
          <p:cNvSpPr>
            <a:spLocks/>
          </p:cNvSpPr>
          <p:nvPr/>
        </p:nvSpPr>
        <p:spPr bwMode="auto">
          <a:xfrm>
            <a:off x="7167809" y="2642741"/>
            <a:ext cx="1540967" cy="354013"/>
          </a:xfrm>
          <a:prstGeom prst="rect">
            <a:avLst/>
          </a:prstGeom>
          <a:solidFill>
            <a:srgbClr val="D3A6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38100" tIns="38100" rIns="90479" bIns="38100" anchor="ctr">
            <a:spAutoFit/>
          </a:bodyPr>
          <a:lstStyle/>
          <a:p>
            <a:pPr marL="12699" algn="ctr">
              <a:defRPr/>
            </a:pPr>
            <a:r>
              <a:rPr lang="en-US" sz="1800" dirty="0">
                <a:solidFill>
                  <a:schemeClr val="bg1"/>
                </a:solidFill>
                <a:latin typeface="Arial" charset="0"/>
                <a:cs typeface="Arial" charset="0"/>
                <a:sym typeface="Arial" charset="0"/>
              </a:rPr>
              <a:t>Presentation</a:t>
            </a:r>
          </a:p>
        </p:txBody>
      </p:sp>
      <p:sp>
        <p:nvSpPr>
          <p:cNvPr id="14" name="Rectangle 13"/>
          <p:cNvSpPr>
            <a:spLocks/>
          </p:cNvSpPr>
          <p:nvPr/>
        </p:nvSpPr>
        <p:spPr bwMode="auto">
          <a:xfrm>
            <a:off x="7113587" y="3059810"/>
            <a:ext cx="1649412" cy="430213"/>
          </a:xfrm>
          <a:prstGeom prst="rect">
            <a:avLst/>
          </a:prstGeom>
          <a:solidFill>
            <a:srgbClr val="D3A600"/>
          </a:solidFill>
          <a:ln w="25400">
            <a:solidFill>
              <a:srgbClr val="FFFFFF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101600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pPr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>
            <a:spLocks/>
          </p:cNvSpPr>
          <p:nvPr/>
        </p:nvSpPr>
        <p:spPr bwMode="auto">
          <a:xfrm>
            <a:off x="7370706" y="3097910"/>
            <a:ext cx="1131675" cy="354013"/>
          </a:xfrm>
          <a:prstGeom prst="rect">
            <a:avLst/>
          </a:prstGeom>
          <a:solidFill>
            <a:srgbClr val="D3A6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38100" tIns="38100" rIns="90479" bIns="38100" anchor="ctr">
            <a:spAutoFit/>
          </a:bodyPr>
          <a:lstStyle/>
          <a:p>
            <a:pPr marL="12699" algn="ctr">
              <a:defRPr/>
            </a:pPr>
            <a:r>
              <a:rPr lang="en-US" sz="1800">
                <a:solidFill>
                  <a:schemeClr val="bg1"/>
                </a:solidFill>
                <a:latin typeface="Arial" charset="0"/>
                <a:cs typeface="Arial" charset="0"/>
                <a:sym typeface="Arial" charset="0"/>
              </a:rPr>
              <a:t>Session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602732" y="2178231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L7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602732" y="263587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D3A600"/>
                </a:solidFill>
              </a:rPr>
              <a:t>L6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602732" y="309025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D3A600"/>
                </a:solidFill>
              </a:rPr>
              <a:t>L5</a:t>
            </a:r>
          </a:p>
        </p:txBody>
      </p:sp>
      <p:grpSp>
        <p:nvGrpSpPr>
          <p:cNvPr id="72" name="Group 71"/>
          <p:cNvGrpSpPr>
            <a:grpSpLocks/>
          </p:cNvGrpSpPr>
          <p:nvPr/>
        </p:nvGrpSpPr>
        <p:grpSpPr bwMode="auto">
          <a:xfrm>
            <a:off x="7113587" y="3508375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73" name="Rectangle 72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4" name="Rectangle 73"/>
            <p:cNvSpPr>
              <a:spLocks/>
            </p:cNvSpPr>
            <p:nvPr/>
          </p:nvSpPr>
          <p:spPr bwMode="auto">
            <a:xfrm>
              <a:off x="89" y="24"/>
              <a:ext cx="760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Transport</a:t>
              </a:r>
            </a:p>
          </p:txBody>
        </p:sp>
      </p:grpSp>
      <p:grpSp>
        <p:nvGrpSpPr>
          <p:cNvPr id="75" name="Group 74"/>
          <p:cNvGrpSpPr>
            <a:grpSpLocks/>
          </p:cNvGrpSpPr>
          <p:nvPr/>
        </p:nvGrpSpPr>
        <p:grpSpPr bwMode="auto">
          <a:xfrm>
            <a:off x="7113587" y="3965575"/>
            <a:ext cx="1649413" cy="428625"/>
            <a:chOff x="0" y="0"/>
            <a:chExt cx="943" cy="270"/>
          </a:xfrm>
          <a:solidFill>
            <a:srgbClr val="0000FF"/>
          </a:solidFill>
          <a:effectLst/>
        </p:grpSpPr>
        <p:sp>
          <p:nvSpPr>
            <p:cNvPr id="76" name="Rectangle 75"/>
            <p:cNvSpPr>
              <a:spLocks/>
            </p:cNvSpPr>
            <p:nvPr/>
          </p:nvSpPr>
          <p:spPr bwMode="auto">
            <a:xfrm>
              <a:off x="0" y="0"/>
              <a:ext cx="943" cy="270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7" name="Rectangle 76"/>
            <p:cNvSpPr>
              <a:spLocks/>
            </p:cNvSpPr>
            <p:nvPr/>
          </p:nvSpPr>
          <p:spPr bwMode="auto">
            <a:xfrm>
              <a:off x="140" y="23"/>
              <a:ext cx="663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Network</a:t>
              </a:r>
            </a:p>
          </p:txBody>
        </p:sp>
      </p:grpSp>
      <p:grpSp>
        <p:nvGrpSpPr>
          <p:cNvPr id="78" name="Group 77"/>
          <p:cNvGrpSpPr>
            <a:grpSpLocks/>
          </p:cNvGrpSpPr>
          <p:nvPr/>
        </p:nvGrpSpPr>
        <p:grpSpPr bwMode="auto">
          <a:xfrm>
            <a:off x="7113587" y="4421188"/>
            <a:ext cx="1649413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79" name="Rectangle 78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0" name="Rectangle 79"/>
            <p:cNvSpPr>
              <a:spLocks/>
            </p:cNvSpPr>
            <p:nvPr/>
          </p:nvSpPr>
          <p:spPr bwMode="auto">
            <a:xfrm>
              <a:off x="126" y="24"/>
              <a:ext cx="695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Data link</a:t>
              </a:r>
            </a:p>
          </p:txBody>
        </p:sp>
      </p:grpSp>
      <p:grpSp>
        <p:nvGrpSpPr>
          <p:cNvPr id="81" name="Group 80"/>
          <p:cNvGrpSpPr>
            <a:grpSpLocks/>
          </p:cNvGrpSpPr>
          <p:nvPr/>
        </p:nvGrpSpPr>
        <p:grpSpPr bwMode="auto">
          <a:xfrm>
            <a:off x="7113587" y="4878388"/>
            <a:ext cx="1649413" cy="430212"/>
            <a:chOff x="0" y="0"/>
            <a:chExt cx="943" cy="271"/>
          </a:xfrm>
          <a:solidFill>
            <a:srgbClr val="0000FF"/>
          </a:solidFill>
          <a:effectLst/>
        </p:grpSpPr>
        <p:sp>
          <p:nvSpPr>
            <p:cNvPr id="82" name="Rectangle 81"/>
            <p:cNvSpPr>
              <a:spLocks/>
            </p:cNvSpPr>
            <p:nvPr/>
          </p:nvSpPr>
          <p:spPr bwMode="auto">
            <a:xfrm>
              <a:off x="0" y="0"/>
              <a:ext cx="943" cy="271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3" name="Rectangle 82"/>
            <p:cNvSpPr>
              <a:spLocks/>
            </p:cNvSpPr>
            <p:nvPr/>
          </p:nvSpPr>
          <p:spPr bwMode="auto">
            <a:xfrm>
              <a:off x="134" y="23"/>
              <a:ext cx="679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Physical</a:t>
              </a:r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6602732" y="3539609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L4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6602732" y="3995221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L3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602732" y="4452422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L2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6602732" y="4908828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L1</a:t>
            </a:r>
          </a:p>
        </p:txBody>
      </p:sp>
      <p:sp>
        <p:nvSpPr>
          <p:cNvPr id="89" name="Footer Placeholder 8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3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170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Shape 13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Layers</a:t>
            </a:r>
          </a:p>
        </p:txBody>
      </p:sp>
      <p:sp>
        <p:nvSpPr>
          <p:cNvPr id="132" name="Shape 13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Layer: a part of a system with well-defined interfaces to other parts</a:t>
            </a:r>
          </a:p>
          <a:p>
            <a:r>
              <a:rPr lang="en-US" dirty="0"/>
              <a:t>One layer interacts only with layer above and layer below</a:t>
            </a:r>
          </a:p>
          <a:p>
            <a:r>
              <a:rPr lang="en-US" dirty="0"/>
              <a:t>Two layers interact only through the interface between them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01CA2-0DEA-164F-A2F3-BDAB2F49714C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3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8821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/>
          <p:cNvGrpSpPr>
            <a:grpSpLocks/>
          </p:cNvGrpSpPr>
          <p:nvPr/>
        </p:nvGrpSpPr>
        <p:grpSpPr bwMode="auto">
          <a:xfrm>
            <a:off x="1272855" y="2362200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52" name="Rectangle 51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3" name="Rectangle 52"/>
            <p:cNvSpPr>
              <a:spLocks/>
            </p:cNvSpPr>
            <p:nvPr/>
          </p:nvSpPr>
          <p:spPr bwMode="auto">
            <a:xfrm>
              <a:off x="30" y="24"/>
              <a:ext cx="882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Application</a:t>
              </a:r>
            </a:p>
          </p:txBody>
        </p:sp>
      </p:grpSp>
      <p:grpSp>
        <p:nvGrpSpPr>
          <p:cNvPr id="54" name="Group 53"/>
          <p:cNvGrpSpPr>
            <a:grpSpLocks/>
          </p:cNvGrpSpPr>
          <p:nvPr/>
        </p:nvGrpSpPr>
        <p:grpSpPr bwMode="auto">
          <a:xfrm>
            <a:off x="1272855" y="2822575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55" name="Rectangle 54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6" name="Rectangle 55"/>
            <p:cNvSpPr>
              <a:spLocks/>
            </p:cNvSpPr>
            <p:nvPr/>
          </p:nvSpPr>
          <p:spPr bwMode="auto">
            <a:xfrm>
              <a:off x="89" y="24"/>
              <a:ext cx="760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Transport</a:t>
              </a:r>
            </a:p>
          </p:txBody>
        </p:sp>
      </p:grpSp>
      <p:grpSp>
        <p:nvGrpSpPr>
          <p:cNvPr id="57" name="Group 56"/>
          <p:cNvGrpSpPr>
            <a:grpSpLocks/>
          </p:cNvGrpSpPr>
          <p:nvPr/>
        </p:nvGrpSpPr>
        <p:grpSpPr bwMode="auto">
          <a:xfrm>
            <a:off x="1272855" y="3279775"/>
            <a:ext cx="1649413" cy="428625"/>
            <a:chOff x="0" y="0"/>
            <a:chExt cx="943" cy="270"/>
          </a:xfrm>
          <a:solidFill>
            <a:srgbClr val="0000FF"/>
          </a:solidFill>
          <a:effectLst/>
        </p:grpSpPr>
        <p:sp>
          <p:nvSpPr>
            <p:cNvPr id="58" name="Rectangle 57"/>
            <p:cNvSpPr>
              <a:spLocks/>
            </p:cNvSpPr>
            <p:nvPr/>
          </p:nvSpPr>
          <p:spPr bwMode="auto">
            <a:xfrm>
              <a:off x="0" y="0"/>
              <a:ext cx="943" cy="270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9" name="Rectangle 58"/>
            <p:cNvSpPr>
              <a:spLocks/>
            </p:cNvSpPr>
            <p:nvPr/>
          </p:nvSpPr>
          <p:spPr bwMode="auto">
            <a:xfrm>
              <a:off x="140" y="23"/>
              <a:ext cx="663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Network</a:t>
              </a:r>
            </a:p>
          </p:txBody>
        </p:sp>
      </p:grpSp>
      <p:grpSp>
        <p:nvGrpSpPr>
          <p:cNvPr id="60" name="Group 59"/>
          <p:cNvGrpSpPr>
            <a:grpSpLocks/>
          </p:cNvGrpSpPr>
          <p:nvPr/>
        </p:nvGrpSpPr>
        <p:grpSpPr bwMode="auto">
          <a:xfrm>
            <a:off x="1272855" y="3735388"/>
            <a:ext cx="1649413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61" name="Rectangle 60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2" name="Rectangle 61"/>
            <p:cNvSpPr>
              <a:spLocks/>
            </p:cNvSpPr>
            <p:nvPr/>
          </p:nvSpPr>
          <p:spPr bwMode="auto">
            <a:xfrm>
              <a:off x="126" y="24"/>
              <a:ext cx="695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Data link</a:t>
              </a:r>
            </a:p>
          </p:txBody>
        </p:sp>
      </p:grpSp>
      <p:grpSp>
        <p:nvGrpSpPr>
          <p:cNvPr id="63" name="Group 62"/>
          <p:cNvGrpSpPr>
            <a:grpSpLocks/>
          </p:cNvGrpSpPr>
          <p:nvPr/>
        </p:nvGrpSpPr>
        <p:grpSpPr bwMode="auto">
          <a:xfrm>
            <a:off x="1272855" y="4192588"/>
            <a:ext cx="1649413" cy="430212"/>
            <a:chOff x="0" y="0"/>
            <a:chExt cx="943" cy="271"/>
          </a:xfrm>
          <a:solidFill>
            <a:srgbClr val="0000FF"/>
          </a:solidFill>
          <a:effectLst/>
        </p:grpSpPr>
        <p:sp>
          <p:nvSpPr>
            <p:cNvPr id="64" name="Rectangle 63"/>
            <p:cNvSpPr>
              <a:spLocks/>
            </p:cNvSpPr>
            <p:nvPr/>
          </p:nvSpPr>
          <p:spPr bwMode="auto">
            <a:xfrm>
              <a:off x="0" y="0"/>
              <a:ext cx="943" cy="271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5" name="Rectangle 64"/>
            <p:cNvSpPr>
              <a:spLocks/>
            </p:cNvSpPr>
            <p:nvPr/>
          </p:nvSpPr>
          <p:spPr bwMode="auto">
            <a:xfrm>
              <a:off x="134" y="23"/>
              <a:ext cx="679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Physical</a:t>
              </a:r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762000" y="2367756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L7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762000" y="2853809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L4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762000" y="3309421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L3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62000" y="3766622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L2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62000" y="4223028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L1</a:t>
            </a:r>
          </a:p>
        </p:txBody>
      </p:sp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Layers and protocols </a:t>
            </a: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Communication between peer layers on</a:t>
            </a:r>
            <a:br>
              <a:rPr lang="en-US" dirty="0"/>
            </a:br>
            <a:r>
              <a:rPr lang="en-US" dirty="0"/>
              <a:t>different systems is defined by </a:t>
            </a:r>
            <a:r>
              <a:rPr lang="en-US" dirty="0">
                <a:solidFill>
                  <a:srgbClr val="0000FF"/>
                </a:solidFill>
              </a:rPr>
              <a:t>protocols</a:t>
            </a:r>
          </a:p>
          <a:p>
            <a:pPr lvl="1"/>
            <a:endParaRPr lang="en-US" dirty="0"/>
          </a:p>
        </p:txBody>
      </p:sp>
      <p:cxnSp>
        <p:nvCxnSpPr>
          <p:cNvPr id="20503" name="Straight Connector 44"/>
          <p:cNvCxnSpPr>
            <a:cxnSpLocks noChangeShapeType="1"/>
          </p:cNvCxnSpPr>
          <p:nvPr/>
        </p:nvCxnSpPr>
        <p:spPr bwMode="auto">
          <a:xfrm>
            <a:off x="2957513" y="2549525"/>
            <a:ext cx="322897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504" name="Straight Connector 46"/>
          <p:cNvCxnSpPr>
            <a:cxnSpLocks noChangeShapeType="1"/>
          </p:cNvCxnSpPr>
          <p:nvPr/>
        </p:nvCxnSpPr>
        <p:spPr bwMode="auto">
          <a:xfrm>
            <a:off x="2957513" y="2994025"/>
            <a:ext cx="322897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505" name="Straight Connector 47"/>
          <p:cNvCxnSpPr>
            <a:cxnSpLocks noChangeShapeType="1"/>
          </p:cNvCxnSpPr>
          <p:nvPr/>
        </p:nvCxnSpPr>
        <p:spPr bwMode="auto">
          <a:xfrm>
            <a:off x="2957513" y="3451225"/>
            <a:ext cx="322897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506" name="Straight Connector 48"/>
          <p:cNvCxnSpPr>
            <a:cxnSpLocks noChangeShapeType="1"/>
          </p:cNvCxnSpPr>
          <p:nvPr/>
        </p:nvCxnSpPr>
        <p:spPr bwMode="auto">
          <a:xfrm>
            <a:off x="2957513" y="3984625"/>
            <a:ext cx="322897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507" name="Straight Connector 49"/>
          <p:cNvCxnSpPr>
            <a:cxnSpLocks noChangeShapeType="1"/>
          </p:cNvCxnSpPr>
          <p:nvPr/>
        </p:nvCxnSpPr>
        <p:spPr bwMode="auto">
          <a:xfrm>
            <a:off x="2957513" y="4365625"/>
            <a:ext cx="322897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71" name="Group 70"/>
          <p:cNvGrpSpPr>
            <a:grpSpLocks/>
          </p:cNvGrpSpPr>
          <p:nvPr/>
        </p:nvGrpSpPr>
        <p:grpSpPr bwMode="auto">
          <a:xfrm>
            <a:off x="6221732" y="2362200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72" name="Rectangle 71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3" name="Rectangle 72"/>
            <p:cNvSpPr>
              <a:spLocks/>
            </p:cNvSpPr>
            <p:nvPr/>
          </p:nvSpPr>
          <p:spPr bwMode="auto">
            <a:xfrm>
              <a:off x="30" y="24"/>
              <a:ext cx="882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Application</a:t>
              </a:r>
            </a:p>
          </p:txBody>
        </p:sp>
      </p:grpSp>
      <p:grpSp>
        <p:nvGrpSpPr>
          <p:cNvPr id="74" name="Group 73"/>
          <p:cNvGrpSpPr>
            <a:grpSpLocks/>
          </p:cNvGrpSpPr>
          <p:nvPr/>
        </p:nvGrpSpPr>
        <p:grpSpPr bwMode="auto">
          <a:xfrm>
            <a:off x="6221732" y="2822575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75" name="Rectangle 74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6" name="Rectangle 75"/>
            <p:cNvSpPr>
              <a:spLocks/>
            </p:cNvSpPr>
            <p:nvPr/>
          </p:nvSpPr>
          <p:spPr bwMode="auto">
            <a:xfrm>
              <a:off x="89" y="24"/>
              <a:ext cx="760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Transport</a:t>
              </a:r>
            </a:p>
          </p:txBody>
        </p:sp>
      </p:grpSp>
      <p:grpSp>
        <p:nvGrpSpPr>
          <p:cNvPr id="77" name="Group 76"/>
          <p:cNvGrpSpPr>
            <a:grpSpLocks/>
          </p:cNvGrpSpPr>
          <p:nvPr/>
        </p:nvGrpSpPr>
        <p:grpSpPr bwMode="auto">
          <a:xfrm>
            <a:off x="6221732" y="3279775"/>
            <a:ext cx="1649413" cy="428625"/>
            <a:chOff x="0" y="0"/>
            <a:chExt cx="943" cy="270"/>
          </a:xfrm>
          <a:solidFill>
            <a:srgbClr val="0000FF"/>
          </a:solidFill>
          <a:effectLst/>
        </p:grpSpPr>
        <p:sp>
          <p:nvSpPr>
            <p:cNvPr id="78" name="Rectangle 77"/>
            <p:cNvSpPr>
              <a:spLocks/>
            </p:cNvSpPr>
            <p:nvPr/>
          </p:nvSpPr>
          <p:spPr bwMode="auto">
            <a:xfrm>
              <a:off x="0" y="0"/>
              <a:ext cx="943" cy="270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9" name="Rectangle 78"/>
            <p:cNvSpPr>
              <a:spLocks/>
            </p:cNvSpPr>
            <p:nvPr/>
          </p:nvSpPr>
          <p:spPr bwMode="auto">
            <a:xfrm>
              <a:off x="140" y="23"/>
              <a:ext cx="663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Network</a:t>
              </a:r>
            </a:p>
          </p:txBody>
        </p:sp>
      </p:grpSp>
      <p:grpSp>
        <p:nvGrpSpPr>
          <p:cNvPr id="80" name="Group 79"/>
          <p:cNvGrpSpPr>
            <a:grpSpLocks/>
          </p:cNvGrpSpPr>
          <p:nvPr/>
        </p:nvGrpSpPr>
        <p:grpSpPr bwMode="auto">
          <a:xfrm>
            <a:off x="6221732" y="3735388"/>
            <a:ext cx="1649413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81" name="Rectangle 80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2" name="Rectangle 81"/>
            <p:cNvSpPr>
              <a:spLocks/>
            </p:cNvSpPr>
            <p:nvPr/>
          </p:nvSpPr>
          <p:spPr bwMode="auto">
            <a:xfrm>
              <a:off x="126" y="24"/>
              <a:ext cx="695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Data link</a:t>
              </a:r>
            </a:p>
          </p:txBody>
        </p:sp>
      </p:grpSp>
      <p:grpSp>
        <p:nvGrpSpPr>
          <p:cNvPr id="83" name="Group 82"/>
          <p:cNvGrpSpPr>
            <a:grpSpLocks/>
          </p:cNvGrpSpPr>
          <p:nvPr/>
        </p:nvGrpSpPr>
        <p:grpSpPr bwMode="auto">
          <a:xfrm>
            <a:off x="6221732" y="4192588"/>
            <a:ext cx="1649413" cy="430212"/>
            <a:chOff x="0" y="0"/>
            <a:chExt cx="943" cy="271"/>
          </a:xfrm>
          <a:solidFill>
            <a:srgbClr val="0000FF"/>
          </a:solidFill>
          <a:effectLst/>
        </p:grpSpPr>
        <p:sp>
          <p:nvSpPr>
            <p:cNvPr id="84" name="Rectangle 83"/>
            <p:cNvSpPr>
              <a:spLocks/>
            </p:cNvSpPr>
            <p:nvPr/>
          </p:nvSpPr>
          <p:spPr bwMode="auto">
            <a:xfrm>
              <a:off x="0" y="0"/>
              <a:ext cx="943" cy="271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5" name="Rectangle 84"/>
            <p:cNvSpPr>
              <a:spLocks/>
            </p:cNvSpPr>
            <p:nvPr/>
          </p:nvSpPr>
          <p:spPr bwMode="auto">
            <a:xfrm>
              <a:off x="134" y="23"/>
              <a:ext cx="679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Physical</a:t>
              </a:r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8080430" y="2367756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L7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8080430" y="2853809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L4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8080430" y="3309421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L3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8080430" y="3766622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L2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8080430" y="4223028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L1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051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5" name="Picture 6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1363" y="2255837"/>
            <a:ext cx="346075" cy="98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0800">
                <a:solidFill>
                  <a:srgbClr val="114FFB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6" name="Picture 7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3738" y="1524000"/>
            <a:ext cx="508000" cy="98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0800">
                <a:solidFill>
                  <a:srgbClr val="114FFB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Picture 8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938" y="5022850"/>
            <a:ext cx="508000" cy="98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0800">
                <a:solidFill>
                  <a:srgbClr val="114FFB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8" name="Picture 9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938" y="3349625"/>
            <a:ext cx="508000" cy="98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0800">
                <a:solidFill>
                  <a:srgbClr val="114FFB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9" name="Picture 10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1363" y="4186237"/>
            <a:ext cx="346075" cy="98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0800">
                <a:solidFill>
                  <a:srgbClr val="114FFB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0" name="Line 11"/>
          <p:cNvSpPr>
            <a:spLocks noChangeShapeType="1"/>
          </p:cNvSpPr>
          <p:nvPr/>
        </p:nvSpPr>
        <p:spPr bwMode="auto">
          <a:xfrm>
            <a:off x="3843338" y="2057400"/>
            <a:ext cx="1825625" cy="608012"/>
          </a:xfrm>
          <a:prstGeom prst="line">
            <a:avLst/>
          </a:prstGeom>
          <a:noFill/>
          <a:ln w="50800">
            <a:solidFill>
              <a:srgbClr val="114FFB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/>
          </a:p>
        </p:txBody>
      </p:sp>
      <p:sp>
        <p:nvSpPr>
          <p:cNvPr id="21511" name="Line 12"/>
          <p:cNvSpPr>
            <a:spLocks noChangeShapeType="1"/>
          </p:cNvSpPr>
          <p:nvPr/>
        </p:nvSpPr>
        <p:spPr bwMode="auto">
          <a:xfrm>
            <a:off x="3843338" y="4033837"/>
            <a:ext cx="1825625" cy="609600"/>
          </a:xfrm>
          <a:prstGeom prst="line">
            <a:avLst/>
          </a:prstGeom>
          <a:noFill/>
          <a:ln w="50800">
            <a:solidFill>
              <a:srgbClr val="114FFB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/>
          </a:p>
        </p:txBody>
      </p:sp>
      <p:sp>
        <p:nvSpPr>
          <p:cNvPr id="21512" name="Line 13"/>
          <p:cNvSpPr>
            <a:spLocks noChangeShapeType="1"/>
          </p:cNvSpPr>
          <p:nvPr/>
        </p:nvSpPr>
        <p:spPr bwMode="auto">
          <a:xfrm flipH="1">
            <a:off x="3843338" y="3046412"/>
            <a:ext cx="1825625" cy="608013"/>
          </a:xfrm>
          <a:prstGeom prst="line">
            <a:avLst/>
          </a:prstGeom>
          <a:noFill/>
          <a:ln w="50800">
            <a:solidFill>
              <a:srgbClr val="114FFB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/>
          </a:p>
        </p:txBody>
      </p:sp>
      <p:sp>
        <p:nvSpPr>
          <p:cNvPr id="21513" name="Line 14"/>
          <p:cNvSpPr>
            <a:spLocks noChangeShapeType="1"/>
          </p:cNvSpPr>
          <p:nvPr/>
        </p:nvSpPr>
        <p:spPr bwMode="auto">
          <a:xfrm flipH="1">
            <a:off x="3843338" y="4946650"/>
            <a:ext cx="1825625" cy="609600"/>
          </a:xfrm>
          <a:prstGeom prst="line">
            <a:avLst/>
          </a:prstGeom>
          <a:noFill/>
          <a:ln w="50800">
            <a:solidFill>
              <a:srgbClr val="114FFB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/>
          </a:p>
        </p:txBody>
      </p:sp>
      <p:sp>
        <p:nvSpPr>
          <p:cNvPr id="21514" name="Rectangle 15"/>
          <p:cNvSpPr>
            <a:spLocks/>
          </p:cNvSpPr>
          <p:nvPr/>
        </p:nvSpPr>
        <p:spPr bwMode="auto">
          <a:xfrm>
            <a:off x="3862388" y="1709737"/>
            <a:ext cx="1425575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489" bIns="0">
            <a:spAutoFit/>
          </a:bodyPr>
          <a:lstStyle/>
          <a:p>
            <a:pPr marL="38100" algn="ctr">
              <a:lnSpc>
                <a:spcPct val="80000"/>
              </a:lnSpc>
            </a:pPr>
            <a:r>
              <a:rPr lang="en-US" dirty="0">
                <a:cs typeface="Times New Roman" charset="0"/>
              </a:rPr>
              <a:t>Friendly</a:t>
            </a:r>
            <a:br>
              <a:rPr lang="en-US" dirty="0">
                <a:cs typeface="Times New Roman" charset="0"/>
              </a:rPr>
            </a:br>
            <a:r>
              <a:rPr lang="en-US" dirty="0">
                <a:cs typeface="Times New Roman" charset="0"/>
              </a:rPr>
              <a:t> greeting</a:t>
            </a:r>
          </a:p>
        </p:txBody>
      </p:sp>
      <p:sp>
        <p:nvSpPr>
          <p:cNvPr id="21515" name="Rectangle 17"/>
          <p:cNvSpPr>
            <a:spLocks/>
          </p:cNvSpPr>
          <p:nvPr/>
        </p:nvSpPr>
        <p:spPr bwMode="auto">
          <a:xfrm>
            <a:off x="4169569" y="3965575"/>
            <a:ext cx="811213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489" bIns="0">
            <a:spAutoFit/>
          </a:bodyPr>
          <a:lstStyle/>
          <a:p>
            <a:pPr marL="38100" algn="ctr">
              <a:lnSpc>
                <a:spcPct val="80000"/>
              </a:lnSpc>
            </a:pPr>
            <a:r>
              <a:rPr lang="en-US">
                <a:cs typeface="Times New Roman" charset="0"/>
              </a:rPr>
              <a:t>Time?</a:t>
            </a:r>
          </a:p>
        </p:txBody>
      </p:sp>
      <p:sp>
        <p:nvSpPr>
          <p:cNvPr id="21516" name="Rectangle 18"/>
          <p:cNvSpPr>
            <a:spLocks/>
          </p:cNvSpPr>
          <p:nvPr/>
        </p:nvSpPr>
        <p:spPr bwMode="auto">
          <a:xfrm>
            <a:off x="4090662" y="4953000"/>
            <a:ext cx="969024" cy="196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489" bIns="0">
            <a:spAutoFit/>
          </a:bodyPr>
          <a:lstStyle/>
          <a:p>
            <a:pPr marL="38100" algn="ctr">
              <a:lnSpc>
                <a:spcPct val="80000"/>
              </a:lnSpc>
            </a:pPr>
            <a:r>
              <a:rPr lang="en-US">
                <a:cs typeface="Times New Roman" charset="0"/>
              </a:rPr>
              <a:t>12:10 PM</a:t>
            </a:r>
            <a:endParaRPr lang="en-US" dirty="0">
              <a:cs typeface="Times New Roman" charset="0"/>
            </a:endParaRPr>
          </a:p>
        </p:txBody>
      </p:sp>
      <p:sp>
        <p:nvSpPr>
          <p:cNvPr id="21517" name="Rectangle 21"/>
          <p:cNvSpPr>
            <a:spLocks/>
          </p:cNvSpPr>
          <p:nvPr/>
        </p:nvSpPr>
        <p:spPr bwMode="auto">
          <a:xfrm>
            <a:off x="4019107" y="5486400"/>
            <a:ext cx="1112139" cy="393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489" bIns="0">
            <a:spAutoFit/>
          </a:bodyPr>
          <a:lstStyle/>
          <a:p>
            <a:pPr marL="38100" algn="ctr">
              <a:lnSpc>
                <a:spcPct val="80000"/>
              </a:lnSpc>
            </a:pPr>
            <a:r>
              <a:rPr lang="en-US" dirty="0">
                <a:cs typeface="Times New Roman" charset="0"/>
              </a:rPr>
              <a:t>Thanks!</a:t>
            </a:r>
            <a:br>
              <a:rPr lang="en-US" dirty="0">
                <a:cs typeface="Times New Roman" charset="0"/>
              </a:rPr>
            </a:br>
            <a:r>
              <a:rPr lang="en-US" dirty="0">
                <a:cs typeface="Times New Roman" charset="0"/>
              </a:rPr>
              <a:t> Let’s start</a:t>
            </a:r>
          </a:p>
        </p:txBody>
      </p:sp>
      <p:sp>
        <p:nvSpPr>
          <p:cNvPr id="21518" name="Rectangle 15"/>
          <p:cNvSpPr>
            <a:spLocks/>
          </p:cNvSpPr>
          <p:nvPr/>
        </p:nvSpPr>
        <p:spPr bwMode="auto">
          <a:xfrm>
            <a:off x="3862388" y="2822575"/>
            <a:ext cx="1425575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489" bIns="0">
            <a:spAutoFit/>
          </a:bodyPr>
          <a:lstStyle/>
          <a:p>
            <a:pPr marL="38100" algn="ctr">
              <a:lnSpc>
                <a:spcPct val="80000"/>
              </a:lnSpc>
            </a:pPr>
            <a:r>
              <a:rPr lang="en-US">
                <a:cs typeface="Times New Roman" charset="0"/>
              </a:rPr>
              <a:t>Friendly</a:t>
            </a:r>
            <a:br>
              <a:rPr lang="en-US">
                <a:cs typeface="Times New Roman" charset="0"/>
              </a:rPr>
            </a:br>
            <a:r>
              <a:rPr lang="en-US">
                <a:cs typeface="Times New Roman" charset="0"/>
              </a:rPr>
              <a:t> greeting</a:t>
            </a:r>
          </a:p>
        </p:txBody>
      </p:sp>
      <p:sp>
        <p:nvSpPr>
          <p:cNvPr id="21519" name="Line 12"/>
          <p:cNvSpPr>
            <a:spLocks noChangeShapeType="1"/>
          </p:cNvSpPr>
          <p:nvPr/>
        </p:nvSpPr>
        <p:spPr bwMode="auto">
          <a:xfrm>
            <a:off x="3775075" y="5794375"/>
            <a:ext cx="1825625" cy="609600"/>
          </a:xfrm>
          <a:prstGeom prst="line">
            <a:avLst/>
          </a:prstGeom>
          <a:noFill/>
          <a:ln w="50800">
            <a:solidFill>
              <a:srgbClr val="114FFB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/>
          </a:p>
        </p:txBody>
      </p:sp>
      <p:pic>
        <p:nvPicPr>
          <p:cNvPr id="21520" name="Picture 10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5795962"/>
            <a:ext cx="346075" cy="98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0800">
                <a:solidFill>
                  <a:srgbClr val="114FFB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2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Protocol?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0046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0" grpId="0" animBg="1"/>
      <p:bldP spid="21511" grpId="0" animBg="1"/>
      <p:bldP spid="21512" grpId="0" animBg="1"/>
      <p:bldP spid="21513" grpId="0" animBg="1"/>
      <p:bldP spid="21514" grpId="0"/>
      <p:bldP spid="21515" grpId="0"/>
      <p:bldP spid="21516" grpId="0"/>
      <p:bldP spid="21517" grpId="0"/>
      <p:bldP spid="21518" grpId="0"/>
      <p:bldP spid="2151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 bwMode="auto">
          <a:xfrm>
            <a:off x="1597152" y="5171282"/>
            <a:ext cx="6099048" cy="609600"/>
          </a:xfrm>
          <a:prstGeom prst="rect">
            <a:avLst/>
          </a:prstGeom>
          <a:solidFill>
            <a:srgbClr val="D3A600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Data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457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Protocol?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agreement </a:t>
            </a:r>
            <a:r>
              <a:rPr lang="en-US"/>
              <a:t>between parties (in the same later) </a:t>
            </a:r>
            <a:r>
              <a:rPr lang="en-US" dirty="0"/>
              <a:t>on how to communicate</a:t>
            </a:r>
          </a:p>
          <a:p>
            <a:r>
              <a:rPr lang="en-US" dirty="0"/>
              <a:t>Defines the </a:t>
            </a:r>
            <a:r>
              <a:rPr lang="en-US" dirty="0">
                <a:solidFill>
                  <a:srgbClr val="0000FF"/>
                </a:solidFill>
              </a:rPr>
              <a:t>syntax</a:t>
            </a:r>
            <a:r>
              <a:rPr lang="en-US" dirty="0"/>
              <a:t> of communication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Header</a:t>
            </a:r>
            <a:r>
              <a:rPr lang="en-US" dirty="0"/>
              <a:t> 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instructions on how to process </a:t>
            </a:r>
            <a:r>
              <a:rPr lang="en-US" dirty="0">
                <a:solidFill>
                  <a:srgbClr val="0000FF"/>
                </a:solidFill>
              </a:rPr>
              <a:t>payload</a:t>
            </a:r>
          </a:p>
          <a:p>
            <a:pPr lvl="1"/>
            <a:r>
              <a:rPr lang="en-US" dirty="0"/>
              <a:t>Each protocol defines the format of </a:t>
            </a:r>
            <a:r>
              <a:rPr lang="en-US"/>
              <a:t>its headers</a:t>
            </a:r>
            <a:endParaRPr lang="en-US" dirty="0"/>
          </a:p>
          <a:p>
            <a:pPr lvl="2"/>
            <a:r>
              <a:rPr lang="en-US" dirty="0"/>
              <a:t>e.g., “the first 32 bits carry the destination address”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14" name="Text Box 52"/>
          <p:cNvSpPr txBox="1">
            <a:spLocks noChangeArrowheads="1"/>
          </p:cNvSpPr>
          <p:nvPr/>
        </p:nvSpPr>
        <p:spPr bwMode="auto">
          <a:xfrm>
            <a:off x="190500" y="6151563"/>
            <a:ext cx="1050925" cy="525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600200" y="5181600"/>
            <a:ext cx="4343400" cy="609600"/>
          </a:xfrm>
          <a:prstGeom prst="rect">
            <a:avLst/>
          </a:prstGeom>
          <a:solidFill>
            <a:srgbClr val="D3A600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Payload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5943600" y="5181600"/>
            <a:ext cx="1752600" cy="609600"/>
          </a:xfrm>
          <a:prstGeom prst="rect">
            <a:avLst/>
          </a:prstGeom>
          <a:solidFill>
            <a:srgbClr val="D3A600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Header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525412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9" grpId="0" uiExpand="1" build="p"/>
      <p:bldP spid="19" grpId="0" animBg="1"/>
      <p:bldP spid="2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Protocol?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agreement between parties on how to communicate</a:t>
            </a:r>
          </a:p>
          <a:p>
            <a:r>
              <a:rPr lang="en-US" dirty="0"/>
              <a:t>Defines the </a:t>
            </a:r>
            <a:r>
              <a:rPr lang="en-US" dirty="0">
                <a:solidFill>
                  <a:srgbClr val="0000FF"/>
                </a:solidFill>
              </a:rPr>
              <a:t>syntax</a:t>
            </a:r>
            <a:r>
              <a:rPr lang="en-US" dirty="0"/>
              <a:t> of communication</a:t>
            </a:r>
          </a:p>
          <a:p>
            <a:r>
              <a:rPr lang="en-US" dirty="0"/>
              <a:t>And </a:t>
            </a:r>
            <a:r>
              <a:rPr lang="en-US" dirty="0">
                <a:solidFill>
                  <a:srgbClr val="0000FF"/>
                </a:solidFill>
              </a:rPr>
              <a:t>semantics</a:t>
            </a:r>
          </a:p>
          <a:p>
            <a:pPr lvl="1"/>
            <a:r>
              <a:rPr lang="en-US" dirty="0"/>
              <a:t>“First a hello, then a request…”</a:t>
            </a:r>
          </a:p>
          <a:p>
            <a:pPr lvl="1"/>
            <a:r>
              <a:rPr lang="en-US" dirty="0"/>
              <a:t>We will study many protocols later in the semester</a:t>
            </a:r>
          </a:p>
          <a:p>
            <a:r>
              <a:rPr lang="en-US" dirty="0"/>
              <a:t>Protocols exist at many levels, hardware, and software</a:t>
            </a:r>
          </a:p>
          <a:p>
            <a:pPr lvl="1"/>
            <a:r>
              <a:rPr lang="en-US" dirty="0"/>
              <a:t>Defined by standards bodies like IETF, IEEE, ITU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00898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Protocols at different layers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Rectangle 29"/>
          <p:cNvSpPr>
            <a:spLocks noChangeArrowheads="1"/>
          </p:cNvSpPr>
          <p:nvPr/>
        </p:nvSpPr>
        <p:spPr bwMode="auto">
          <a:xfrm>
            <a:off x="3505200" y="3502343"/>
            <a:ext cx="5638806" cy="737235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9" name="Rectangle 25"/>
          <p:cNvSpPr>
            <a:spLocks noChangeArrowheads="1"/>
          </p:cNvSpPr>
          <p:nvPr/>
        </p:nvSpPr>
        <p:spPr bwMode="auto">
          <a:xfrm>
            <a:off x="3505200" y="2703671"/>
            <a:ext cx="5638806" cy="73723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3505200" y="1905000"/>
            <a:ext cx="5638806" cy="737235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11" name="Rectangle 29"/>
          <p:cNvSpPr>
            <a:spLocks noChangeArrowheads="1"/>
          </p:cNvSpPr>
          <p:nvPr/>
        </p:nvSpPr>
        <p:spPr bwMode="auto">
          <a:xfrm>
            <a:off x="3504807" y="4301014"/>
            <a:ext cx="5638806" cy="737235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12" name="Rectangle 29"/>
          <p:cNvSpPr>
            <a:spLocks noChangeArrowheads="1"/>
          </p:cNvSpPr>
          <p:nvPr/>
        </p:nvSpPr>
        <p:spPr bwMode="auto">
          <a:xfrm>
            <a:off x="3504956" y="5099685"/>
            <a:ext cx="5639044" cy="737235"/>
          </a:xfrm>
          <a:prstGeom prst="rect">
            <a:avLst/>
          </a:prstGeom>
          <a:solidFill>
            <a:schemeClr val="accent2">
              <a:lumMod val="90000"/>
              <a:lumOff val="1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1371600" y="2125425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14" name="Rectangle 13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5" name="Rectangle 14"/>
            <p:cNvSpPr>
              <a:spLocks/>
            </p:cNvSpPr>
            <p:nvPr/>
          </p:nvSpPr>
          <p:spPr bwMode="auto">
            <a:xfrm>
              <a:off x="30" y="24"/>
              <a:ext cx="882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Application</a:t>
              </a:r>
            </a:p>
          </p:txBody>
        </p:sp>
      </p:grpSp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1371600" y="2819400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17" name="Rectangle 16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8" name="Rectangle 17"/>
            <p:cNvSpPr>
              <a:spLocks/>
            </p:cNvSpPr>
            <p:nvPr/>
          </p:nvSpPr>
          <p:spPr bwMode="auto">
            <a:xfrm>
              <a:off x="89" y="24"/>
              <a:ext cx="760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Transport</a:t>
              </a:r>
            </a:p>
          </p:txBody>
        </p:sp>
      </p:grpSp>
      <p:grpSp>
        <p:nvGrpSpPr>
          <p:cNvPr id="19" name="Group 18"/>
          <p:cNvGrpSpPr>
            <a:grpSpLocks/>
          </p:cNvGrpSpPr>
          <p:nvPr/>
        </p:nvGrpSpPr>
        <p:grpSpPr bwMode="auto">
          <a:xfrm>
            <a:off x="1371600" y="3657600"/>
            <a:ext cx="1649413" cy="428625"/>
            <a:chOff x="0" y="0"/>
            <a:chExt cx="943" cy="270"/>
          </a:xfrm>
          <a:solidFill>
            <a:srgbClr val="0000FF"/>
          </a:solidFill>
          <a:effectLst/>
        </p:grpSpPr>
        <p:sp>
          <p:nvSpPr>
            <p:cNvPr id="20" name="Rectangle 19"/>
            <p:cNvSpPr>
              <a:spLocks/>
            </p:cNvSpPr>
            <p:nvPr/>
          </p:nvSpPr>
          <p:spPr bwMode="auto">
            <a:xfrm>
              <a:off x="0" y="0"/>
              <a:ext cx="943" cy="270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1" name="Rectangle 20"/>
            <p:cNvSpPr>
              <a:spLocks/>
            </p:cNvSpPr>
            <p:nvPr/>
          </p:nvSpPr>
          <p:spPr bwMode="auto">
            <a:xfrm>
              <a:off x="140" y="23"/>
              <a:ext cx="663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Network</a:t>
              </a:r>
            </a:p>
          </p:txBody>
        </p:sp>
      </p:grpSp>
      <p:grpSp>
        <p:nvGrpSpPr>
          <p:cNvPr id="22" name="Group 21"/>
          <p:cNvGrpSpPr>
            <a:grpSpLocks/>
          </p:cNvGrpSpPr>
          <p:nvPr/>
        </p:nvGrpSpPr>
        <p:grpSpPr bwMode="auto">
          <a:xfrm>
            <a:off x="1371600" y="4419600"/>
            <a:ext cx="1649413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23" name="Rectangle 22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4" name="Rectangle 23"/>
            <p:cNvSpPr>
              <a:spLocks/>
            </p:cNvSpPr>
            <p:nvPr/>
          </p:nvSpPr>
          <p:spPr bwMode="auto">
            <a:xfrm>
              <a:off x="126" y="24"/>
              <a:ext cx="695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Data link</a:t>
              </a:r>
            </a:p>
          </p:txBody>
        </p:sp>
      </p:grpSp>
      <p:grpSp>
        <p:nvGrpSpPr>
          <p:cNvPr id="25" name="Group 24"/>
          <p:cNvGrpSpPr>
            <a:grpSpLocks/>
          </p:cNvGrpSpPr>
          <p:nvPr/>
        </p:nvGrpSpPr>
        <p:grpSpPr bwMode="auto">
          <a:xfrm>
            <a:off x="1371600" y="5208588"/>
            <a:ext cx="1649413" cy="430212"/>
            <a:chOff x="0" y="0"/>
            <a:chExt cx="943" cy="271"/>
          </a:xfrm>
          <a:solidFill>
            <a:srgbClr val="0000FF"/>
          </a:solidFill>
          <a:effectLst/>
        </p:grpSpPr>
        <p:sp>
          <p:nvSpPr>
            <p:cNvPr id="26" name="Rectangle 25"/>
            <p:cNvSpPr>
              <a:spLocks/>
            </p:cNvSpPr>
            <p:nvPr/>
          </p:nvSpPr>
          <p:spPr bwMode="auto">
            <a:xfrm>
              <a:off x="0" y="0"/>
              <a:ext cx="943" cy="271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7" name="Rectangle 26"/>
            <p:cNvSpPr>
              <a:spLocks/>
            </p:cNvSpPr>
            <p:nvPr/>
          </p:nvSpPr>
          <p:spPr bwMode="auto">
            <a:xfrm>
              <a:off x="134" y="23"/>
              <a:ext cx="679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Physical</a:t>
              </a: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860745" y="2130981"/>
            <a:ext cx="453970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L7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60745" y="2850634"/>
            <a:ext cx="453970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L4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60745" y="3687246"/>
            <a:ext cx="453970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60745" y="4450834"/>
            <a:ext cx="453970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60745" y="5239028"/>
            <a:ext cx="453970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180052" y="2157991"/>
            <a:ext cx="825867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SMTP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459052" y="2129139"/>
            <a:ext cx="787395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HTTP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953000" y="2858889"/>
            <a:ext cx="646331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TCP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329021" y="2857388"/>
            <a:ext cx="671979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UDP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302926" y="3687246"/>
            <a:ext cx="402674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IP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278469" y="4484965"/>
            <a:ext cx="646331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PPP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134725" y="4488601"/>
            <a:ext cx="723275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FDDI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724400" y="4492569"/>
            <a:ext cx="1120820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Ethernet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670804" y="5283636"/>
            <a:ext cx="800219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PSTN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610076" y="5304528"/>
            <a:ext cx="825867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Radio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382636" y="5304528"/>
            <a:ext cx="992579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Copper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180844" y="5304528"/>
            <a:ext cx="966931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Optical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824692" y="2141634"/>
            <a:ext cx="646331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NTP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699580" y="2135052"/>
            <a:ext cx="671979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DNS</a:t>
            </a:r>
          </a:p>
        </p:txBody>
      </p:sp>
    </p:spTree>
    <p:extLst>
      <p:ext uri="{BB962C8B-B14F-4D97-AF65-F5344CB8AC3E}">
        <p14:creationId xmlns:p14="http://schemas.microsoft.com/office/powerpoint/2010/main" val="9869399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network layer protocol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Rectangle 29"/>
          <p:cNvSpPr>
            <a:spLocks noChangeArrowheads="1"/>
          </p:cNvSpPr>
          <p:nvPr/>
        </p:nvSpPr>
        <p:spPr bwMode="auto">
          <a:xfrm>
            <a:off x="3505200" y="3502343"/>
            <a:ext cx="5638806" cy="737235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9" name="Rectangle 25"/>
          <p:cNvSpPr>
            <a:spLocks noChangeArrowheads="1"/>
          </p:cNvSpPr>
          <p:nvPr/>
        </p:nvSpPr>
        <p:spPr bwMode="auto">
          <a:xfrm>
            <a:off x="3505200" y="2703671"/>
            <a:ext cx="5638806" cy="73723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3505200" y="1905000"/>
            <a:ext cx="5638806" cy="737235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11" name="Rectangle 29"/>
          <p:cNvSpPr>
            <a:spLocks noChangeArrowheads="1"/>
          </p:cNvSpPr>
          <p:nvPr/>
        </p:nvSpPr>
        <p:spPr bwMode="auto">
          <a:xfrm>
            <a:off x="3504807" y="4301014"/>
            <a:ext cx="5638806" cy="737235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12" name="Rectangle 29"/>
          <p:cNvSpPr>
            <a:spLocks noChangeArrowheads="1"/>
          </p:cNvSpPr>
          <p:nvPr/>
        </p:nvSpPr>
        <p:spPr bwMode="auto">
          <a:xfrm>
            <a:off x="3504956" y="5099685"/>
            <a:ext cx="5639044" cy="737235"/>
          </a:xfrm>
          <a:prstGeom prst="rect">
            <a:avLst/>
          </a:prstGeom>
          <a:solidFill>
            <a:schemeClr val="accent2">
              <a:lumMod val="90000"/>
              <a:lumOff val="1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1371600" y="2125425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14" name="Rectangle 13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5" name="Rectangle 14"/>
            <p:cNvSpPr>
              <a:spLocks/>
            </p:cNvSpPr>
            <p:nvPr/>
          </p:nvSpPr>
          <p:spPr bwMode="auto">
            <a:xfrm>
              <a:off x="30" y="24"/>
              <a:ext cx="882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Application</a:t>
              </a:r>
            </a:p>
          </p:txBody>
        </p:sp>
      </p:grpSp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1371600" y="2819400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17" name="Rectangle 16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8" name="Rectangle 17"/>
            <p:cNvSpPr>
              <a:spLocks/>
            </p:cNvSpPr>
            <p:nvPr/>
          </p:nvSpPr>
          <p:spPr bwMode="auto">
            <a:xfrm>
              <a:off x="89" y="24"/>
              <a:ext cx="760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Transport</a:t>
              </a:r>
            </a:p>
          </p:txBody>
        </p:sp>
      </p:grpSp>
      <p:grpSp>
        <p:nvGrpSpPr>
          <p:cNvPr id="19" name="Group 18"/>
          <p:cNvGrpSpPr>
            <a:grpSpLocks/>
          </p:cNvGrpSpPr>
          <p:nvPr/>
        </p:nvGrpSpPr>
        <p:grpSpPr bwMode="auto">
          <a:xfrm>
            <a:off x="1371600" y="3657600"/>
            <a:ext cx="1649413" cy="428625"/>
            <a:chOff x="0" y="0"/>
            <a:chExt cx="943" cy="270"/>
          </a:xfrm>
          <a:solidFill>
            <a:srgbClr val="0000FF"/>
          </a:solidFill>
          <a:effectLst/>
        </p:grpSpPr>
        <p:sp>
          <p:nvSpPr>
            <p:cNvPr id="20" name="Rectangle 19"/>
            <p:cNvSpPr>
              <a:spLocks/>
            </p:cNvSpPr>
            <p:nvPr/>
          </p:nvSpPr>
          <p:spPr bwMode="auto">
            <a:xfrm>
              <a:off x="0" y="0"/>
              <a:ext cx="943" cy="270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1" name="Rectangle 20"/>
            <p:cNvSpPr>
              <a:spLocks/>
            </p:cNvSpPr>
            <p:nvPr/>
          </p:nvSpPr>
          <p:spPr bwMode="auto">
            <a:xfrm>
              <a:off x="140" y="23"/>
              <a:ext cx="663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Network</a:t>
              </a:r>
            </a:p>
          </p:txBody>
        </p:sp>
      </p:grpSp>
      <p:grpSp>
        <p:nvGrpSpPr>
          <p:cNvPr id="22" name="Group 21"/>
          <p:cNvGrpSpPr>
            <a:grpSpLocks/>
          </p:cNvGrpSpPr>
          <p:nvPr/>
        </p:nvGrpSpPr>
        <p:grpSpPr bwMode="auto">
          <a:xfrm>
            <a:off x="1371600" y="4419600"/>
            <a:ext cx="1649413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23" name="Rectangle 22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4" name="Rectangle 23"/>
            <p:cNvSpPr>
              <a:spLocks/>
            </p:cNvSpPr>
            <p:nvPr/>
          </p:nvSpPr>
          <p:spPr bwMode="auto">
            <a:xfrm>
              <a:off x="126" y="24"/>
              <a:ext cx="695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Data link</a:t>
              </a:r>
            </a:p>
          </p:txBody>
        </p:sp>
      </p:grpSp>
      <p:grpSp>
        <p:nvGrpSpPr>
          <p:cNvPr id="25" name="Group 24"/>
          <p:cNvGrpSpPr>
            <a:grpSpLocks/>
          </p:cNvGrpSpPr>
          <p:nvPr/>
        </p:nvGrpSpPr>
        <p:grpSpPr bwMode="auto">
          <a:xfrm>
            <a:off x="1371600" y="5208588"/>
            <a:ext cx="1649413" cy="430212"/>
            <a:chOff x="0" y="0"/>
            <a:chExt cx="943" cy="271"/>
          </a:xfrm>
          <a:solidFill>
            <a:srgbClr val="0000FF"/>
          </a:solidFill>
          <a:effectLst/>
        </p:grpSpPr>
        <p:sp>
          <p:nvSpPr>
            <p:cNvPr id="26" name="Rectangle 25"/>
            <p:cNvSpPr>
              <a:spLocks/>
            </p:cNvSpPr>
            <p:nvPr/>
          </p:nvSpPr>
          <p:spPr bwMode="auto">
            <a:xfrm>
              <a:off x="0" y="0"/>
              <a:ext cx="943" cy="271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7" name="Rectangle 26"/>
            <p:cNvSpPr>
              <a:spLocks/>
            </p:cNvSpPr>
            <p:nvPr/>
          </p:nvSpPr>
          <p:spPr bwMode="auto">
            <a:xfrm>
              <a:off x="134" y="23"/>
              <a:ext cx="679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Physical</a:t>
              </a: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860745" y="2130981"/>
            <a:ext cx="453970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L7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60745" y="2850634"/>
            <a:ext cx="453970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L4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60745" y="3687246"/>
            <a:ext cx="453970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60745" y="4450834"/>
            <a:ext cx="453970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60745" y="5239028"/>
            <a:ext cx="453970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180052" y="2157991"/>
            <a:ext cx="825867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SMTP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459052" y="2129139"/>
            <a:ext cx="787395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HTTP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953000" y="2858889"/>
            <a:ext cx="646331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TCP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329021" y="2857388"/>
            <a:ext cx="671979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UDP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302926" y="3687246"/>
            <a:ext cx="402674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IP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278469" y="4484965"/>
            <a:ext cx="646331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PPP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134725" y="4488601"/>
            <a:ext cx="723275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FDDI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724400" y="4492569"/>
            <a:ext cx="1120820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Ethernet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670804" y="5283636"/>
            <a:ext cx="800219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PSTN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610076" y="5304528"/>
            <a:ext cx="825867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Radio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382636" y="5304528"/>
            <a:ext cx="992579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Copper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180844" y="5304528"/>
            <a:ext cx="966931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Optical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824692" y="2141634"/>
            <a:ext cx="646331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NTP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699580" y="2135052"/>
            <a:ext cx="671979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DNS</a:t>
            </a:r>
          </a:p>
        </p:txBody>
      </p:sp>
    </p:spTree>
    <p:extLst>
      <p:ext uri="{BB962C8B-B14F-4D97-AF65-F5344CB8AC3E}">
        <p14:creationId xmlns:p14="http://schemas.microsoft.com/office/powerpoint/2010/main" val="9533339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encapsulation: </a:t>
            </a:r>
            <a:br>
              <a:rPr lang="en-US" dirty="0"/>
            </a:br>
            <a:r>
              <a:rPr lang="en-US" dirty="0"/>
              <a:t>Protocol headers</a:t>
            </a:r>
          </a:p>
        </p:txBody>
      </p:sp>
      <p:sp>
        <p:nvSpPr>
          <p:cNvPr id="27690" name="Line 4"/>
          <p:cNvSpPr>
            <a:spLocks noChangeShapeType="1"/>
          </p:cNvSpPr>
          <p:nvPr/>
        </p:nvSpPr>
        <p:spPr bwMode="auto">
          <a:xfrm>
            <a:off x="1600200" y="2438400"/>
            <a:ext cx="0" cy="3124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91" name="Line 5"/>
          <p:cNvSpPr>
            <a:spLocks noChangeShapeType="1"/>
          </p:cNvSpPr>
          <p:nvPr/>
        </p:nvSpPr>
        <p:spPr bwMode="auto">
          <a:xfrm flipV="1">
            <a:off x="7391400" y="2438400"/>
            <a:ext cx="0" cy="3124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93" name="Line 7"/>
          <p:cNvSpPr>
            <a:spLocks noChangeShapeType="1"/>
          </p:cNvSpPr>
          <p:nvPr/>
        </p:nvSpPr>
        <p:spPr bwMode="auto">
          <a:xfrm>
            <a:off x="1600200" y="5562600"/>
            <a:ext cx="57912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3" name="Rectangle 11"/>
          <p:cNvSpPr>
            <a:spLocks noChangeArrowheads="1"/>
          </p:cNvSpPr>
          <p:nvPr/>
        </p:nvSpPr>
        <p:spPr bwMode="auto">
          <a:xfrm rot="10800000">
            <a:off x="2741613" y="3733800"/>
            <a:ext cx="609600" cy="304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4" name="Rectangle 12"/>
          <p:cNvSpPr>
            <a:spLocks noChangeArrowheads="1"/>
          </p:cNvSpPr>
          <p:nvPr/>
        </p:nvSpPr>
        <p:spPr bwMode="auto">
          <a:xfrm rot="10800000">
            <a:off x="2589213" y="3733800"/>
            <a:ext cx="228600" cy="30480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5" name="Rectangle 13"/>
          <p:cNvSpPr>
            <a:spLocks noChangeArrowheads="1"/>
          </p:cNvSpPr>
          <p:nvPr/>
        </p:nvSpPr>
        <p:spPr bwMode="auto">
          <a:xfrm>
            <a:off x="914400" y="3429000"/>
            <a:ext cx="1447800" cy="83820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6" name="Rectangle 14"/>
          <p:cNvSpPr>
            <a:spLocks noChangeArrowheads="1"/>
          </p:cNvSpPr>
          <p:nvPr/>
        </p:nvSpPr>
        <p:spPr bwMode="auto">
          <a:xfrm>
            <a:off x="6629400" y="3429000"/>
            <a:ext cx="1447800" cy="83820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7" name="Rectangle 15"/>
          <p:cNvSpPr>
            <a:spLocks noChangeArrowheads="1"/>
          </p:cNvSpPr>
          <p:nvPr/>
        </p:nvSpPr>
        <p:spPr bwMode="auto">
          <a:xfrm rot="10800000">
            <a:off x="5865813" y="3733800"/>
            <a:ext cx="609600" cy="304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8" name="Rectangle 16"/>
          <p:cNvSpPr>
            <a:spLocks noChangeArrowheads="1"/>
          </p:cNvSpPr>
          <p:nvPr/>
        </p:nvSpPr>
        <p:spPr bwMode="auto">
          <a:xfrm rot="10800000">
            <a:off x="5713413" y="3733800"/>
            <a:ext cx="228600" cy="30480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9" name="Text Box 17"/>
          <p:cNvSpPr txBox="1">
            <a:spLocks noChangeArrowheads="1"/>
          </p:cNvSpPr>
          <p:nvPr/>
        </p:nvSpPr>
        <p:spPr bwMode="auto">
          <a:xfrm>
            <a:off x="3752850" y="3657600"/>
            <a:ext cx="16081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2" rIns="91420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b="0" dirty="0">
                <a:solidFill>
                  <a:srgbClr val="000000"/>
                </a:solidFill>
                <a:latin typeface="Arial" charset="0"/>
              </a:rPr>
              <a:t>TCP header</a:t>
            </a:r>
          </a:p>
        </p:txBody>
      </p:sp>
      <p:sp>
        <p:nvSpPr>
          <p:cNvPr id="27674" name="Rectangle 19"/>
          <p:cNvSpPr>
            <a:spLocks noChangeArrowheads="1"/>
          </p:cNvSpPr>
          <p:nvPr/>
        </p:nvSpPr>
        <p:spPr bwMode="auto">
          <a:xfrm rot="10800000">
            <a:off x="2895600" y="4343400"/>
            <a:ext cx="609600" cy="304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5" name="Rectangle 20"/>
          <p:cNvSpPr>
            <a:spLocks noChangeArrowheads="1"/>
          </p:cNvSpPr>
          <p:nvPr/>
        </p:nvSpPr>
        <p:spPr bwMode="auto">
          <a:xfrm rot="10800000">
            <a:off x="2667000" y="4343400"/>
            <a:ext cx="304800" cy="30480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6" name="Rectangle 21"/>
          <p:cNvSpPr>
            <a:spLocks noChangeArrowheads="1"/>
          </p:cNvSpPr>
          <p:nvPr/>
        </p:nvSpPr>
        <p:spPr bwMode="auto">
          <a:xfrm rot="10800000">
            <a:off x="2590800" y="4343400"/>
            <a:ext cx="152400" cy="304800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7" name="Rectangle 22"/>
          <p:cNvSpPr>
            <a:spLocks noChangeArrowheads="1"/>
          </p:cNvSpPr>
          <p:nvPr/>
        </p:nvSpPr>
        <p:spPr bwMode="auto">
          <a:xfrm>
            <a:off x="914400" y="4267200"/>
            <a:ext cx="1447800" cy="457200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8" name="Rectangle 23"/>
          <p:cNvSpPr>
            <a:spLocks noChangeArrowheads="1"/>
          </p:cNvSpPr>
          <p:nvPr/>
        </p:nvSpPr>
        <p:spPr bwMode="auto">
          <a:xfrm>
            <a:off x="6629400" y="4267200"/>
            <a:ext cx="1447800" cy="457200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9" name="Rectangle 24"/>
          <p:cNvSpPr>
            <a:spLocks noChangeArrowheads="1"/>
          </p:cNvSpPr>
          <p:nvPr/>
        </p:nvSpPr>
        <p:spPr bwMode="auto">
          <a:xfrm rot="10800000">
            <a:off x="5865813" y="4343400"/>
            <a:ext cx="609600" cy="304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0" name="Rectangle 25"/>
          <p:cNvSpPr>
            <a:spLocks noChangeArrowheads="1"/>
          </p:cNvSpPr>
          <p:nvPr/>
        </p:nvSpPr>
        <p:spPr bwMode="auto">
          <a:xfrm rot="10800000">
            <a:off x="5637213" y="4343400"/>
            <a:ext cx="304800" cy="30480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1" name="Rectangle 26"/>
          <p:cNvSpPr>
            <a:spLocks noChangeArrowheads="1"/>
          </p:cNvSpPr>
          <p:nvPr/>
        </p:nvSpPr>
        <p:spPr bwMode="auto">
          <a:xfrm rot="10800000">
            <a:off x="5561013" y="4343400"/>
            <a:ext cx="152400" cy="304800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2" name="Text Box 27"/>
          <p:cNvSpPr txBox="1">
            <a:spLocks noChangeArrowheads="1"/>
          </p:cNvSpPr>
          <p:nvPr/>
        </p:nvSpPr>
        <p:spPr bwMode="auto">
          <a:xfrm>
            <a:off x="3636962" y="4267200"/>
            <a:ext cx="16208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2" rIns="91420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solidFill>
                  <a:srgbClr val="000000"/>
                </a:solidFill>
                <a:latin typeface="Arial" charset="0"/>
              </a:rPr>
              <a:t>    IP header</a:t>
            </a:r>
          </a:p>
        </p:txBody>
      </p:sp>
      <p:sp>
        <p:nvSpPr>
          <p:cNvPr id="27663" name="Rectangle 29"/>
          <p:cNvSpPr>
            <a:spLocks noChangeArrowheads="1"/>
          </p:cNvSpPr>
          <p:nvPr/>
        </p:nvSpPr>
        <p:spPr bwMode="auto">
          <a:xfrm rot="10800000">
            <a:off x="3124200" y="4800600"/>
            <a:ext cx="609600" cy="304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64" name="Rectangle 30"/>
          <p:cNvSpPr>
            <a:spLocks noChangeArrowheads="1"/>
          </p:cNvSpPr>
          <p:nvPr/>
        </p:nvSpPr>
        <p:spPr bwMode="auto">
          <a:xfrm rot="10800000">
            <a:off x="2895600" y="4800600"/>
            <a:ext cx="304800" cy="30480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65" name="Rectangle 31"/>
          <p:cNvSpPr>
            <a:spLocks noChangeArrowheads="1"/>
          </p:cNvSpPr>
          <p:nvPr/>
        </p:nvSpPr>
        <p:spPr bwMode="auto">
          <a:xfrm rot="10800000">
            <a:off x="2667000" y="4800600"/>
            <a:ext cx="304800" cy="304800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66" name="Rectangle 32"/>
          <p:cNvSpPr>
            <a:spLocks noChangeArrowheads="1"/>
          </p:cNvSpPr>
          <p:nvPr/>
        </p:nvSpPr>
        <p:spPr bwMode="auto">
          <a:xfrm rot="10800000">
            <a:off x="2590800" y="4800600"/>
            <a:ext cx="228600" cy="304800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67" name="Rectangle 33"/>
          <p:cNvSpPr>
            <a:spLocks noChangeArrowheads="1"/>
          </p:cNvSpPr>
          <p:nvPr/>
        </p:nvSpPr>
        <p:spPr bwMode="auto">
          <a:xfrm>
            <a:off x="914400" y="4724400"/>
            <a:ext cx="1447800" cy="457200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68" name="Rectangle 34"/>
          <p:cNvSpPr>
            <a:spLocks noChangeArrowheads="1"/>
          </p:cNvSpPr>
          <p:nvPr/>
        </p:nvSpPr>
        <p:spPr bwMode="auto">
          <a:xfrm>
            <a:off x="6629400" y="4724400"/>
            <a:ext cx="1447800" cy="457200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69" name="Rectangle 35"/>
          <p:cNvSpPr>
            <a:spLocks noChangeArrowheads="1"/>
          </p:cNvSpPr>
          <p:nvPr/>
        </p:nvSpPr>
        <p:spPr bwMode="auto">
          <a:xfrm rot="10800000">
            <a:off x="5865813" y="4800600"/>
            <a:ext cx="609600" cy="304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0" name="Rectangle 36"/>
          <p:cNvSpPr>
            <a:spLocks noChangeArrowheads="1"/>
          </p:cNvSpPr>
          <p:nvPr/>
        </p:nvSpPr>
        <p:spPr bwMode="auto">
          <a:xfrm rot="10800000">
            <a:off x="5637213" y="4800600"/>
            <a:ext cx="304800" cy="30480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1" name="Rectangle 37"/>
          <p:cNvSpPr>
            <a:spLocks noChangeArrowheads="1"/>
          </p:cNvSpPr>
          <p:nvPr/>
        </p:nvSpPr>
        <p:spPr bwMode="auto">
          <a:xfrm rot="10800000">
            <a:off x="5408613" y="4800600"/>
            <a:ext cx="304800" cy="304800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2" name="Rectangle 38"/>
          <p:cNvSpPr>
            <a:spLocks noChangeArrowheads="1"/>
          </p:cNvSpPr>
          <p:nvPr/>
        </p:nvSpPr>
        <p:spPr bwMode="auto">
          <a:xfrm rot="10800000">
            <a:off x="5332413" y="4800600"/>
            <a:ext cx="228600" cy="304800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3" name="Text Box 39"/>
          <p:cNvSpPr txBox="1">
            <a:spLocks noChangeArrowheads="1"/>
          </p:cNvSpPr>
          <p:nvPr/>
        </p:nvSpPr>
        <p:spPr bwMode="auto">
          <a:xfrm>
            <a:off x="3980657" y="4724400"/>
            <a:ext cx="11525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2" rIns="91420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solidFill>
                  <a:srgbClr val="000000"/>
                </a:solidFill>
                <a:latin typeface="Arial" charset="0"/>
              </a:rPr>
              <a:t>Ethernet</a:t>
            </a:r>
          </a:p>
          <a:p>
            <a:pPr algn="ctr"/>
            <a:r>
              <a:rPr lang="en-US" b="0" dirty="0">
                <a:solidFill>
                  <a:srgbClr val="000000"/>
                </a:solidFill>
                <a:latin typeface="Arial" charset="0"/>
              </a:rPr>
              <a:t>header</a:t>
            </a:r>
          </a:p>
        </p:txBody>
      </p:sp>
      <p:sp>
        <p:nvSpPr>
          <p:cNvPr id="27656" name="Rectangle 41"/>
          <p:cNvSpPr>
            <a:spLocks noChangeArrowheads="1"/>
          </p:cNvSpPr>
          <p:nvPr/>
        </p:nvSpPr>
        <p:spPr bwMode="auto">
          <a:xfrm>
            <a:off x="2590800" y="2971800"/>
            <a:ext cx="609600" cy="304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57" name="Rectangle 42"/>
          <p:cNvSpPr>
            <a:spLocks noChangeArrowheads="1"/>
          </p:cNvSpPr>
          <p:nvPr/>
        </p:nvSpPr>
        <p:spPr bwMode="auto">
          <a:xfrm>
            <a:off x="914400" y="2743200"/>
            <a:ext cx="1447800" cy="685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58" name="Rectangle 43"/>
          <p:cNvSpPr>
            <a:spLocks noChangeArrowheads="1"/>
          </p:cNvSpPr>
          <p:nvPr/>
        </p:nvSpPr>
        <p:spPr bwMode="auto">
          <a:xfrm>
            <a:off x="6629400" y="2743200"/>
            <a:ext cx="1447800" cy="685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59" name="Rectangle 44"/>
          <p:cNvSpPr>
            <a:spLocks noChangeArrowheads="1"/>
          </p:cNvSpPr>
          <p:nvPr/>
        </p:nvSpPr>
        <p:spPr bwMode="auto">
          <a:xfrm>
            <a:off x="5791200" y="2971800"/>
            <a:ext cx="609600" cy="304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60" name="Text Box 45"/>
          <p:cNvSpPr txBox="1">
            <a:spLocks noChangeArrowheads="1"/>
          </p:cNvSpPr>
          <p:nvPr/>
        </p:nvSpPr>
        <p:spPr bwMode="auto">
          <a:xfrm>
            <a:off x="3475038" y="2743200"/>
            <a:ext cx="21637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2" rIns="91420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solidFill>
                  <a:srgbClr val="000000"/>
                </a:solidFill>
                <a:latin typeface="Arial" charset="0"/>
              </a:rPr>
              <a:t>HTTP</a:t>
            </a:r>
          </a:p>
          <a:p>
            <a:pPr algn="ctr"/>
            <a:r>
              <a:rPr lang="en-US" b="0" dirty="0">
                <a:solidFill>
                  <a:srgbClr val="000000"/>
                </a:solidFill>
                <a:latin typeface="Arial" charset="0"/>
              </a:rPr>
              <a:t>request/response</a:t>
            </a:r>
          </a:p>
        </p:txBody>
      </p:sp>
      <p:sp>
        <p:nvSpPr>
          <p:cNvPr id="27661" name="Text Box 46"/>
          <p:cNvSpPr txBox="1">
            <a:spLocks noChangeArrowheads="1"/>
          </p:cNvSpPr>
          <p:nvPr/>
        </p:nvSpPr>
        <p:spPr bwMode="auto">
          <a:xfrm>
            <a:off x="1066800" y="2057400"/>
            <a:ext cx="11080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2" rIns="91420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>
                <a:solidFill>
                  <a:srgbClr val="FF0000"/>
                </a:solidFill>
                <a:latin typeface="Arial" charset="0"/>
              </a:rPr>
              <a:t>User A</a:t>
            </a:r>
          </a:p>
        </p:txBody>
      </p:sp>
      <p:sp>
        <p:nvSpPr>
          <p:cNvPr id="27662" name="Text Box 47"/>
          <p:cNvSpPr txBox="1">
            <a:spLocks noChangeArrowheads="1"/>
          </p:cNvSpPr>
          <p:nvPr/>
        </p:nvSpPr>
        <p:spPr bwMode="auto">
          <a:xfrm>
            <a:off x="6884988" y="2057400"/>
            <a:ext cx="11255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2" rIns="91420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>
                <a:solidFill>
                  <a:srgbClr val="FF0000"/>
                </a:solidFill>
                <a:latin typeface="Arial" charset="0"/>
              </a:rPr>
              <a:t>User B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35853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90" grpId="0" animBg="1"/>
      <p:bldP spid="27691" grpId="0" animBg="1"/>
      <p:bldP spid="27693" grpId="0" animBg="1"/>
      <p:bldP spid="27683" grpId="0" animBg="1"/>
      <p:bldP spid="27684" grpId="0" animBg="1"/>
      <p:bldP spid="27685" grpId="0" animBg="1"/>
      <p:bldP spid="27686" grpId="0" animBg="1"/>
      <p:bldP spid="27687" grpId="0" animBg="1"/>
      <p:bldP spid="27688" grpId="0" animBg="1"/>
      <p:bldP spid="27689" grpId="0"/>
      <p:bldP spid="27674" grpId="0" animBg="1"/>
      <p:bldP spid="27675" grpId="0" animBg="1"/>
      <p:bldP spid="27676" grpId="0" animBg="1"/>
      <p:bldP spid="27677" grpId="0" animBg="1"/>
      <p:bldP spid="27678" grpId="0" animBg="1"/>
      <p:bldP spid="27679" grpId="0" animBg="1"/>
      <p:bldP spid="27680" grpId="0" animBg="1"/>
      <p:bldP spid="27681" grpId="0" animBg="1"/>
      <p:bldP spid="27682" grpId="0"/>
      <p:bldP spid="27663" grpId="0" animBg="1"/>
      <p:bldP spid="27664" grpId="0" animBg="1"/>
      <p:bldP spid="27665" grpId="0" animBg="1"/>
      <p:bldP spid="27666" grpId="0" animBg="1"/>
      <p:bldP spid="27667" grpId="0" animBg="1"/>
      <p:bldP spid="27668" grpId="0" animBg="1"/>
      <p:bldP spid="27669" grpId="0" animBg="1"/>
      <p:bldP spid="27670" grpId="0" animBg="1"/>
      <p:bldP spid="27671" grpId="0" animBg="1"/>
      <p:bldP spid="27672" grpId="0" animBg="1"/>
      <p:bldP spid="2767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5-minute break!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64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is communication organized?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3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1649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Discussion sections and office hours start this week</a:t>
            </a:r>
          </a:p>
          <a:p>
            <a:pPr lvl="1"/>
            <a:r>
              <a:rPr lang="en-US" dirty="0"/>
              <a:t>Check course webpage for times, dates, locations</a:t>
            </a:r>
          </a:p>
          <a:p>
            <a:r>
              <a:rPr lang="en-US" dirty="0"/>
              <a:t>Assignment 1 is already out</a:t>
            </a:r>
          </a:p>
          <a:p>
            <a:endParaRPr lang="en-US" altLang="x-non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3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691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Shape 25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Three steps</a:t>
            </a:r>
          </a:p>
        </p:txBody>
      </p:sp>
      <p:sp>
        <p:nvSpPr>
          <p:cNvPr id="67586" name="Shape 25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Decompose the problem into tasks</a:t>
            </a:r>
          </a:p>
          <a:p>
            <a:r>
              <a:rPr lang="en-US" dirty="0"/>
              <a:t>Organize these tasks</a:t>
            </a:r>
          </a:p>
          <a:p>
            <a:r>
              <a:rPr lang="en-US" dirty="0">
                <a:solidFill>
                  <a:srgbClr val="0000FF"/>
                </a:solidFill>
              </a:rPr>
              <a:t>Assign</a:t>
            </a:r>
            <a:r>
              <a:rPr lang="en-US" dirty="0"/>
              <a:t> tasks to entities (who does what)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01CA2-0DEA-164F-A2F3-BDAB2F49714C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3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9870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5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get’s implemented where?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1272855" y="2362200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8" name="Rectangle 7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Rectangle 8"/>
            <p:cNvSpPr>
              <a:spLocks/>
            </p:cNvSpPr>
            <p:nvPr/>
          </p:nvSpPr>
          <p:spPr bwMode="auto">
            <a:xfrm>
              <a:off x="30" y="24"/>
              <a:ext cx="882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Application</a:t>
              </a:r>
            </a:p>
          </p:txBody>
        </p:sp>
      </p:grp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1272855" y="2822575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11" name="Rectangle 10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" name="Rectangle 11"/>
            <p:cNvSpPr>
              <a:spLocks/>
            </p:cNvSpPr>
            <p:nvPr/>
          </p:nvSpPr>
          <p:spPr bwMode="auto">
            <a:xfrm>
              <a:off x="89" y="24"/>
              <a:ext cx="760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Transport</a:t>
              </a:r>
            </a:p>
          </p:txBody>
        </p:sp>
      </p:grp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1272855" y="3279775"/>
            <a:ext cx="1649413" cy="428625"/>
            <a:chOff x="0" y="0"/>
            <a:chExt cx="943" cy="270"/>
          </a:xfrm>
          <a:solidFill>
            <a:srgbClr val="0000FF"/>
          </a:solidFill>
          <a:effectLst/>
        </p:grpSpPr>
        <p:sp>
          <p:nvSpPr>
            <p:cNvPr id="14" name="Rectangle 13"/>
            <p:cNvSpPr>
              <a:spLocks/>
            </p:cNvSpPr>
            <p:nvPr/>
          </p:nvSpPr>
          <p:spPr bwMode="auto">
            <a:xfrm>
              <a:off x="0" y="0"/>
              <a:ext cx="943" cy="270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5" name="Rectangle 14"/>
            <p:cNvSpPr>
              <a:spLocks/>
            </p:cNvSpPr>
            <p:nvPr/>
          </p:nvSpPr>
          <p:spPr bwMode="auto">
            <a:xfrm>
              <a:off x="140" y="23"/>
              <a:ext cx="663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Network</a:t>
              </a:r>
            </a:p>
          </p:txBody>
        </p:sp>
      </p:grpSp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1272855" y="3735388"/>
            <a:ext cx="1649413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17" name="Rectangle 16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8" name="Rectangle 17"/>
            <p:cNvSpPr>
              <a:spLocks/>
            </p:cNvSpPr>
            <p:nvPr/>
          </p:nvSpPr>
          <p:spPr bwMode="auto">
            <a:xfrm>
              <a:off x="126" y="24"/>
              <a:ext cx="695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Data link</a:t>
              </a:r>
            </a:p>
          </p:txBody>
        </p:sp>
      </p:grpSp>
      <p:grpSp>
        <p:nvGrpSpPr>
          <p:cNvPr id="19" name="Group 18"/>
          <p:cNvGrpSpPr>
            <a:grpSpLocks/>
          </p:cNvGrpSpPr>
          <p:nvPr/>
        </p:nvGrpSpPr>
        <p:grpSpPr bwMode="auto">
          <a:xfrm>
            <a:off x="1272855" y="4192588"/>
            <a:ext cx="1649413" cy="430212"/>
            <a:chOff x="0" y="0"/>
            <a:chExt cx="943" cy="271"/>
          </a:xfrm>
          <a:solidFill>
            <a:srgbClr val="0000FF"/>
          </a:solidFill>
          <a:effectLst/>
        </p:grpSpPr>
        <p:sp>
          <p:nvSpPr>
            <p:cNvPr id="20" name="Rectangle 19"/>
            <p:cNvSpPr>
              <a:spLocks/>
            </p:cNvSpPr>
            <p:nvPr/>
          </p:nvSpPr>
          <p:spPr bwMode="auto">
            <a:xfrm>
              <a:off x="0" y="0"/>
              <a:ext cx="943" cy="271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1" name="Rectangle 20"/>
            <p:cNvSpPr>
              <a:spLocks/>
            </p:cNvSpPr>
            <p:nvPr/>
          </p:nvSpPr>
          <p:spPr bwMode="auto">
            <a:xfrm>
              <a:off x="134" y="23"/>
              <a:ext cx="679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Physical</a:t>
              </a: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762000" y="2367756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L7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62000" y="2853809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62000" y="3309421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62000" y="3766622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62000" y="4223028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L1</a:t>
            </a:r>
          </a:p>
        </p:txBody>
      </p:sp>
      <p:cxnSp>
        <p:nvCxnSpPr>
          <p:cNvPr id="27" name="Straight Connector 44"/>
          <p:cNvCxnSpPr>
            <a:cxnSpLocks noChangeShapeType="1"/>
          </p:cNvCxnSpPr>
          <p:nvPr/>
        </p:nvCxnSpPr>
        <p:spPr bwMode="auto">
          <a:xfrm>
            <a:off x="2957513" y="2549525"/>
            <a:ext cx="322897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" name="Straight Connector 46"/>
          <p:cNvCxnSpPr>
            <a:cxnSpLocks noChangeShapeType="1"/>
          </p:cNvCxnSpPr>
          <p:nvPr/>
        </p:nvCxnSpPr>
        <p:spPr bwMode="auto">
          <a:xfrm>
            <a:off x="2957513" y="2994025"/>
            <a:ext cx="322897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" name="Straight Connector 47"/>
          <p:cNvCxnSpPr>
            <a:cxnSpLocks noChangeShapeType="1"/>
          </p:cNvCxnSpPr>
          <p:nvPr/>
        </p:nvCxnSpPr>
        <p:spPr bwMode="auto">
          <a:xfrm>
            <a:off x="2957513" y="3451225"/>
            <a:ext cx="322897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0" name="Straight Connector 48"/>
          <p:cNvCxnSpPr>
            <a:cxnSpLocks noChangeShapeType="1"/>
          </p:cNvCxnSpPr>
          <p:nvPr/>
        </p:nvCxnSpPr>
        <p:spPr bwMode="auto">
          <a:xfrm>
            <a:off x="2957513" y="3984625"/>
            <a:ext cx="322897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1" name="Straight Connector 49"/>
          <p:cNvCxnSpPr>
            <a:cxnSpLocks noChangeShapeType="1"/>
          </p:cNvCxnSpPr>
          <p:nvPr/>
        </p:nvCxnSpPr>
        <p:spPr bwMode="auto">
          <a:xfrm>
            <a:off x="2957513" y="4365625"/>
            <a:ext cx="322897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32" name="Group 31"/>
          <p:cNvGrpSpPr>
            <a:grpSpLocks/>
          </p:cNvGrpSpPr>
          <p:nvPr/>
        </p:nvGrpSpPr>
        <p:grpSpPr bwMode="auto">
          <a:xfrm>
            <a:off x="6221732" y="2362200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33" name="Rectangle 32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4" name="Rectangle 33"/>
            <p:cNvSpPr>
              <a:spLocks/>
            </p:cNvSpPr>
            <p:nvPr/>
          </p:nvSpPr>
          <p:spPr bwMode="auto">
            <a:xfrm>
              <a:off x="30" y="24"/>
              <a:ext cx="882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Application</a:t>
              </a:r>
            </a:p>
          </p:txBody>
        </p:sp>
      </p:grpSp>
      <p:grpSp>
        <p:nvGrpSpPr>
          <p:cNvPr id="35" name="Group 34"/>
          <p:cNvGrpSpPr>
            <a:grpSpLocks/>
          </p:cNvGrpSpPr>
          <p:nvPr/>
        </p:nvGrpSpPr>
        <p:grpSpPr bwMode="auto">
          <a:xfrm>
            <a:off x="6221732" y="2822575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36" name="Rectangle 35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7" name="Rectangle 36"/>
            <p:cNvSpPr>
              <a:spLocks/>
            </p:cNvSpPr>
            <p:nvPr/>
          </p:nvSpPr>
          <p:spPr bwMode="auto">
            <a:xfrm>
              <a:off x="89" y="24"/>
              <a:ext cx="760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Transport</a:t>
              </a:r>
            </a:p>
          </p:txBody>
        </p:sp>
      </p:grpSp>
      <p:grpSp>
        <p:nvGrpSpPr>
          <p:cNvPr id="38" name="Group 37"/>
          <p:cNvGrpSpPr>
            <a:grpSpLocks/>
          </p:cNvGrpSpPr>
          <p:nvPr/>
        </p:nvGrpSpPr>
        <p:grpSpPr bwMode="auto">
          <a:xfrm>
            <a:off x="6221732" y="3279775"/>
            <a:ext cx="1649413" cy="428625"/>
            <a:chOff x="0" y="0"/>
            <a:chExt cx="943" cy="270"/>
          </a:xfrm>
          <a:solidFill>
            <a:srgbClr val="0000FF"/>
          </a:solidFill>
          <a:effectLst/>
        </p:grpSpPr>
        <p:sp>
          <p:nvSpPr>
            <p:cNvPr id="39" name="Rectangle 38"/>
            <p:cNvSpPr>
              <a:spLocks/>
            </p:cNvSpPr>
            <p:nvPr/>
          </p:nvSpPr>
          <p:spPr bwMode="auto">
            <a:xfrm>
              <a:off x="0" y="0"/>
              <a:ext cx="943" cy="270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0" name="Rectangle 39"/>
            <p:cNvSpPr>
              <a:spLocks/>
            </p:cNvSpPr>
            <p:nvPr/>
          </p:nvSpPr>
          <p:spPr bwMode="auto">
            <a:xfrm>
              <a:off x="140" y="23"/>
              <a:ext cx="663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Network</a:t>
              </a:r>
            </a:p>
          </p:txBody>
        </p:sp>
      </p:grpSp>
      <p:grpSp>
        <p:nvGrpSpPr>
          <p:cNvPr id="41" name="Group 40"/>
          <p:cNvGrpSpPr>
            <a:grpSpLocks/>
          </p:cNvGrpSpPr>
          <p:nvPr/>
        </p:nvGrpSpPr>
        <p:grpSpPr bwMode="auto">
          <a:xfrm>
            <a:off x="6221732" y="3735388"/>
            <a:ext cx="1649413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42" name="Rectangle 41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3" name="Rectangle 42"/>
            <p:cNvSpPr>
              <a:spLocks/>
            </p:cNvSpPr>
            <p:nvPr/>
          </p:nvSpPr>
          <p:spPr bwMode="auto">
            <a:xfrm>
              <a:off x="126" y="24"/>
              <a:ext cx="695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Data link</a:t>
              </a:r>
            </a:p>
          </p:txBody>
        </p:sp>
      </p:grpSp>
      <p:grpSp>
        <p:nvGrpSpPr>
          <p:cNvPr id="44" name="Group 43"/>
          <p:cNvGrpSpPr>
            <a:grpSpLocks/>
          </p:cNvGrpSpPr>
          <p:nvPr/>
        </p:nvGrpSpPr>
        <p:grpSpPr bwMode="auto">
          <a:xfrm>
            <a:off x="6221732" y="4192588"/>
            <a:ext cx="1649413" cy="430212"/>
            <a:chOff x="0" y="0"/>
            <a:chExt cx="943" cy="271"/>
          </a:xfrm>
          <a:solidFill>
            <a:srgbClr val="0000FF"/>
          </a:solidFill>
          <a:effectLst/>
        </p:grpSpPr>
        <p:sp>
          <p:nvSpPr>
            <p:cNvPr id="45" name="Rectangle 44"/>
            <p:cNvSpPr>
              <a:spLocks/>
            </p:cNvSpPr>
            <p:nvPr/>
          </p:nvSpPr>
          <p:spPr bwMode="auto">
            <a:xfrm>
              <a:off x="0" y="0"/>
              <a:ext cx="943" cy="271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6" name="Rectangle 45"/>
            <p:cNvSpPr>
              <a:spLocks/>
            </p:cNvSpPr>
            <p:nvPr/>
          </p:nvSpPr>
          <p:spPr bwMode="auto">
            <a:xfrm>
              <a:off x="134" y="23"/>
              <a:ext cx="679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Physical</a:t>
              </a: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8080430" y="2367756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L7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080430" y="2853809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L4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080430" y="3309421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L3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080430" y="3766622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L2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080430" y="4223028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L1</a:t>
            </a:r>
          </a:p>
        </p:txBody>
      </p:sp>
    </p:spTree>
    <p:extLst>
      <p:ext uri="{BB962C8B-B14F-4D97-AF65-F5344CB8AC3E}">
        <p14:creationId xmlns:p14="http://schemas.microsoft.com/office/powerpoint/2010/main" val="20300787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gets implemented </a:t>
            </a:r>
            <a:br>
              <a:rPr lang="en-US"/>
            </a:br>
            <a:r>
              <a:rPr lang="en-US"/>
              <a:t>at the end systems?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Bits arrive on wire, must make it up to application</a:t>
            </a:r>
          </a:p>
          <a:p>
            <a:pPr lvl="3"/>
            <a:endParaRPr lang="en-US" dirty="0"/>
          </a:p>
          <a:p>
            <a:r>
              <a:rPr lang="en-US" dirty="0"/>
              <a:t>Therefore, </a:t>
            </a:r>
            <a:r>
              <a:rPr lang="en-US" dirty="0">
                <a:solidFill>
                  <a:srgbClr val="0000FF"/>
                </a:solidFill>
              </a:rPr>
              <a:t>all layers must exist at host!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493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gets implemented in </a:t>
            </a:r>
            <a:br>
              <a:rPr lang="en-US"/>
            </a:br>
            <a:r>
              <a:rPr lang="en-US"/>
              <a:t>the network?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Bits arrive on wire </a:t>
            </a:r>
            <a:r>
              <a:rPr lang="en-US" dirty="0">
                <a:sym typeface="Wingdings" charset="0"/>
              </a:rPr>
              <a:t> </a:t>
            </a:r>
            <a:r>
              <a:rPr lang="en-US" dirty="0"/>
              <a:t>physical layer (L1)</a:t>
            </a:r>
          </a:p>
          <a:p>
            <a:r>
              <a:rPr lang="en-US" dirty="0"/>
              <a:t>Packets must be delivered across links and </a:t>
            </a:r>
            <a:br>
              <a:rPr lang="en-US" dirty="0"/>
            </a:br>
            <a:r>
              <a:rPr lang="en-US" dirty="0"/>
              <a:t>local networks </a:t>
            </a:r>
            <a:r>
              <a:rPr lang="en-US" dirty="0">
                <a:sym typeface="Wingdings" charset="0"/>
              </a:rPr>
              <a:t> </a:t>
            </a:r>
            <a:r>
              <a:rPr lang="en-US" dirty="0"/>
              <a:t>datalink layer (L2)</a:t>
            </a:r>
          </a:p>
          <a:p>
            <a:r>
              <a:rPr lang="en-US" dirty="0"/>
              <a:t>Packets must be delivered between networks </a:t>
            </a:r>
            <a:br>
              <a:rPr lang="en-US" dirty="0"/>
            </a:br>
            <a:r>
              <a:rPr lang="en-US" dirty="0"/>
              <a:t>for global delivery </a:t>
            </a:r>
            <a:r>
              <a:rPr lang="en-US" dirty="0">
                <a:sym typeface="Wingdings" charset="0"/>
              </a:rPr>
              <a:t> network layer (L3)</a:t>
            </a:r>
          </a:p>
          <a:p>
            <a:r>
              <a:rPr lang="en-US" dirty="0"/>
              <a:t>The network does not support reliable delivery 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Transport layer (and above) not supported</a:t>
            </a:r>
          </a:p>
          <a:p>
            <a:endParaRPr lang="en-US" dirty="0">
              <a:sym typeface="Wingdings" charset="0"/>
            </a:endParaRPr>
          </a:p>
          <a:p>
            <a:endParaRPr lang="en-US" dirty="0">
              <a:sym typeface="Wingdings" charset="0"/>
            </a:endParaRP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66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Simple Diagram</a:t>
            </a:r>
          </a:p>
        </p:txBody>
      </p:sp>
      <p:sp>
        <p:nvSpPr>
          <p:cNvPr id="2969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Lower three layers implemented everywhere</a:t>
            </a:r>
          </a:p>
          <a:p>
            <a:r>
              <a:rPr lang="en-US" dirty="0"/>
              <a:t>Top two layers implemented only at hosts</a:t>
            </a:r>
          </a:p>
        </p:txBody>
      </p:sp>
      <p:sp>
        <p:nvSpPr>
          <p:cNvPr id="29699" name="Rectangle 4"/>
          <p:cNvSpPr>
            <a:spLocks noChangeArrowheads="1"/>
          </p:cNvSpPr>
          <p:nvPr/>
        </p:nvSpPr>
        <p:spPr bwMode="auto">
          <a:xfrm>
            <a:off x="1066800" y="3822700"/>
            <a:ext cx="1703388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29700" name="Text Box 5"/>
          <p:cNvSpPr txBox="1">
            <a:spLocks noChangeArrowheads="1"/>
          </p:cNvSpPr>
          <p:nvPr/>
        </p:nvSpPr>
        <p:spPr bwMode="auto">
          <a:xfrm>
            <a:off x="12334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29701" name="Rectangle 6"/>
          <p:cNvSpPr>
            <a:spLocks noChangeArrowheads="1"/>
          </p:cNvSpPr>
          <p:nvPr/>
        </p:nvSpPr>
        <p:spPr bwMode="auto">
          <a:xfrm>
            <a:off x="1066800" y="4203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02" name="Text Box 7"/>
          <p:cNvSpPr txBox="1">
            <a:spLocks noChangeArrowheads="1"/>
          </p:cNvSpPr>
          <p:nvPr/>
        </p:nvSpPr>
        <p:spPr bwMode="auto">
          <a:xfrm>
            <a:off x="13255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29703" name="Rectangle 8"/>
          <p:cNvSpPr>
            <a:spLocks noChangeArrowheads="1"/>
          </p:cNvSpPr>
          <p:nvPr/>
        </p:nvSpPr>
        <p:spPr bwMode="auto">
          <a:xfrm>
            <a:off x="1066800" y="4584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04" name="Text Box 9"/>
          <p:cNvSpPr txBox="1">
            <a:spLocks noChangeArrowheads="1"/>
          </p:cNvSpPr>
          <p:nvPr/>
        </p:nvSpPr>
        <p:spPr bwMode="auto">
          <a:xfrm>
            <a:off x="13319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9705" name="Rectangle 10"/>
          <p:cNvSpPr>
            <a:spLocks noChangeArrowheads="1"/>
          </p:cNvSpPr>
          <p:nvPr/>
        </p:nvSpPr>
        <p:spPr bwMode="auto">
          <a:xfrm>
            <a:off x="10668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06" name="Text Box 11"/>
          <p:cNvSpPr txBox="1">
            <a:spLocks noChangeArrowheads="1"/>
          </p:cNvSpPr>
          <p:nvPr/>
        </p:nvSpPr>
        <p:spPr bwMode="auto">
          <a:xfrm>
            <a:off x="13112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29707" name="Rectangle 12"/>
          <p:cNvSpPr>
            <a:spLocks noChangeArrowheads="1"/>
          </p:cNvSpPr>
          <p:nvPr/>
        </p:nvSpPr>
        <p:spPr bwMode="auto">
          <a:xfrm>
            <a:off x="6477000" y="3822700"/>
            <a:ext cx="1703388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29708" name="Text Box 13"/>
          <p:cNvSpPr txBox="1">
            <a:spLocks noChangeArrowheads="1"/>
          </p:cNvSpPr>
          <p:nvPr/>
        </p:nvSpPr>
        <p:spPr bwMode="auto">
          <a:xfrm>
            <a:off x="66436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29709" name="Rectangle 14"/>
          <p:cNvSpPr>
            <a:spLocks noChangeArrowheads="1"/>
          </p:cNvSpPr>
          <p:nvPr/>
        </p:nvSpPr>
        <p:spPr bwMode="auto">
          <a:xfrm>
            <a:off x="6477000" y="4203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10" name="Text Box 15"/>
          <p:cNvSpPr txBox="1">
            <a:spLocks noChangeArrowheads="1"/>
          </p:cNvSpPr>
          <p:nvPr/>
        </p:nvSpPr>
        <p:spPr bwMode="auto">
          <a:xfrm>
            <a:off x="67357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29711" name="Rectangle 16"/>
          <p:cNvSpPr>
            <a:spLocks noChangeArrowheads="1"/>
          </p:cNvSpPr>
          <p:nvPr/>
        </p:nvSpPr>
        <p:spPr bwMode="auto">
          <a:xfrm>
            <a:off x="6477000" y="4584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12" name="Text Box 17"/>
          <p:cNvSpPr txBox="1">
            <a:spLocks noChangeArrowheads="1"/>
          </p:cNvSpPr>
          <p:nvPr/>
        </p:nvSpPr>
        <p:spPr bwMode="auto">
          <a:xfrm>
            <a:off x="67421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9713" name="Rectangle 18"/>
          <p:cNvSpPr>
            <a:spLocks noChangeArrowheads="1"/>
          </p:cNvSpPr>
          <p:nvPr/>
        </p:nvSpPr>
        <p:spPr bwMode="auto">
          <a:xfrm>
            <a:off x="64770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14" name="Text Box 19"/>
          <p:cNvSpPr txBox="1">
            <a:spLocks noChangeArrowheads="1"/>
          </p:cNvSpPr>
          <p:nvPr/>
        </p:nvSpPr>
        <p:spPr bwMode="auto">
          <a:xfrm>
            <a:off x="67214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29715" name="Rectangle 20"/>
          <p:cNvSpPr>
            <a:spLocks noChangeArrowheads="1"/>
          </p:cNvSpPr>
          <p:nvPr/>
        </p:nvSpPr>
        <p:spPr bwMode="auto">
          <a:xfrm>
            <a:off x="3706813" y="4203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16" name="Text Box 21"/>
          <p:cNvSpPr txBox="1">
            <a:spLocks noChangeArrowheads="1"/>
          </p:cNvSpPr>
          <p:nvPr/>
        </p:nvSpPr>
        <p:spPr bwMode="auto">
          <a:xfrm>
            <a:off x="3965575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29717" name="Rectangle 22"/>
          <p:cNvSpPr>
            <a:spLocks noChangeArrowheads="1"/>
          </p:cNvSpPr>
          <p:nvPr/>
        </p:nvSpPr>
        <p:spPr bwMode="auto">
          <a:xfrm>
            <a:off x="3706813" y="4584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18" name="Text Box 23"/>
          <p:cNvSpPr txBox="1">
            <a:spLocks noChangeArrowheads="1"/>
          </p:cNvSpPr>
          <p:nvPr/>
        </p:nvSpPr>
        <p:spPr bwMode="auto">
          <a:xfrm>
            <a:off x="3971925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9719" name="Rectangle 24"/>
          <p:cNvSpPr>
            <a:spLocks noChangeArrowheads="1"/>
          </p:cNvSpPr>
          <p:nvPr/>
        </p:nvSpPr>
        <p:spPr bwMode="auto">
          <a:xfrm>
            <a:off x="3706813" y="4965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20" name="Text Box 25"/>
          <p:cNvSpPr txBox="1">
            <a:spLocks noChangeArrowheads="1"/>
          </p:cNvSpPr>
          <p:nvPr/>
        </p:nvSpPr>
        <p:spPr bwMode="auto">
          <a:xfrm>
            <a:off x="3951288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cxnSp>
        <p:nvCxnSpPr>
          <p:cNvPr id="29721" name="AutoShape 26"/>
          <p:cNvCxnSpPr>
            <a:cxnSpLocks noChangeShapeType="1"/>
            <a:stCxn id="29705" idx="3"/>
            <a:endCxn id="29719" idx="1"/>
          </p:cNvCxnSpPr>
          <p:nvPr/>
        </p:nvCxnSpPr>
        <p:spPr bwMode="auto">
          <a:xfrm>
            <a:off x="2782888" y="5156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722" name="AutoShape 27"/>
          <p:cNvCxnSpPr>
            <a:cxnSpLocks noChangeShapeType="1"/>
            <a:stCxn id="29703" idx="3"/>
            <a:endCxn id="29717" idx="1"/>
          </p:cNvCxnSpPr>
          <p:nvPr/>
        </p:nvCxnSpPr>
        <p:spPr bwMode="auto">
          <a:xfrm>
            <a:off x="2782888" y="4775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723" name="AutoShape 28"/>
          <p:cNvCxnSpPr>
            <a:cxnSpLocks noChangeShapeType="1"/>
            <a:stCxn id="29701" idx="3"/>
            <a:endCxn id="29715" idx="1"/>
          </p:cNvCxnSpPr>
          <p:nvPr/>
        </p:nvCxnSpPr>
        <p:spPr bwMode="auto">
          <a:xfrm>
            <a:off x="2782888" y="4394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724" name="AutoShape 29"/>
          <p:cNvCxnSpPr>
            <a:cxnSpLocks noChangeShapeType="1"/>
            <a:stCxn id="29719" idx="3"/>
            <a:endCxn id="29713" idx="1"/>
          </p:cNvCxnSpPr>
          <p:nvPr/>
        </p:nvCxnSpPr>
        <p:spPr bwMode="auto">
          <a:xfrm>
            <a:off x="5422900" y="5156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725" name="AutoShape 30"/>
          <p:cNvCxnSpPr>
            <a:cxnSpLocks noChangeShapeType="1"/>
            <a:stCxn id="29717" idx="3"/>
            <a:endCxn id="29711" idx="1"/>
          </p:cNvCxnSpPr>
          <p:nvPr/>
        </p:nvCxnSpPr>
        <p:spPr bwMode="auto">
          <a:xfrm>
            <a:off x="5422900" y="4775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726" name="AutoShape 31"/>
          <p:cNvCxnSpPr>
            <a:cxnSpLocks noChangeShapeType="1"/>
            <a:stCxn id="29715" idx="3"/>
            <a:endCxn id="29709" idx="1"/>
          </p:cNvCxnSpPr>
          <p:nvPr/>
        </p:nvCxnSpPr>
        <p:spPr bwMode="auto">
          <a:xfrm>
            <a:off x="5422900" y="4394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727" name="AutoShape 32"/>
          <p:cNvCxnSpPr>
            <a:cxnSpLocks noChangeShapeType="1"/>
            <a:stCxn id="29699" idx="3"/>
            <a:endCxn id="29707" idx="1"/>
          </p:cNvCxnSpPr>
          <p:nvPr/>
        </p:nvCxnSpPr>
        <p:spPr bwMode="auto">
          <a:xfrm>
            <a:off x="2782888" y="4013200"/>
            <a:ext cx="36814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29728" name="Group 33"/>
          <p:cNvGrpSpPr>
            <a:grpSpLocks/>
          </p:cNvGrpSpPr>
          <p:nvPr/>
        </p:nvGrpSpPr>
        <p:grpSpPr bwMode="auto">
          <a:xfrm>
            <a:off x="1066800" y="3441700"/>
            <a:ext cx="7113588" cy="400050"/>
            <a:chOff x="647" y="2280"/>
            <a:chExt cx="4481" cy="252"/>
          </a:xfrm>
        </p:grpSpPr>
        <p:sp>
          <p:nvSpPr>
            <p:cNvPr id="29732" name="Rectangle 34"/>
            <p:cNvSpPr>
              <a:spLocks noChangeArrowheads="1"/>
            </p:cNvSpPr>
            <p:nvPr/>
          </p:nvSpPr>
          <p:spPr bwMode="auto">
            <a:xfrm>
              <a:off x="647" y="2280"/>
              <a:ext cx="1073" cy="240"/>
            </a:xfrm>
            <a:prstGeom prst="rect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29733" name="Text Box 35"/>
            <p:cNvSpPr txBox="1">
              <a:spLocks noChangeArrowheads="1"/>
            </p:cNvSpPr>
            <p:nvPr/>
          </p:nvSpPr>
          <p:spPr bwMode="auto">
            <a:xfrm>
              <a:off x="695" y="2280"/>
              <a:ext cx="99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Application</a:t>
              </a:r>
            </a:p>
          </p:txBody>
        </p:sp>
        <p:sp>
          <p:nvSpPr>
            <p:cNvPr id="29734" name="Rectangle 36"/>
            <p:cNvSpPr>
              <a:spLocks noChangeArrowheads="1"/>
            </p:cNvSpPr>
            <p:nvPr/>
          </p:nvSpPr>
          <p:spPr bwMode="auto">
            <a:xfrm>
              <a:off x="4055" y="2280"/>
              <a:ext cx="1073" cy="240"/>
            </a:xfrm>
            <a:prstGeom prst="rect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29735" name="Text Box 37"/>
            <p:cNvSpPr txBox="1">
              <a:spLocks noChangeArrowheads="1"/>
            </p:cNvSpPr>
            <p:nvPr/>
          </p:nvSpPr>
          <p:spPr bwMode="auto">
            <a:xfrm>
              <a:off x="4076" y="2280"/>
              <a:ext cx="99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Application</a:t>
              </a:r>
            </a:p>
          </p:txBody>
        </p:sp>
        <p:cxnSp>
          <p:nvCxnSpPr>
            <p:cNvPr id="29736" name="AutoShape 38"/>
            <p:cNvCxnSpPr>
              <a:cxnSpLocks noChangeShapeType="1"/>
              <a:stCxn id="29732" idx="3"/>
              <a:endCxn id="29735" idx="1"/>
            </p:cNvCxnSpPr>
            <p:nvPr/>
          </p:nvCxnSpPr>
          <p:spPr bwMode="auto">
            <a:xfrm>
              <a:off x="1720" y="2400"/>
              <a:ext cx="2356" cy="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29729" name="Text Box 39"/>
          <p:cNvSpPr txBox="1">
            <a:spLocks noChangeArrowheads="1"/>
          </p:cNvSpPr>
          <p:nvPr/>
        </p:nvSpPr>
        <p:spPr bwMode="auto">
          <a:xfrm>
            <a:off x="817399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29730" name="Text Box 40"/>
          <p:cNvSpPr txBox="1">
            <a:spLocks noChangeArrowheads="1"/>
          </p:cNvSpPr>
          <p:nvPr/>
        </p:nvSpPr>
        <p:spPr bwMode="auto">
          <a:xfrm>
            <a:off x="6229187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29731" name="Text Box 41"/>
          <p:cNvSpPr txBox="1">
            <a:spLocks noChangeArrowheads="1"/>
          </p:cNvSpPr>
          <p:nvPr/>
        </p:nvSpPr>
        <p:spPr bwMode="auto">
          <a:xfrm>
            <a:off x="3887818" y="5499100"/>
            <a:ext cx="1339790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Switch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195076"/>
      </p:ext>
    </p:extLst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closer look: End system</a:t>
            </a:r>
          </a:p>
        </p:txBody>
      </p:sp>
      <p:sp>
        <p:nvSpPr>
          <p:cNvPr id="1331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</a:t>
            </a:r>
          </a:p>
          <a:p>
            <a:pPr lvl="1"/>
            <a:r>
              <a:rPr lang="en-US" dirty="0"/>
              <a:t>Web server, browser, mail, game </a:t>
            </a:r>
          </a:p>
          <a:p>
            <a:r>
              <a:rPr lang="en-US" dirty="0"/>
              <a:t>Transport and network layer </a:t>
            </a:r>
          </a:p>
          <a:p>
            <a:pPr lvl="1"/>
            <a:r>
              <a:rPr lang="en-US" dirty="0"/>
              <a:t>typically part of the operating system</a:t>
            </a:r>
          </a:p>
          <a:p>
            <a:r>
              <a:rPr lang="en-US" dirty="0"/>
              <a:t>Datalink  and physical layer</a:t>
            </a:r>
          </a:p>
          <a:p>
            <a:pPr lvl="1"/>
            <a:r>
              <a:rPr lang="en-US" dirty="0"/>
              <a:t>hardware/firmware/drivers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47169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7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gets implemented in </a:t>
            </a:r>
            <a:br>
              <a:rPr lang="en-US"/>
            </a:br>
            <a:r>
              <a:rPr lang="en-US"/>
              <a:t>the network?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Bits arrive on wire </a:t>
            </a:r>
            <a:r>
              <a:rPr lang="en-US" dirty="0">
                <a:sym typeface="Wingdings" charset="0"/>
              </a:rPr>
              <a:t> </a:t>
            </a:r>
            <a:r>
              <a:rPr lang="en-US" dirty="0"/>
              <a:t>physical layer (L1)</a:t>
            </a:r>
          </a:p>
          <a:p>
            <a:r>
              <a:rPr lang="en-US" dirty="0"/>
              <a:t>Packets must be delivered across links and </a:t>
            </a:r>
            <a:br>
              <a:rPr lang="en-US" dirty="0"/>
            </a:br>
            <a:r>
              <a:rPr lang="en-US" dirty="0"/>
              <a:t>local networks </a:t>
            </a:r>
            <a:r>
              <a:rPr lang="en-US" dirty="0">
                <a:sym typeface="Wingdings" charset="0"/>
              </a:rPr>
              <a:t> </a:t>
            </a:r>
            <a:r>
              <a:rPr lang="en-US" dirty="0"/>
              <a:t>datalink layer (L2)</a:t>
            </a:r>
          </a:p>
          <a:p>
            <a:r>
              <a:rPr lang="en-US" dirty="0"/>
              <a:t>Packets must be delivered between networks </a:t>
            </a:r>
            <a:br>
              <a:rPr lang="en-US" dirty="0"/>
            </a:br>
            <a:r>
              <a:rPr lang="en-US" dirty="0"/>
              <a:t>for global delivery </a:t>
            </a:r>
            <a:r>
              <a:rPr lang="en-US" dirty="0">
                <a:sym typeface="Wingdings" charset="0"/>
              </a:rPr>
              <a:t> network layer (L3)</a:t>
            </a:r>
          </a:p>
          <a:p>
            <a:endParaRPr lang="en-US" dirty="0">
              <a:sym typeface="Wingdings" charset="0"/>
            </a:endParaRPr>
          </a:p>
          <a:p>
            <a:r>
              <a:rPr lang="en-US" dirty="0">
                <a:solidFill>
                  <a:srgbClr val="0000FF"/>
                </a:solidFill>
                <a:sym typeface="Wingdings" charset="0"/>
              </a:rPr>
              <a:t>Switches</a:t>
            </a:r>
            <a:r>
              <a:rPr lang="en-US" dirty="0">
                <a:sym typeface="Wingdings" charset="0"/>
              </a:rPr>
              <a:t> implement only physical and datalink layers (L1, L2)</a:t>
            </a:r>
          </a:p>
          <a:p>
            <a:r>
              <a:rPr lang="en-US" dirty="0">
                <a:solidFill>
                  <a:srgbClr val="0000FF"/>
                </a:solidFill>
                <a:sym typeface="Wingdings" charset="0"/>
              </a:rPr>
              <a:t>Routers</a:t>
            </a:r>
            <a:r>
              <a:rPr lang="en-US" dirty="0">
                <a:sym typeface="Wingdings" charset="0"/>
              </a:rPr>
              <a:t> implement the network layer too (L1, L2, L3) 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332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closer look at the network</a:t>
            </a:r>
          </a:p>
        </p:txBody>
      </p:sp>
      <p:sp>
        <p:nvSpPr>
          <p:cNvPr id="49" name="Shape 38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1480C-ED20-354C-8D4F-38F03EF2220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43" name="Shape 377"/>
          <p:cNvSpPr/>
          <p:nvPr/>
        </p:nvSpPr>
        <p:spPr bwMode="auto">
          <a:xfrm>
            <a:off x="4270375" y="4340225"/>
            <a:ext cx="2838450" cy="18621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7"/>
                </a:cubicBezTo>
                <a:cubicBezTo>
                  <a:pt x="12954" y="20639"/>
                  <a:pt x="6724" y="20639"/>
                  <a:pt x="2882" y="16797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4" name="Shape 378"/>
          <p:cNvSpPr/>
          <p:nvPr/>
        </p:nvSpPr>
        <p:spPr bwMode="auto">
          <a:xfrm>
            <a:off x="1135063" y="2314575"/>
            <a:ext cx="3760787" cy="22018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  <p:sp>
        <p:nvSpPr>
          <p:cNvPr id="46" name="Shape 380"/>
          <p:cNvSpPr/>
          <p:nvPr/>
        </p:nvSpPr>
        <p:spPr bwMode="auto">
          <a:xfrm>
            <a:off x="2947988" y="2301875"/>
            <a:ext cx="325437" cy="139065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47" name="Shape 381"/>
          <p:cNvSpPr/>
          <p:nvPr/>
        </p:nvSpPr>
        <p:spPr bwMode="auto">
          <a:xfrm flipH="1" flipV="1">
            <a:off x="5461000" y="5145088"/>
            <a:ext cx="2141538" cy="99695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50" name="Shape 384"/>
          <p:cNvSpPr/>
          <p:nvPr/>
        </p:nvSpPr>
        <p:spPr bwMode="auto">
          <a:xfrm>
            <a:off x="1104900" y="3162300"/>
            <a:ext cx="2073275" cy="49371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53" name="Shape 387"/>
          <p:cNvSpPr/>
          <p:nvPr/>
        </p:nvSpPr>
        <p:spPr bwMode="auto">
          <a:xfrm>
            <a:off x="914400" y="2944813"/>
            <a:ext cx="368300" cy="4143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  <p:sp>
        <p:nvSpPr>
          <p:cNvPr id="56" name="Shape 390"/>
          <p:cNvSpPr/>
          <p:nvPr/>
        </p:nvSpPr>
        <p:spPr bwMode="auto">
          <a:xfrm>
            <a:off x="1203325" y="2092325"/>
            <a:ext cx="1943100" cy="1514475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57" name="Shape 391"/>
          <p:cNvSpPr/>
          <p:nvPr/>
        </p:nvSpPr>
        <p:spPr bwMode="auto">
          <a:xfrm>
            <a:off x="1884363" y="2214563"/>
            <a:ext cx="1293812" cy="1379537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58" name="Shape 392"/>
          <p:cNvSpPr/>
          <p:nvPr/>
        </p:nvSpPr>
        <p:spPr bwMode="auto">
          <a:xfrm>
            <a:off x="1016000" y="1828800"/>
            <a:ext cx="368300" cy="4127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  <p:sp>
        <p:nvSpPr>
          <p:cNvPr id="59" name="Shape 393"/>
          <p:cNvSpPr/>
          <p:nvPr/>
        </p:nvSpPr>
        <p:spPr bwMode="auto">
          <a:xfrm>
            <a:off x="1698625" y="1984375"/>
            <a:ext cx="368300" cy="4127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  <p:sp>
        <p:nvSpPr>
          <p:cNvPr id="62" name="Shape 396"/>
          <p:cNvSpPr/>
          <p:nvPr/>
        </p:nvSpPr>
        <p:spPr bwMode="auto">
          <a:xfrm flipH="1">
            <a:off x="5440363" y="4283075"/>
            <a:ext cx="1798637" cy="84931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63" name="Shape 397"/>
          <p:cNvSpPr/>
          <p:nvPr/>
        </p:nvSpPr>
        <p:spPr bwMode="auto">
          <a:xfrm>
            <a:off x="5505450" y="5194300"/>
            <a:ext cx="790575" cy="1131888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64" name="Shape 398"/>
          <p:cNvSpPr/>
          <p:nvPr/>
        </p:nvSpPr>
        <p:spPr bwMode="auto">
          <a:xfrm>
            <a:off x="7072313" y="4062413"/>
            <a:ext cx="368300" cy="4127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  <p:sp>
        <p:nvSpPr>
          <p:cNvPr id="65" name="Shape 399"/>
          <p:cNvSpPr/>
          <p:nvPr/>
        </p:nvSpPr>
        <p:spPr bwMode="auto">
          <a:xfrm>
            <a:off x="6122988" y="6140450"/>
            <a:ext cx="368300" cy="4127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6" name="Shape 400"/>
          <p:cNvSpPr/>
          <p:nvPr/>
        </p:nvSpPr>
        <p:spPr bwMode="auto">
          <a:xfrm flipH="1" flipV="1">
            <a:off x="5505450" y="5108575"/>
            <a:ext cx="1724025" cy="492125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67" name="Shape 401"/>
          <p:cNvSpPr/>
          <p:nvPr/>
        </p:nvSpPr>
        <p:spPr bwMode="auto">
          <a:xfrm>
            <a:off x="7072313" y="5426075"/>
            <a:ext cx="368300" cy="4143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9" name="Shape 403"/>
          <p:cNvSpPr/>
          <p:nvPr/>
        </p:nvSpPr>
        <p:spPr bwMode="auto">
          <a:xfrm>
            <a:off x="7404100" y="5911850"/>
            <a:ext cx="368300" cy="4143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0" name="Shape 404"/>
          <p:cNvSpPr/>
          <p:nvPr/>
        </p:nvSpPr>
        <p:spPr bwMode="auto">
          <a:xfrm>
            <a:off x="3167063" y="3667125"/>
            <a:ext cx="2327275" cy="147796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74" name="Shape 408"/>
          <p:cNvSpPr/>
          <p:nvPr/>
        </p:nvSpPr>
        <p:spPr bwMode="auto">
          <a:xfrm>
            <a:off x="4999038" y="4316374"/>
            <a:ext cx="1101264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defTabSz="914259" fontAlgn="auto">
              <a:spcBef>
                <a:spcPts val="0"/>
              </a:spcBef>
              <a:spcAft>
                <a:spcPts val="0"/>
              </a:spcAft>
              <a:defRPr sz="1800" b="0">
                <a:solidFill>
                  <a:srgbClr val="000000"/>
                </a:solidFill>
              </a:defRPr>
            </a:pPr>
            <a:r>
              <a:rPr sz="2800" b="0" ker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switch</a:t>
            </a:r>
          </a:p>
        </p:txBody>
      </p:sp>
      <p:sp>
        <p:nvSpPr>
          <p:cNvPr id="75" name="Shape 409"/>
          <p:cNvSpPr/>
          <p:nvPr/>
        </p:nvSpPr>
        <p:spPr bwMode="auto">
          <a:xfrm>
            <a:off x="3197225" y="2579649"/>
            <a:ext cx="64280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defTabSz="914259" fontAlgn="auto">
              <a:spcBef>
                <a:spcPts val="0"/>
              </a:spcBef>
              <a:spcAft>
                <a:spcPts val="0"/>
              </a:spcAft>
              <a:defRPr sz="1800" b="0">
                <a:solidFill>
                  <a:srgbClr val="000000"/>
                </a:solidFill>
              </a:defRPr>
            </a:pPr>
            <a:r>
              <a:rPr sz="2800" b="0" kern="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link</a:t>
            </a:r>
          </a:p>
        </p:txBody>
      </p:sp>
      <p:sp>
        <p:nvSpPr>
          <p:cNvPr id="76" name="Shape 410"/>
          <p:cNvSpPr/>
          <p:nvPr/>
        </p:nvSpPr>
        <p:spPr bwMode="auto">
          <a:xfrm>
            <a:off x="2997200" y="3379788"/>
            <a:ext cx="461963" cy="51593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  <p:sp>
        <p:nvSpPr>
          <p:cNvPr id="78" name="Shape 412"/>
          <p:cNvSpPr/>
          <p:nvPr/>
        </p:nvSpPr>
        <p:spPr bwMode="auto">
          <a:xfrm>
            <a:off x="5256213" y="4889500"/>
            <a:ext cx="460375" cy="515938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  <p:sp>
        <p:nvSpPr>
          <p:cNvPr id="79" name="Shape 413"/>
          <p:cNvSpPr/>
          <p:nvPr/>
        </p:nvSpPr>
        <p:spPr bwMode="auto">
          <a:xfrm>
            <a:off x="2757488" y="2025650"/>
            <a:ext cx="369887" cy="4127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  <p:sp>
        <p:nvSpPr>
          <p:cNvPr id="80" name="Shape 414"/>
          <p:cNvSpPr/>
          <p:nvPr/>
        </p:nvSpPr>
        <p:spPr>
          <a:xfrm>
            <a:off x="3568700" y="8267700"/>
            <a:ext cx="6261100" cy="74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793" tIns="50793" rIns="50793" bIns="50793" anchor="ctr">
            <a:spAutoFit/>
          </a:bodyPr>
          <a:lstStyle>
            <a:lvl1pPr>
              <a:defRPr b="1">
                <a:solidFill>
                  <a:srgbClr val="D4FB79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defTabSz="914259" fontAlgn="auto">
              <a:spcBef>
                <a:spcPts val="0"/>
              </a:spcBef>
              <a:spcAft>
                <a:spcPts val="0"/>
              </a:spcAft>
              <a:defRPr sz="1800" b="0">
                <a:solidFill>
                  <a:srgbClr val="000000"/>
                </a:solidFill>
              </a:defRPr>
            </a:pPr>
            <a:r>
              <a:rPr sz="4200" b="0" ker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Internet Service Provider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3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237849"/>
      </p:ext>
    </p:extLst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closer look at the network</a:t>
            </a:r>
          </a:p>
        </p:txBody>
      </p:sp>
      <p:sp>
        <p:nvSpPr>
          <p:cNvPr id="49" name="Shape 38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9CF9B-2E61-2745-A65C-A9A1FF7D72A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43" name="Shape 377"/>
          <p:cNvSpPr/>
          <p:nvPr/>
        </p:nvSpPr>
        <p:spPr>
          <a:xfrm>
            <a:off x="4270375" y="4340225"/>
            <a:ext cx="2838450" cy="18621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7"/>
                </a:cubicBezTo>
                <a:cubicBezTo>
                  <a:pt x="12954" y="20639"/>
                  <a:pt x="6724" y="20639"/>
                  <a:pt x="2882" y="16797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4" name="Shape 378"/>
          <p:cNvSpPr/>
          <p:nvPr/>
        </p:nvSpPr>
        <p:spPr>
          <a:xfrm>
            <a:off x="1135063" y="2314575"/>
            <a:ext cx="3760787" cy="22018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  <p:sp>
        <p:nvSpPr>
          <p:cNvPr id="46" name="Shape 380"/>
          <p:cNvSpPr/>
          <p:nvPr/>
        </p:nvSpPr>
        <p:spPr>
          <a:xfrm>
            <a:off x="2947988" y="2301875"/>
            <a:ext cx="325437" cy="139065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50" name="Shape 384"/>
          <p:cNvSpPr/>
          <p:nvPr/>
        </p:nvSpPr>
        <p:spPr>
          <a:xfrm>
            <a:off x="1104900" y="3162300"/>
            <a:ext cx="2073275" cy="49371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53" name="Shape 387"/>
          <p:cNvSpPr/>
          <p:nvPr/>
        </p:nvSpPr>
        <p:spPr>
          <a:xfrm>
            <a:off x="914400" y="2944813"/>
            <a:ext cx="368300" cy="4143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  <p:sp>
        <p:nvSpPr>
          <p:cNvPr id="56" name="Shape 390"/>
          <p:cNvSpPr/>
          <p:nvPr/>
        </p:nvSpPr>
        <p:spPr>
          <a:xfrm>
            <a:off x="1203325" y="2092325"/>
            <a:ext cx="1943100" cy="1514475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57" name="Shape 391"/>
          <p:cNvSpPr/>
          <p:nvPr/>
        </p:nvSpPr>
        <p:spPr>
          <a:xfrm>
            <a:off x="1884363" y="2214563"/>
            <a:ext cx="1293812" cy="1379537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58" name="Shape 392"/>
          <p:cNvSpPr/>
          <p:nvPr/>
        </p:nvSpPr>
        <p:spPr>
          <a:xfrm>
            <a:off x="1016000" y="1828800"/>
            <a:ext cx="368300" cy="4127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  <p:sp>
        <p:nvSpPr>
          <p:cNvPr id="59" name="Shape 393"/>
          <p:cNvSpPr/>
          <p:nvPr/>
        </p:nvSpPr>
        <p:spPr>
          <a:xfrm>
            <a:off x="1698625" y="1984375"/>
            <a:ext cx="368300" cy="4127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  <p:sp>
        <p:nvSpPr>
          <p:cNvPr id="70" name="Shape 404"/>
          <p:cNvSpPr/>
          <p:nvPr/>
        </p:nvSpPr>
        <p:spPr>
          <a:xfrm>
            <a:off x="3962400" y="4114800"/>
            <a:ext cx="762000" cy="45720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74" name="Shape 408"/>
          <p:cNvSpPr/>
          <p:nvPr/>
        </p:nvSpPr>
        <p:spPr>
          <a:xfrm>
            <a:off x="5486400" y="4571968"/>
            <a:ext cx="1101249" cy="533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793" tIns="50793" rIns="50793" bIns="50793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defTabSz="914259" fontAlgn="auto">
              <a:spcBef>
                <a:spcPts val="0"/>
              </a:spcBef>
              <a:spcAft>
                <a:spcPts val="0"/>
              </a:spcAft>
              <a:defRPr sz="1800" b="0">
                <a:solidFill>
                  <a:srgbClr val="000000"/>
                </a:solidFill>
              </a:defRPr>
            </a:pPr>
            <a:r>
              <a:rPr sz="2800" b="0" kern="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switch</a:t>
            </a:r>
          </a:p>
        </p:txBody>
      </p:sp>
      <p:sp>
        <p:nvSpPr>
          <p:cNvPr id="75" name="Shape 409"/>
          <p:cNvSpPr/>
          <p:nvPr/>
        </p:nvSpPr>
        <p:spPr>
          <a:xfrm>
            <a:off x="3197225" y="2579656"/>
            <a:ext cx="642791" cy="533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793" tIns="50793" rIns="50793" bIns="50793" anchor="ctr">
            <a:spAutoFit/>
          </a:bodyPr>
          <a:lstStyle>
            <a:lvl1pPr>
              <a:defRPr b="1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defTabSz="914259" fontAlgn="auto">
              <a:spcBef>
                <a:spcPts val="0"/>
              </a:spcBef>
              <a:spcAft>
                <a:spcPts val="0"/>
              </a:spcAft>
              <a:defRPr sz="1800" b="0">
                <a:solidFill>
                  <a:srgbClr val="000000"/>
                </a:solidFill>
              </a:defRPr>
            </a:pPr>
            <a:r>
              <a:rPr sz="2800" b="0" kern="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link</a:t>
            </a:r>
          </a:p>
        </p:txBody>
      </p:sp>
      <p:grpSp>
        <p:nvGrpSpPr>
          <p:cNvPr id="34831" name="Group 1"/>
          <p:cNvGrpSpPr>
            <a:grpSpLocks/>
          </p:cNvGrpSpPr>
          <p:nvPr/>
        </p:nvGrpSpPr>
        <p:grpSpPr bwMode="auto">
          <a:xfrm>
            <a:off x="5867400" y="4343400"/>
            <a:ext cx="1905000" cy="2209800"/>
            <a:chOff x="5255956" y="4061776"/>
            <a:chExt cx="2516444" cy="2491424"/>
          </a:xfrm>
        </p:grpSpPr>
        <p:sp>
          <p:nvSpPr>
            <p:cNvPr id="47" name="Shape 381"/>
            <p:cNvSpPr/>
            <p:nvPr/>
          </p:nvSpPr>
          <p:spPr>
            <a:xfrm flipH="1" flipV="1">
              <a:off x="5461466" y="5144615"/>
              <a:ext cx="2141075" cy="996927"/>
            </a:xfrm>
            <a:prstGeom prst="line">
              <a:avLst/>
            </a:prstGeom>
            <a:ln w="63500">
              <a:solidFill>
                <a:srgbClr val="797979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457130" fontAlgn="auto">
                <a:spcBef>
                  <a:spcPts val="0"/>
                </a:spcBef>
                <a:spcAft>
                  <a:spcPts val="0"/>
                </a:spcAft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200" b="0" kern="0">
                <a:solidFill>
                  <a:sysClr val="windowText" lastClr="000000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2" name="Shape 396"/>
            <p:cNvSpPr/>
            <p:nvPr/>
          </p:nvSpPr>
          <p:spPr>
            <a:xfrm flipH="1">
              <a:off x="5440495" y="4283713"/>
              <a:ext cx="1799257" cy="848373"/>
            </a:xfrm>
            <a:prstGeom prst="line">
              <a:avLst/>
            </a:prstGeom>
            <a:ln w="63500">
              <a:solidFill>
                <a:srgbClr val="797979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457130" fontAlgn="auto">
                <a:spcBef>
                  <a:spcPts val="0"/>
                </a:spcBef>
                <a:spcAft>
                  <a:spcPts val="0"/>
                </a:spcAft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200" b="0" kern="0">
                <a:solidFill>
                  <a:sysClr val="windowText" lastClr="000000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3" name="Shape 397"/>
            <p:cNvSpPr/>
            <p:nvPr/>
          </p:nvSpPr>
          <p:spPr>
            <a:xfrm>
              <a:off x="5505504" y="5194730"/>
              <a:ext cx="790582" cy="1131164"/>
            </a:xfrm>
            <a:prstGeom prst="line">
              <a:avLst/>
            </a:prstGeom>
            <a:ln w="63500">
              <a:solidFill>
                <a:srgbClr val="797979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457130" fontAlgn="auto">
                <a:spcBef>
                  <a:spcPts val="0"/>
                </a:spcBef>
                <a:spcAft>
                  <a:spcPts val="0"/>
                </a:spcAft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200" b="0" kern="0">
                <a:solidFill>
                  <a:sysClr val="windowText" lastClr="000000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4" name="Shape 398"/>
            <p:cNvSpPr/>
            <p:nvPr/>
          </p:nvSpPr>
          <p:spPr>
            <a:xfrm>
              <a:off x="7071990" y="4061776"/>
              <a:ext cx="369078" cy="4134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defTabSz="914259" fontAlgn="auto">
                <a:spcBef>
                  <a:spcPts val="0"/>
                </a:spcBef>
                <a:spcAft>
                  <a:spcPts val="0"/>
                </a:spcAft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 b="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65" name="Shape 399"/>
            <p:cNvSpPr/>
            <p:nvPr/>
          </p:nvSpPr>
          <p:spPr>
            <a:xfrm>
              <a:off x="6122033" y="6139753"/>
              <a:ext cx="369078" cy="4134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defTabSz="914259" fontAlgn="auto">
                <a:spcBef>
                  <a:spcPts val="0"/>
                </a:spcBef>
                <a:spcAft>
                  <a:spcPts val="0"/>
                </a:spcAft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 b="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66" name="Shape 400"/>
            <p:cNvSpPr/>
            <p:nvPr/>
          </p:nvSpPr>
          <p:spPr>
            <a:xfrm flipH="1" flipV="1">
              <a:off x="5505504" y="5107029"/>
              <a:ext cx="1723764" cy="493989"/>
            </a:xfrm>
            <a:prstGeom prst="line">
              <a:avLst/>
            </a:prstGeom>
            <a:ln w="63500">
              <a:solidFill>
                <a:srgbClr val="797979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457130" fontAlgn="auto">
                <a:spcBef>
                  <a:spcPts val="0"/>
                </a:spcBef>
                <a:spcAft>
                  <a:spcPts val="0"/>
                </a:spcAft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200" b="0" kern="0">
                <a:solidFill>
                  <a:sysClr val="windowText" lastClr="000000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7" name="Shape 401"/>
            <p:cNvSpPr/>
            <p:nvPr/>
          </p:nvSpPr>
          <p:spPr>
            <a:xfrm>
              <a:off x="7071990" y="5425616"/>
              <a:ext cx="369078" cy="4134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defTabSz="914259" fontAlgn="auto">
                <a:spcBef>
                  <a:spcPts val="0"/>
                </a:spcBef>
                <a:spcAft>
                  <a:spcPts val="0"/>
                </a:spcAft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 b="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69" name="Shape 403"/>
            <p:cNvSpPr/>
            <p:nvPr/>
          </p:nvSpPr>
          <p:spPr>
            <a:xfrm>
              <a:off x="7403322" y="5912446"/>
              <a:ext cx="369078" cy="4134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defTabSz="914259" fontAlgn="auto">
                <a:spcBef>
                  <a:spcPts val="0"/>
                </a:spcBef>
                <a:spcAft>
                  <a:spcPts val="0"/>
                </a:spcAft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 b="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78" name="Shape 412"/>
            <p:cNvSpPr/>
            <p:nvPr/>
          </p:nvSpPr>
          <p:spPr>
            <a:xfrm>
              <a:off x="5255956" y="4888671"/>
              <a:ext cx="461348" cy="517257"/>
            </a:xfrm>
            <a:prstGeom prst="roundRect">
              <a:avLst>
                <a:gd name="adj" fmla="val 30000"/>
              </a:avLst>
            </a:prstGeom>
            <a:solidFill>
              <a:srgbClr val="42424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defTabSz="914259" fontAlgn="auto">
                <a:spcBef>
                  <a:spcPts val="0"/>
                </a:spcBef>
                <a:spcAft>
                  <a:spcPts val="0"/>
                </a:spcAft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 b="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</p:grpSp>
      <p:sp>
        <p:nvSpPr>
          <p:cNvPr id="79" name="Shape 413"/>
          <p:cNvSpPr/>
          <p:nvPr/>
        </p:nvSpPr>
        <p:spPr>
          <a:xfrm>
            <a:off x="2757488" y="2025650"/>
            <a:ext cx="369887" cy="4127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  <p:sp>
        <p:nvSpPr>
          <p:cNvPr id="30" name="Shape 404"/>
          <p:cNvSpPr/>
          <p:nvPr/>
        </p:nvSpPr>
        <p:spPr>
          <a:xfrm flipV="1">
            <a:off x="5334000" y="5334000"/>
            <a:ext cx="609600" cy="7620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31" name="Shape 404"/>
          <p:cNvSpPr/>
          <p:nvPr/>
        </p:nvSpPr>
        <p:spPr>
          <a:xfrm>
            <a:off x="5029200" y="4724400"/>
            <a:ext cx="838200" cy="45720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80" name="Shape 414"/>
          <p:cNvSpPr/>
          <p:nvPr/>
        </p:nvSpPr>
        <p:spPr>
          <a:xfrm>
            <a:off x="3568700" y="8267700"/>
            <a:ext cx="6261100" cy="74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793" tIns="50793" rIns="50793" bIns="50793" anchor="ctr">
            <a:spAutoFit/>
          </a:bodyPr>
          <a:lstStyle>
            <a:lvl1pPr>
              <a:defRPr b="1">
                <a:solidFill>
                  <a:srgbClr val="D4FB79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defTabSz="914259" fontAlgn="auto">
              <a:spcBef>
                <a:spcPts val="0"/>
              </a:spcBef>
              <a:spcAft>
                <a:spcPts val="0"/>
              </a:spcAft>
              <a:defRPr sz="1800" b="0">
                <a:solidFill>
                  <a:srgbClr val="000000"/>
                </a:solidFill>
              </a:defRPr>
            </a:pPr>
            <a:r>
              <a:rPr sz="4200" b="0" ker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Internet Service Provider</a:t>
            </a:r>
          </a:p>
        </p:txBody>
      </p:sp>
      <p:sp>
        <p:nvSpPr>
          <p:cNvPr id="35" name="Shape 404"/>
          <p:cNvSpPr/>
          <p:nvPr/>
        </p:nvSpPr>
        <p:spPr>
          <a:xfrm flipH="1" flipV="1">
            <a:off x="3352800" y="3733800"/>
            <a:ext cx="381000" cy="22860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36" name="Shape 404"/>
          <p:cNvSpPr/>
          <p:nvPr/>
        </p:nvSpPr>
        <p:spPr>
          <a:xfrm flipH="1">
            <a:off x="3200400" y="4191000"/>
            <a:ext cx="685800" cy="53340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37" name="Shape 404"/>
          <p:cNvSpPr/>
          <p:nvPr/>
        </p:nvSpPr>
        <p:spPr>
          <a:xfrm flipH="1" flipV="1">
            <a:off x="4114800" y="4648200"/>
            <a:ext cx="609600" cy="7620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38" name="Shape 404"/>
          <p:cNvSpPr/>
          <p:nvPr/>
        </p:nvSpPr>
        <p:spPr>
          <a:xfrm flipV="1">
            <a:off x="4800600" y="4114800"/>
            <a:ext cx="152400" cy="45720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33" name="Shape 410"/>
          <p:cNvSpPr/>
          <p:nvPr/>
        </p:nvSpPr>
        <p:spPr>
          <a:xfrm>
            <a:off x="3733800" y="3810000"/>
            <a:ext cx="460375" cy="517525"/>
          </a:xfrm>
          <a:prstGeom prst="roundRect">
            <a:avLst>
              <a:gd name="adj" fmla="val 30000"/>
            </a:avLst>
          </a:prstGeom>
          <a:solidFill>
            <a:srgbClr val="D3A6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660066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  <p:sp>
        <p:nvSpPr>
          <p:cNvPr id="32" name="Shape 410"/>
          <p:cNvSpPr/>
          <p:nvPr/>
        </p:nvSpPr>
        <p:spPr>
          <a:xfrm>
            <a:off x="4572000" y="4419600"/>
            <a:ext cx="460375" cy="517525"/>
          </a:xfrm>
          <a:prstGeom prst="roundRect">
            <a:avLst>
              <a:gd name="adj" fmla="val 30000"/>
            </a:avLst>
          </a:prstGeom>
          <a:solidFill>
            <a:srgbClr val="D3A6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660066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  <p:sp>
        <p:nvSpPr>
          <p:cNvPr id="39" name="Shape 408"/>
          <p:cNvSpPr/>
          <p:nvPr/>
        </p:nvSpPr>
        <p:spPr>
          <a:xfrm>
            <a:off x="5939722" y="3581335"/>
            <a:ext cx="1223078" cy="533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793" tIns="50793" rIns="50793" bIns="50793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defTabSz="914259" fontAlgn="auto">
              <a:spcBef>
                <a:spcPts val="0"/>
              </a:spcBef>
              <a:spcAft>
                <a:spcPts val="0"/>
              </a:spcAft>
              <a:defRPr sz="1800" b="0">
                <a:solidFill>
                  <a:srgbClr val="000000"/>
                </a:solidFill>
              </a:defRPr>
            </a:pPr>
            <a:r>
              <a:rPr lang="en-US" sz="2800" b="0" kern="0" dirty="0">
                <a:solidFill>
                  <a:srgbClr val="D3A600"/>
                </a:solidFill>
                <a:latin typeface="Arial" charset="0"/>
                <a:ea typeface="Arial" charset="0"/>
                <a:cs typeface="Arial" charset="0"/>
              </a:rPr>
              <a:t>routers</a:t>
            </a:r>
            <a:endParaRPr sz="2800" b="0" kern="0" dirty="0">
              <a:solidFill>
                <a:srgbClr val="D3A600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34843" name="Straight Arrow Connector 4"/>
          <p:cNvCxnSpPr>
            <a:cxnSpLocks noChangeShapeType="1"/>
            <a:stCxn id="39" idx="1"/>
            <a:endCxn id="33" idx="3"/>
          </p:cNvCxnSpPr>
          <p:nvPr/>
        </p:nvCxnSpPr>
        <p:spPr bwMode="auto">
          <a:xfrm flipH="1">
            <a:off x="4194175" y="3848068"/>
            <a:ext cx="1745547" cy="220695"/>
          </a:xfrm>
          <a:prstGeom prst="straightConnector1">
            <a:avLst/>
          </a:prstGeom>
          <a:noFill/>
          <a:ln w="28575">
            <a:solidFill>
              <a:srgbClr val="D3A600"/>
            </a:solidFill>
            <a:prstDash val="sys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4844" name="Straight Arrow Connector 41"/>
          <p:cNvCxnSpPr>
            <a:cxnSpLocks noChangeShapeType="1"/>
            <a:stCxn id="39" idx="1"/>
            <a:endCxn id="31" idx="0"/>
          </p:cNvCxnSpPr>
          <p:nvPr/>
        </p:nvCxnSpPr>
        <p:spPr bwMode="auto">
          <a:xfrm flipH="1">
            <a:off x="5029200" y="3848068"/>
            <a:ext cx="910522" cy="876332"/>
          </a:xfrm>
          <a:prstGeom prst="straightConnector1">
            <a:avLst/>
          </a:prstGeom>
          <a:noFill/>
          <a:ln w="28575">
            <a:solidFill>
              <a:srgbClr val="D3A600"/>
            </a:solidFill>
            <a:prstDash val="sys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8" name="Shape 408"/>
          <p:cNvSpPr/>
          <p:nvPr/>
        </p:nvSpPr>
        <p:spPr>
          <a:xfrm>
            <a:off x="1905000" y="3657568"/>
            <a:ext cx="1101249" cy="533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793" tIns="50793" rIns="50793" bIns="50793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defTabSz="914259" fontAlgn="auto">
              <a:spcBef>
                <a:spcPts val="0"/>
              </a:spcBef>
              <a:spcAft>
                <a:spcPts val="0"/>
              </a:spcAft>
              <a:defRPr sz="1800" b="0">
                <a:solidFill>
                  <a:srgbClr val="000000"/>
                </a:solidFill>
              </a:defRPr>
            </a:pPr>
            <a:r>
              <a:rPr sz="2800" b="0" kern="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switch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1" name="Shape 410"/>
          <p:cNvSpPr/>
          <p:nvPr/>
        </p:nvSpPr>
        <p:spPr bwMode="auto">
          <a:xfrm>
            <a:off x="2997200" y="3379788"/>
            <a:ext cx="461963" cy="51593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778976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524000" y="2895600"/>
            <a:ext cx="7620000" cy="28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3600" b="0" i="1" dirty="0">
                <a:solidFill>
                  <a:srgbClr val="0000FF"/>
                </a:solidFill>
              </a:rPr>
              <a:t>Dear John,</a:t>
            </a:r>
          </a:p>
          <a:p>
            <a:pPr algn="l" eaLnBrk="1" hangingPunct="1"/>
            <a:endParaRPr lang="en-US" sz="3600" b="0" i="1" dirty="0">
              <a:solidFill>
                <a:srgbClr val="0000FF"/>
              </a:solidFill>
            </a:endParaRPr>
          </a:p>
          <a:p>
            <a:pPr algn="l" eaLnBrk="1" hangingPunct="1"/>
            <a:r>
              <a:rPr lang="en-US" sz="3600" b="0" i="1" dirty="0">
                <a:solidFill>
                  <a:srgbClr val="0000FF"/>
                </a:solidFill>
              </a:rPr>
              <a:t>Your days are numbered.</a:t>
            </a:r>
          </a:p>
          <a:p>
            <a:pPr algn="l" eaLnBrk="1" hangingPunct="1"/>
            <a:endParaRPr lang="en-US" sz="3600" b="0" i="1" dirty="0">
              <a:solidFill>
                <a:srgbClr val="0000FF"/>
              </a:solidFill>
            </a:endParaRPr>
          </a:p>
          <a:p>
            <a:pPr algn="l" eaLnBrk="1" hangingPunct="1"/>
            <a:r>
              <a:rPr lang="en-US" sz="3600" b="0" i="1" dirty="0">
                <a:solidFill>
                  <a:srgbClr val="0000FF"/>
                </a:solidFill>
              </a:rPr>
              <a:t>		--Pat</a:t>
            </a:r>
          </a:p>
        </p:txBody>
      </p:sp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Inspiration…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CEO A writes letter to CEO B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3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03978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Switches vs. Routers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Switches do what routers do but </a:t>
            </a:r>
            <a:r>
              <a:rPr lang="en-US" dirty="0">
                <a:solidFill>
                  <a:srgbClr val="0000FF"/>
                </a:solidFill>
              </a:rPr>
              <a:t>don’t participate in global delivery</a:t>
            </a:r>
            <a:r>
              <a:rPr lang="en-US" dirty="0"/>
              <a:t>, just local delivery</a:t>
            </a:r>
          </a:p>
          <a:p>
            <a:pPr lvl="1"/>
            <a:r>
              <a:rPr lang="en-US" dirty="0"/>
              <a:t>Switches only need to support L1, L2</a:t>
            </a:r>
          </a:p>
          <a:p>
            <a:pPr lvl="1"/>
            <a:r>
              <a:rPr lang="en-US" dirty="0"/>
              <a:t>Routers support L1-L3</a:t>
            </a:r>
          </a:p>
          <a:p>
            <a:endParaRPr lang="en-US" dirty="0"/>
          </a:p>
          <a:p>
            <a:r>
              <a:rPr lang="en-US" dirty="0"/>
              <a:t>Won’t focus on the router/switch distinction</a:t>
            </a:r>
          </a:p>
          <a:p>
            <a:pPr lvl="1"/>
            <a:r>
              <a:rPr lang="en-US" dirty="0"/>
              <a:t>Almost all boxes support network layer these days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087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communication</a:t>
            </a:r>
          </a:p>
        </p:txBody>
      </p:sp>
      <p:sp>
        <p:nvSpPr>
          <p:cNvPr id="44" name="Content Placeholder 4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layer interact with its peers corresponding layer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066800" y="3822700"/>
            <a:ext cx="1703388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2334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066800" y="4203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3255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066800" y="4584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13319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0668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13112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6477000" y="3822700"/>
            <a:ext cx="1703388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66436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6477000" y="4203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67357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6477000" y="4584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67421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64770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67214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3706813" y="4203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3965575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3706813" y="4584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3971925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3706813" y="4965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3951288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cxnSp>
        <p:nvCxnSpPr>
          <p:cNvPr id="28" name="AutoShape 26"/>
          <p:cNvCxnSpPr>
            <a:cxnSpLocks noChangeShapeType="1"/>
          </p:cNvCxnSpPr>
          <p:nvPr/>
        </p:nvCxnSpPr>
        <p:spPr bwMode="auto">
          <a:xfrm>
            <a:off x="2782888" y="5156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" name="AutoShape 27"/>
          <p:cNvCxnSpPr>
            <a:cxnSpLocks noChangeShapeType="1"/>
          </p:cNvCxnSpPr>
          <p:nvPr/>
        </p:nvCxnSpPr>
        <p:spPr bwMode="auto">
          <a:xfrm>
            <a:off x="2782888" y="4775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0" name="AutoShape 28"/>
          <p:cNvCxnSpPr>
            <a:cxnSpLocks noChangeShapeType="1"/>
          </p:cNvCxnSpPr>
          <p:nvPr/>
        </p:nvCxnSpPr>
        <p:spPr bwMode="auto">
          <a:xfrm>
            <a:off x="2782888" y="4394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1" name="AutoShape 29"/>
          <p:cNvCxnSpPr>
            <a:cxnSpLocks noChangeShapeType="1"/>
          </p:cNvCxnSpPr>
          <p:nvPr/>
        </p:nvCxnSpPr>
        <p:spPr bwMode="auto">
          <a:xfrm>
            <a:off x="5422900" y="5156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2" name="AutoShape 30"/>
          <p:cNvCxnSpPr>
            <a:cxnSpLocks noChangeShapeType="1"/>
          </p:cNvCxnSpPr>
          <p:nvPr/>
        </p:nvCxnSpPr>
        <p:spPr bwMode="auto">
          <a:xfrm>
            <a:off x="5422900" y="4775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3" name="AutoShape 31"/>
          <p:cNvCxnSpPr>
            <a:cxnSpLocks noChangeShapeType="1"/>
          </p:cNvCxnSpPr>
          <p:nvPr/>
        </p:nvCxnSpPr>
        <p:spPr bwMode="auto">
          <a:xfrm>
            <a:off x="5422900" y="4394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4" name="AutoShape 32"/>
          <p:cNvCxnSpPr>
            <a:cxnSpLocks noChangeShapeType="1"/>
          </p:cNvCxnSpPr>
          <p:nvPr/>
        </p:nvCxnSpPr>
        <p:spPr bwMode="auto">
          <a:xfrm>
            <a:off x="2782888" y="4013200"/>
            <a:ext cx="36814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35" name="Group 33"/>
          <p:cNvGrpSpPr>
            <a:grpSpLocks/>
          </p:cNvGrpSpPr>
          <p:nvPr/>
        </p:nvGrpSpPr>
        <p:grpSpPr bwMode="auto">
          <a:xfrm>
            <a:off x="1066800" y="3441700"/>
            <a:ext cx="7113588" cy="400050"/>
            <a:chOff x="647" y="2280"/>
            <a:chExt cx="4481" cy="252"/>
          </a:xfrm>
        </p:grpSpPr>
        <p:sp>
          <p:nvSpPr>
            <p:cNvPr id="36" name="Rectangle 34"/>
            <p:cNvSpPr>
              <a:spLocks noChangeArrowheads="1"/>
            </p:cNvSpPr>
            <p:nvPr/>
          </p:nvSpPr>
          <p:spPr bwMode="auto">
            <a:xfrm>
              <a:off x="647" y="2280"/>
              <a:ext cx="1073" cy="240"/>
            </a:xfrm>
            <a:prstGeom prst="rect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37" name="Text Box 35"/>
            <p:cNvSpPr txBox="1">
              <a:spLocks noChangeArrowheads="1"/>
            </p:cNvSpPr>
            <p:nvPr/>
          </p:nvSpPr>
          <p:spPr bwMode="auto">
            <a:xfrm>
              <a:off x="695" y="2280"/>
              <a:ext cx="99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Application</a:t>
              </a:r>
            </a:p>
          </p:txBody>
        </p:sp>
        <p:sp>
          <p:nvSpPr>
            <p:cNvPr id="38" name="Rectangle 36"/>
            <p:cNvSpPr>
              <a:spLocks noChangeArrowheads="1"/>
            </p:cNvSpPr>
            <p:nvPr/>
          </p:nvSpPr>
          <p:spPr bwMode="auto">
            <a:xfrm>
              <a:off x="4055" y="2280"/>
              <a:ext cx="1073" cy="240"/>
            </a:xfrm>
            <a:prstGeom prst="rect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39" name="Text Box 37"/>
            <p:cNvSpPr txBox="1">
              <a:spLocks noChangeArrowheads="1"/>
            </p:cNvSpPr>
            <p:nvPr/>
          </p:nvSpPr>
          <p:spPr bwMode="auto">
            <a:xfrm>
              <a:off x="4076" y="2280"/>
              <a:ext cx="99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Application</a:t>
              </a:r>
            </a:p>
          </p:txBody>
        </p:sp>
        <p:cxnSp>
          <p:nvCxnSpPr>
            <p:cNvPr id="40" name="AutoShape 38"/>
            <p:cNvCxnSpPr>
              <a:cxnSpLocks noChangeShapeType="1"/>
            </p:cNvCxnSpPr>
            <p:nvPr/>
          </p:nvCxnSpPr>
          <p:spPr bwMode="auto">
            <a:xfrm>
              <a:off x="1720" y="2400"/>
              <a:ext cx="2356" cy="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41" name="Text Box 39"/>
          <p:cNvSpPr txBox="1">
            <a:spLocks noChangeArrowheads="1"/>
          </p:cNvSpPr>
          <p:nvPr/>
        </p:nvSpPr>
        <p:spPr bwMode="auto">
          <a:xfrm>
            <a:off x="817399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42" name="Text Box 40"/>
          <p:cNvSpPr txBox="1">
            <a:spLocks noChangeArrowheads="1"/>
          </p:cNvSpPr>
          <p:nvPr/>
        </p:nvSpPr>
        <p:spPr bwMode="auto">
          <a:xfrm>
            <a:off x="6229187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43" name="Text Box 41"/>
          <p:cNvSpPr txBox="1">
            <a:spLocks noChangeArrowheads="1"/>
          </p:cNvSpPr>
          <p:nvPr/>
        </p:nvSpPr>
        <p:spPr bwMode="auto">
          <a:xfrm>
            <a:off x="3887818" y="5499100"/>
            <a:ext cx="1339790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Switch</a:t>
            </a:r>
          </a:p>
        </p:txBody>
      </p:sp>
    </p:spTree>
    <p:extLst>
      <p:ext uri="{BB962C8B-B14F-4D97-AF65-F5344CB8AC3E}">
        <p14:creationId xmlns:p14="http://schemas.microsoft.com/office/powerpoint/2010/main" val="15460067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communication</a:t>
            </a:r>
          </a:p>
        </p:txBody>
      </p:sp>
      <p:sp>
        <p:nvSpPr>
          <p:cNvPr id="44" name="Content Placeholder 4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Communication goes down to physical network</a:t>
            </a:r>
          </a:p>
          <a:p>
            <a:r>
              <a:rPr lang="en-US" dirty="0"/>
              <a:t>Then up to relevant layer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066800" y="3822700"/>
            <a:ext cx="1703388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2334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066800" y="4203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3255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066800" y="4584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13319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0668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13112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6477000" y="3822700"/>
            <a:ext cx="1703388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66436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6477000" y="4203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67357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6477000" y="4584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67421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64770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67214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3706813" y="4203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3965575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3706813" y="4584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3971925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3706813" y="4965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3951288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cxnSp>
        <p:nvCxnSpPr>
          <p:cNvPr id="28" name="AutoShape 26"/>
          <p:cNvCxnSpPr>
            <a:cxnSpLocks noChangeShapeType="1"/>
          </p:cNvCxnSpPr>
          <p:nvPr/>
        </p:nvCxnSpPr>
        <p:spPr bwMode="auto">
          <a:xfrm>
            <a:off x="2782888" y="5156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" name="AutoShape 27"/>
          <p:cNvCxnSpPr>
            <a:cxnSpLocks noChangeShapeType="1"/>
          </p:cNvCxnSpPr>
          <p:nvPr/>
        </p:nvCxnSpPr>
        <p:spPr bwMode="auto">
          <a:xfrm>
            <a:off x="2782888" y="4775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0" name="AutoShape 28"/>
          <p:cNvCxnSpPr>
            <a:cxnSpLocks noChangeShapeType="1"/>
          </p:cNvCxnSpPr>
          <p:nvPr/>
        </p:nvCxnSpPr>
        <p:spPr bwMode="auto">
          <a:xfrm>
            <a:off x="2782888" y="4394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1" name="AutoShape 29"/>
          <p:cNvCxnSpPr>
            <a:cxnSpLocks noChangeShapeType="1"/>
          </p:cNvCxnSpPr>
          <p:nvPr/>
        </p:nvCxnSpPr>
        <p:spPr bwMode="auto">
          <a:xfrm>
            <a:off x="5422900" y="5156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2" name="AutoShape 30"/>
          <p:cNvCxnSpPr>
            <a:cxnSpLocks noChangeShapeType="1"/>
          </p:cNvCxnSpPr>
          <p:nvPr/>
        </p:nvCxnSpPr>
        <p:spPr bwMode="auto">
          <a:xfrm>
            <a:off x="5422900" y="4775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3" name="AutoShape 31"/>
          <p:cNvCxnSpPr>
            <a:cxnSpLocks noChangeShapeType="1"/>
          </p:cNvCxnSpPr>
          <p:nvPr/>
        </p:nvCxnSpPr>
        <p:spPr bwMode="auto">
          <a:xfrm>
            <a:off x="5422900" y="4394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4" name="AutoShape 32"/>
          <p:cNvCxnSpPr>
            <a:cxnSpLocks noChangeShapeType="1"/>
          </p:cNvCxnSpPr>
          <p:nvPr/>
        </p:nvCxnSpPr>
        <p:spPr bwMode="auto">
          <a:xfrm>
            <a:off x="2782888" y="4013200"/>
            <a:ext cx="36814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35" name="Group 33"/>
          <p:cNvGrpSpPr>
            <a:grpSpLocks/>
          </p:cNvGrpSpPr>
          <p:nvPr/>
        </p:nvGrpSpPr>
        <p:grpSpPr bwMode="auto">
          <a:xfrm>
            <a:off x="1066800" y="3441700"/>
            <a:ext cx="7113588" cy="400050"/>
            <a:chOff x="647" y="2280"/>
            <a:chExt cx="4481" cy="252"/>
          </a:xfrm>
        </p:grpSpPr>
        <p:sp>
          <p:nvSpPr>
            <p:cNvPr id="36" name="Rectangle 34"/>
            <p:cNvSpPr>
              <a:spLocks noChangeArrowheads="1"/>
            </p:cNvSpPr>
            <p:nvPr/>
          </p:nvSpPr>
          <p:spPr bwMode="auto">
            <a:xfrm>
              <a:off x="647" y="2280"/>
              <a:ext cx="1073" cy="240"/>
            </a:xfrm>
            <a:prstGeom prst="rect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37" name="Text Box 35"/>
            <p:cNvSpPr txBox="1">
              <a:spLocks noChangeArrowheads="1"/>
            </p:cNvSpPr>
            <p:nvPr/>
          </p:nvSpPr>
          <p:spPr bwMode="auto">
            <a:xfrm>
              <a:off x="695" y="2280"/>
              <a:ext cx="99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Application</a:t>
              </a:r>
            </a:p>
          </p:txBody>
        </p:sp>
        <p:sp>
          <p:nvSpPr>
            <p:cNvPr id="38" name="Rectangle 36"/>
            <p:cNvSpPr>
              <a:spLocks noChangeArrowheads="1"/>
            </p:cNvSpPr>
            <p:nvPr/>
          </p:nvSpPr>
          <p:spPr bwMode="auto">
            <a:xfrm>
              <a:off x="4055" y="2280"/>
              <a:ext cx="1073" cy="240"/>
            </a:xfrm>
            <a:prstGeom prst="rect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39" name="Text Box 37"/>
            <p:cNvSpPr txBox="1">
              <a:spLocks noChangeArrowheads="1"/>
            </p:cNvSpPr>
            <p:nvPr/>
          </p:nvSpPr>
          <p:spPr bwMode="auto">
            <a:xfrm>
              <a:off x="4076" y="2280"/>
              <a:ext cx="99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Application</a:t>
              </a:r>
            </a:p>
          </p:txBody>
        </p:sp>
        <p:cxnSp>
          <p:nvCxnSpPr>
            <p:cNvPr id="40" name="AutoShape 38"/>
            <p:cNvCxnSpPr>
              <a:cxnSpLocks noChangeShapeType="1"/>
            </p:cNvCxnSpPr>
            <p:nvPr/>
          </p:nvCxnSpPr>
          <p:spPr bwMode="auto">
            <a:xfrm>
              <a:off x="1720" y="2400"/>
              <a:ext cx="2356" cy="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41" name="Text Box 39"/>
          <p:cNvSpPr txBox="1">
            <a:spLocks noChangeArrowheads="1"/>
          </p:cNvSpPr>
          <p:nvPr/>
        </p:nvSpPr>
        <p:spPr bwMode="auto">
          <a:xfrm>
            <a:off x="817399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42" name="Text Box 40"/>
          <p:cNvSpPr txBox="1">
            <a:spLocks noChangeArrowheads="1"/>
          </p:cNvSpPr>
          <p:nvPr/>
        </p:nvSpPr>
        <p:spPr bwMode="auto">
          <a:xfrm>
            <a:off x="6229187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43" name="Text Box 41"/>
          <p:cNvSpPr txBox="1">
            <a:spLocks noChangeArrowheads="1"/>
          </p:cNvSpPr>
          <p:nvPr/>
        </p:nvSpPr>
        <p:spPr bwMode="auto">
          <a:xfrm>
            <a:off x="3887818" y="5499100"/>
            <a:ext cx="1339790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Switch</a:t>
            </a:r>
          </a:p>
        </p:txBody>
      </p:sp>
      <p:sp>
        <p:nvSpPr>
          <p:cNvPr id="45" name="Freeform 42"/>
          <p:cNvSpPr>
            <a:spLocks/>
          </p:cNvSpPr>
          <p:nvPr/>
        </p:nvSpPr>
        <p:spPr bwMode="auto">
          <a:xfrm>
            <a:off x="2667000" y="3457612"/>
            <a:ext cx="3866424" cy="1723988"/>
          </a:xfrm>
          <a:custGeom>
            <a:avLst/>
            <a:gdLst>
              <a:gd name="T0" fmla="*/ 0 w 2352"/>
              <a:gd name="T1" fmla="*/ 0 h 1968"/>
              <a:gd name="T2" fmla="*/ 0 w 2352"/>
              <a:gd name="T3" fmla="*/ 2147483647 h 1968"/>
              <a:gd name="T4" fmla="*/ 2147483647 w 2352"/>
              <a:gd name="T5" fmla="*/ 2147483647 h 1968"/>
              <a:gd name="T6" fmla="*/ 2147483647 w 2352"/>
              <a:gd name="T7" fmla="*/ 2147483647 h 1968"/>
              <a:gd name="T8" fmla="*/ 2147483647 w 2352"/>
              <a:gd name="T9" fmla="*/ 2147483647 h 1968"/>
              <a:gd name="T10" fmla="*/ 2147483647 w 2352"/>
              <a:gd name="T11" fmla="*/ 2147483647 h 1968"/>
              <a:gd name="T12" fmla="*/ 2147483647 w 2352"/>
              <a:gd name="T13" fmla="*/ 2147483647 h 1968"/>
              <a:gd name="T14" fmla="*/ 2147483647 w 2352"/>
              <a:gd name="T15" fmla="*/ 2147483647 h 1968"/>
              <a:gd name="T16" fmla="*/ 2147483647 w 2352"/>
              <a:gd name="T17" fmla="*/ 2147483647 h 1968"/>
              <a:gd name="T18" fmla="*/ 2147483647 w 2352"/>
              <a:gd name="T19" fmla="*/ 0 h 196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352"/>
              <a:gd name="T31" fmla="*/ 0 h 1968"/>
              <a:gd name="T32" fmla="*/ 2352 w 2352"/>
              <a:gd name="T33" fmla="*/ 1968 h 196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352" h="1968">
                <a:moveTo>
                  <a:pt x="0" y="0"/>
                </a:moveTo>
                <a:lnTo>
                  <a:pt x="0" y="1824"/>
                </a:lnTo>
                <a:lnTo>
                  <a:pt x="96" y="1968"/>
                </a:lnTo>
                <a:lnTo>
                  <a:pt x="864" y="1968"/>
                </a:lnTo>
                <a:lnTo>
                  <a:pt x="864" y="1200"/>
                </a:lnTo>
                <a:lnTo>
                  <a:pt x="1488" y="1200"/>
                </a:lnTo>
                <a:lnTo>
                  <a:pt x="1488" y="1968"/>
                </a:lnTo>
                <a:lnTo>
                  <a:pt x="2256" y="1968"/>
                </a:lnTo>
                <a:lnTo>
                  <a:pt x="2352" y="1824"/>
                </a:lnTo>
                <a:lnTo>
                  <a:pt x="2352" y="0"/>
                </a:lnTo>
              </a:path>
            </a:pathLst>
          </a:custGeom>
          <a:noFill/>
          <a:ln w="50800">
            <a:solidFill>
              <a:srgbClr val="D3A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0474" tIns="44444" rIns="90474" bIns="44444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8587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54"/>
          <p:cNvSpPr>
            <a:spLocks noChangeArrowheads="1"/>
          </p:cNvSpPr>
          <p:nvPr/>
        </p:nvSpPr>
        <p:spPr bwMode="auto">
          <a:xfrm>
            <a:off x="4765675" y="4267200"/>
            <a:ext cx="2522538" cy="2162175"/>
          </a:xfrm>
          <a:prstGeom prst="rect">
            <a:avLst/>
          </a:prstGeom>
          <a:solidFill>
            <a:srgbClr val="E6E6E6"/>
          </a:solidFill>
          <a:ln w="25400">
            <a:solidFill>
              <a:srgbClr val="FF0000"/>
            </a:solidFill>
            <a:prstDash val="sysDot"/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59436" name="Rectangle 53"/>
          <p:cNvSpPr>
            <a:spLocks noChangeArrowheads="1"/>
          </p:cNvSpPr>
          <p:nvPr/>
        </p:nvSpPr>
        <p:spPr bwMode="auto">
          <a:xfrm>
            <a:off x="2133600" y="4267200"/>
            <a:ext cx="2522538" cy="216217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>
            <a:solidFill>
              <a:srgbClr val="FF0000"/>
            </a:solidFill>
            <a:prstDash val="sysDot"/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pPr>
              <a:defRPr/>
            </a:pPr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protocol-centric diagram</a:t>
            </a:r>
          </a:p>
        </p:txBody>
      </p:sp>
      <p:sp>
        <p:nvSpPr>
          <p:cNvPr id="46084" name="Rectangle 3"/>
          <p:cNvSpPr>
            <a:spLocks noChangeArrowheads="1"/>
          </p:cNvSpPr>
          <p:nvPr/>
        </p:nvSpPr>
        <p:spPr bwMode="auto">
          <a:xfrm>
            <a:off x="682625" y="2058988"/>
            <a:ext cx="914400" cy="582612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85" name="Rectangle 4"/>
          <p:cNvSpPr>
            <a:spLocks noChangeArrowheads="1"/>
          </p:cNvSpPr>
          <p:nvPr/>
        </p:nvSpPr>
        <p:spPr bwMode="auto">
          <a:xfrm>
            <a:off x="692150" y="3251200"/>
            <a:ext cx="914400" cy="582613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86" name="Text Box 5"/>
          <p:cNvSpPr txBox="1">
            <a:spLocks noChangeArrowheads="1"/>
          </p:cNvSpPr>
          <p:nvPr/>
        </p:nvSpPr>
        <p:spPr bwMode="auto">
          <a:xfrm>
            <a:off x="795338" y="2159000"/>
            <a:ext cx="787375" cy="369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 b="0" dirty="0">
                <a:latin typeface="Arial" charset="0"/>
                <a:ea typeface="Arial" charset="0"/>
                <a:cs typeface="Arial" charset="0"/>
              </a:rPr>
              <a:t>HTTP</a:t>
            </a:r>
          </a:p>
        </p:txBody>
      </p:sp>
      <p:sp>
        <p:nvSpPr>
          <p:cNvPr id="46087" name="Text Box 6"/>
          <p:cNvSpPr txBox="1">
            <a:spLocks noChangeArrowheads="1"/>
          </p:cNvSpPr>
          <p:nvPr/>
        </p:nvSpPr>
        <p:spPr bwMode="auto">
          <a:xfrm>
            <a:off x="879475" y="3349625"/>
            <a:ext cx="646311" cy="369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 b="0">
                <a:latin typeface="Arial" charset="0"/>
                <a:ea typeface="Arial" charset="0"/>
                <a:cs typeface="Arial" charset="0"/>
              </a:rPr>
              <a:t>TCP</a:t>
            </a:r>
          </a:p>
        </p:txBody>
      </p:sp>
      <p:grpSp>
        <p:nvGrpSpPr>
          <p:cNvPr id="46088" name="Group 7"/>
          <p:cNvGrpSpPr>
            <a:grpSpLocks/>
          </p:cNvGrpSpPr>
          <p:nvPr/>
        </p:nvGrpSpPr>
        <p:grpSpPr bwMode="auto">
          <a:xfrm>
            <a:off x="677863" y="4438650"/>
            <a:ext cx="914400" cy="582613"/>
            <a:chOff x="323" y="2664"/>
            <a:chExt cx="576" cy="367"/>
          </a:xfrm>
          <a:solidFill>
            <a:schemeClr val="accent2">
              <a:lumMod val="50000"/>
              <a:lumOff val="50000"/>
            </a:schemeClr>
          </a:solidFill>
        </p:grpSpPr>
        <p:sp>
          <p:nvSpPr>
            <p:cNvPr id="46149" name="Rectangle 8"/>
            <p:cNvSpPr>
              <a:spLocks noChangeArrowheads="1"/>
            </p:cNvSpPr>
            <p:nvPr/>
          </p:nvSpPr>
          <p:spPr bwMode="auto">
            <a:xfrm>
              <a:off x="323" y="2664"/>
              <a:ext cx="576" cy="36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46150" name="Text Box 9"/>
            <p:cNvSpPr txBox="1">
              <a:spLocks noChangeArrowheads="1"/>
            </p:cNvSpPr>
            <p:nvPr/>
          </p:nvSpPr>
          <p:spPr bwMode="auto">
            <a:xfrm>
              <a:off x="500" y="2729"/>
              <a:ext cx="254" cy="23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 b="0">
                  <a:latin typeface="Arial" charset="0"/>
                  <a:ea typeface="Arial" charset="0"/>
                  <a:cs typeface="Arial" charset="0"/>
                </a:rPr>
                <a:t>IP</a:t>
              </a:r>
            </a:p>
          </p:txBody>
        </p:sp>
      </p:grpSp>
      <p:sp>
        <p:nvSpPr>
          <p:cNvPr id="46089" name="Rectangle 10"/>
          <p:cNvSpPr>
            <a:spLocks noChangeArrowheads="1"/>
          </p:cNvSpPr>
          <p:nvPr/>
        </p:nvSpPr>
        <p:spPr bwMode="auto">
          <a:xfrm>
            <a:off x="658813" y="5649119"/>
            <a:ext cx="906462" cy="606425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45716" rIns="0" bIns="45716" anchor="ctr"/>
          <a:lstStyle/>
          <a:p>
            <a:pPr algn="ctr"/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46090" name="Text Box 11"/>
          <p:cNvSpPr txBox="1">
            <a:spLocks noChangeArrowheads="1"/>
          </p:cNvSpPr>
          <p:nvPr/>
        </p:nvSpPr>
        <p:spPr bwMode="auto">
          <a:xfrm>
            <a:off x="722475" y="5684570"/>
            <a:ext cx="787074" cy="535523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45716" rIns="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600" b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Ethernet</a:t>
            </a:r>
          </a:p>
          <a:p>
            <a:pPr algn="ctr">
              <a:lnSpc>
                <a:spcPct val="90000"/>
              </a:lnSpc>
            </a:pPr>
            <a:r>
              <a:rPr lang="en-US" sz="1600" b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interface</a:t>
            </a:r>
          </a:p>
        </p:txBody>
      </p:sp>
      <p:sp>
        <p:nvSpPr>
          <p:cNvPr id="46091" name="Line 12"/>
          <p:cNvSpPr>
            <a:spLocks noChangeShapeType="1"/>
          </p:cNvSpPr>
          <p:nvPr/>
        </p:nvSpPr>
        <p:spPr bwMode="auto">
          <a:xfrm>
            <a:off x="1136650" y="2633663"/>
            <a:ext cx="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92" name="Line 13"/>
          <p:cNvSpPr>
            <a:spLocks noChangeShapeType="1"/>
          </p:cNvSpPr>
          <p:nvPr/>
        </p:nvSpPr>
        <p:spPr bwMode="auto">
          <a:xfrm>
            <a:off x="1136650" y="3840163"/>
            <a:ext cx="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93" name="Line 14"/>
          <p:cNvSpPr>
            <a:spLocks noChangeShapeType="1"/>
          </p:cNvSpPr>
          <p:nvPr/>
        </p:nvSpPr>
        <p:spPr bwMode="auto">
          <a:xfrm>
            <a:off x="1136650" y="5032375"/>
            <a:ext cx="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94" name="Rectangle 15"/>
          <p:cNvSpPr>
            <a:spLocks noChangeArrowheads="1"/>
          </p:cNvSpPr>
          <p:nvPr/>
        </p:nvSpPr>
        <p:spPr bwMode="auto">
          <a:xfrm>
            <a:off x="527050" y="1857375"/>
            <a:ext cx="1303338" cy="4848225"/>
          </a:xfrm>
          <a:prstGeom prst="rect">
            <a:avLst/>
          </a:prstGeom>
          <a:noFill/>
          <a:ln w="19050">
            <a:solidFill>
              <a:srgbClr val="3333FF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95" name="Rectangle 16"/>
          <p:cNvSpPr>
            <a:spLocks noChangeArrowheads="1"/>
          </p:cNvSpPr>
          <p:nvPr/>
        </p:nvSpPr>
        <p:spPr bwMode="auto">
          <a:xfrm>
            <a:off x="7637463" y="2058988"/>
            <a:ext cx="914400" cy="582612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96" name="Rectangle 17"/>
          <p:cNvSpPr>
            <a:spLocks noChangeArrowheads="1"/>
          </p:cNvSpPr>
          <p:nvPr/>
        </p:nvSpPr>
        <p:spPr bwMode="auto">
          <a:xfrm>
            <a:off x="7646988" y="3251200"/>
            <a:ext cx="914400" cy="582613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97" name="Rectangle 18"/>
          <p:cNvSpPr>
            <a:spLocks noChangeArrowheads="1"/>
          </p:cNvSpPr>
          <p:nvPr/>
        </p:nvSpPr>
        <p:spPr bwMode="auto">
          <a:xfrm>
            <a:off x="7632700" y="4438650"/>
            <a:ext cx="914400" cy="582613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98" name="Rectangle 19"/>
          <p:cNvSpPr>
            <a:spLocks noChangeArrowheads="1"/>
          </p:cNvSpPr>
          <p:nvPr/>
        </p:nvSpPr>
        <p:spPr bwMode="auto">
          <a:xfrm>
            <a:off x="7648575" y="5649119"/>
            <a:ext cx="906463" cy="606425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45716" rIns="0" bIns="45716" anchor="ctr"/>
          <a:lstStyle/>
          <a:p>
            <a:pPr algn="ctr"/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46099" name="Text Box 20"/>
          <p:cNvSpPr txBox="1">
            <a:spLocks noChangeArrowheads="1"/>
          </p:cNvSpPr>
          <p:nvPr/>
        </p:nvSpPr>
        <p:spPr bwMode="auto">
          <a:xfrm>
            <a:off x="7750175" y="2159000"/>
            <a:ext cx="787375" cy="369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 b="0" dirty="0">
                <a:latin typeface="Arial" charset="0"/>
                <a:ea typeface="Arial" charset="0"/>
                <a:cs typeface="Arial" charset="0"/>
              </a:rPr>
              <a:t>HTTP</a:t>
            </a:r>
          </a:p>
        </p:txBody>
      </p:sp>
      <p:sp>
        <p:nvSpPr>
          <p:cNvPr id="46100" name="Text Box 21"/>
          <p:cNvSpPr txBox="1">
            <a:spLocks noChangeArrowheads="1"/>
          </p:cNvSpPr>
          <p:nvPr/>
        </p:nvSpPr>
        <p:spPr bwMode="auto">
          <a:xfrm>
            <a:off x="7834313" y="3349625"/>
            <a:ext cx="646311" cy="369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 b="0">
                <a:latin typeface="Arial" charset="0"/>
                <a:ea typeface="Arial" charset="0"/>
                <a:cs typeface="Arial" charset="0"/>
              </a:rPr>
              <a:t>TCP</a:t>
            </a:r>
          </a:p>
        </p:txBody>
      </p:sp>
      <p:sp>
        <p:nvSpPr>
          <p:cNvPr id="46101" name="Text Box 22"/>
          <p:cNvSpPr txBox="1">
            <a:spLocks noChangeArrowheads="1"/>
          </p:cNvSpPr>
          <p:nvPr/>
        </p:nvSpPr>
        <p:spPr bwMode="auto">
          <a:xfrm>
            <a:off x="7929563" y="4554538"/>
            <a:ext cx="402654" cy="369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 b="0">
                <a:latin typeface="Arial" charset="0"/>
                <a:ea typeface="Arial" charset="0"/>
                <a:cs typeface="Arial" charset="0"/>
              </a:rPr>
              <a:t>IP</a:t>
            </a:r>
          </a:p>
        </p:txBody>
      </p:sp>
      <p:sp>
        <p:nvSpPr>
          <p:cNvPr id="46102" name="Text Box 23"/>
          <p:cNvSpPr txBox="1">
            <a:spLocks noChangeArrowheads="1"/>
          </p:cNvSpPr>
          <p:nvPr/>
        </p:nvSpPr>
        <p:spPr bwMode="auto">
          <a:xfrm>
            <a:off x="7728113" y="5684570"/>
            <a:ext cx="787074" cy="535523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45716" rIns="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600" b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Ethernet</a:t>
            </a:r>
          </a:p>
          <a:p>
            <a:pPr algn="ctr">
              <a:lnSpc>
                <a:spcPct val="90000"/>
              </a:lnSpc>
            </a:pPr>
            <a:r>
              <a:rPr lang="en-US" sz="1600" b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interface</a:t>
            </a:r>
          </a:p>
        </p:txBody>
      </p:sp>
      <p:sp>
        <p:nvSpPr>
          <p:cNvPr id="46103" name="Line 24"/>
          <p:cNvSpPr>
            <a:spLocks noChangeShapeType="1"/>
          </p:cNvSpPr>
          <p:nvPr/>
        </p:nvSpPr>
        <p:spPr bwMode="auto">
          <a:xfrm>
            <a:off x="8091488" y="2633663"/>
            <a:ext cx="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04" name="Line 25"/>
          <p:cNvSpPr>
            <a:spLocks noChangeShapeType="1"/>
          </p:cNvSpPr>
          <p:nvPr/>
        </p:nvSpPr>
        <p:spPr bwMode="auto">
          <a:xfrm>
            <a:off x="8091488" y="3840163"/>
            <a:ext cx="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05" name="Line 26"/>
          <p:cNvSpPr>
            <a:spLocks noChangeShapeType="1"/>
          </p:cNvSpPr>
          <p:nvPr/>
        </p:nvSpPr>
        <p:spPr bwMode="auto">
          <a:xfrm>
            <a:off x="8091488" y="5032375"/>
            <a:ext cx="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06" name="Rectangle 27"/>
          <p:cNvSpPr>
            <a:spLocks noChangeArrowheads="1"/>
          </p:cNvSpPr>
          <p:nvPr/>
        </p:nvSpPr>
        <p:spPr bwMode="auto">
          <a:xfrm>
            <a:off x="7481888" y="1857375"/>
            <a:ext cx="1303337" cy="4848225"/>
          </a:xfrm>
          <a:prstGeom prst="rect">
            <a:avLst/>
          </a:prstGeom>
          <a:noFill/>
          <a:ln w="19050">
            <a:solidFill>
              <a:srgbClr val="3333FF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07" name="Line 28"/>
          <p:cNvSpPr>
            <a:spLocks noChangeShapeType="1"/>
          </p:cNvSpPr>
          <p:nvPr/>
        </p:nvSpPr>
        <p:spPr bwMode="auto">
          <a:xfrm>
            <a:off x="1128713" y="6254750"/>
            <a:ext cx="0" cy="3730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08" name="Line 29"/>
          <p:cNvSpPr>
            <a:spLocks noChangeShapeType="1"/>
          </p:cNvSpPr>
          <p:nvPr/>
        </p:nvSpPr>
        <p:spPr bwMode="auto">
          <a:xfrm>
            <a:off x="796925" y="6627813"/>
            <a:ext cx="23272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grpSp>
        <p:nvGrpSpPr>
          <p:cNvPr id="46109" name="Group 30"/>
          <p:cNvGrpSpPr>
            <a:grpSpLocks/>
          </p:cNvGrpSpPr>
          <p:nvPr/>
        </p:nvGrpSpPr>
        <p:grpSpPr bwMode="auto">
          <a:xfrm>
            <a:off x="2894013" y="4467225"/>
            <a:ext cx="914400" cy="582613"/>
            <a:chOff x="323" y="2664"/>
            <a:chExt cx="576" cy="367"/>
          </a:xfrm>
          <a:solidFill>
            <a:schemeClr val="accent2">
              <a:lumMod val="50000"/>
              <a:lumOff val="50000"/>
            </a:schemeClr>
          </a:solidFill>
        </p:grpSpPr>
        <p:sp>
          <p:nvSpPr>
            <p:cNvPr id="46147" name="Rectangle 31"/>
            <p:cNvSpPr>
              <a:spLocks noChangeArrowheads="1"/>
            </p:cNvSpPr>
            <p:nvPr/>
          </p:nvSpPr>
          <p:spPr bwMode="auto">
            <a:xfrm>
              <a:off x="323" y="2664"/>
              <a:ext cx="576" cy="36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46148" name="Text Box 32"/>
            <p:cNvSpPr txBox="1">
              <a:spLocks noChangeArrowheads="1"/>
            </p:cNvSpPr>
            <p:nvPr/>
          </p:nvSpPr>
          <p:spPr bwMode="auto">
            <a:xfrm>
              <a:off x="500" y="2729"/>
              <a:ext cx="254" cy="23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 b="0">
                  <a:latin typeface="Arial" charset="0"/>
                  <a:ea typeface="Arial" charset="0"/>
                  <a:cs typeface="Arial" charset="0"/>
                </a:rPr>
                <a:t>IP</a:t>
              </a:r>
            </a:p>
          </p:txBody>
        </p:sp>
      </p:grpSp>
      <p:grpSp>
        <p:nvGrpSpPr>
          <p:cNvPr id="46110" name="Group 33"/>
          <p:cNvGrpSpPr>
            <a:grpSpLocks/>
          </p:cNvGrpSpPr>
          <p:nvPr/>
        </p:nvGrpSpPr>
        <p:grpSpPr bwMode="auto">
          <a:xfrm>
            <a:off x="5538788" y="4467225"/>
            <a:ext cx="914400" cy="582613"/>
            <a:chOff x="323" y="2664"/>
            <a:chExt cx="576" cy="367"/>
          </a:xfrm>
          <a:solidFill>
            <a:schemeClr val="accent2">
              <a:lumMod val="50000"/>
              <a:lumOff val="50000"/>
            </a:schemeClr>
          </a:solidFill>
        </p:grpSpPr>
        <p:sp>
          <p:nvSpPr>
            <p:cNvPr id="46145" name="Rectangle 34"/>
            <p:cNvSpPr>
              <a:spLocks noChangeArrowheads="1"/>
            </p:cNvSpPr>
            <p:nvPr/>
          </p:nvSpPr>
          <p:spPr bwMode="auto">
            <a:xfrm>
              <a:off x="323" y="2664"/>
              <a:ext cx="576" cy="36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46146" name="Text Box 35"/>
            <p:cNvSpPr txBox="1">
              <a:spLocks noChangeArrowheads="1"/>
            </p:cNvSpPr>
            <p:nvPr/>
          </p:nvSpPr>
          <p:spPr bwMode="auto">
            <a:xfrm>
              <a:off x="500" y="2729"/>
              <a:ext cx="254" cy="23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 b="0">
                  <a:latin typeface="Arial" charset="0"/>
                  <a:ea typeface="Arial" charset="0"/>
                  <a:cs typeface="Arial" charset="0"/>
                </a:rPr>
                <a:t>IP</a:t>
              </a:r>
            </a:p>
          </p:txBody>
        </p:sp>
      </p:grpSp>
      <p:sp>
        <p:nvSpPr>
          <p:cNvPr id="46111" name="Rectangle 36"/>
          <p:cNvSpPr>
            <a:spLocks noChangeArrowheads="1"/>
          </p:cNvSpPr>
          <p:nvPr/>
        </p:nvSpPr>
        <p:spPr bwMode="auto">
          <a:xfrm>
            <a:off x="2295525" y="5649119"/>
            <a:ext cx="906463" cy="606425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45716" rIns="0" bIns="45716" anchor="ctr"/>
          <a:lstStyle/>
          <a:p>
            <a:pPr algn="ctr"/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46112" name="Text Box 37"/>
          <p:cNvSpPr txBox="1">
            <a:spLocks noChangeArrowheads="1"/>
          </p:cNvSpPr>
          <p:nvPr/>
        </p:nvSpPr>
        <p:spPr bwMode="auto">
          <a:xfrm>
            <a:off x="2351250" y="5684570"/>
            <a:ext cx="787074" cy="535523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45716" rIns="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600" b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Ethernet</a:t>
            </a:r>
          </a:p>
          <a:p>
            <a:pPr algn="ctr">
              <a:lnSpc>
                <a:spcPct val="90000"/>
              </a:lnSpc>
            </a:pPr>
            <a:r>
              <a:rPr lang="en-US" sz="1600" b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interface</a:t>
            </a:r>
          </a:p>
        </p:txBody>
      </p:sp>
      <p:grpSp>
        <p:nvGrpSpPr>
          <p:cNvPr id="46113" name="Group 38"/>
          <p:cNvGrpSpPr>
            <a:grpSpLocks/>
          </p:cNvGrpSpPr>
          <p:nvPr/>
        </p:nvGrpSpPr>
        <p:grpSpPr bwMode="auto">
          <a:xfrm>
            <a:off x="6126739" y="5649119"/>
            <a:ext cx="1016864" cy="606425"/>
            <a:chOff x="280" y="3421"/>
            <a:chExt cx="646" cy="367"/>
          </a:xfrm>
          <a:solidFill>
            <a:schemeClr val="accent2">
              <a:lumMod val="75000"/>
              <a:lumOff val="25000"/>
            </a:schemeClr>
          </a:solidFill>
        </p:grpSpPr>
        <p:sp>
          <p:nvSpPr>
            <p:cNvPr id="46143" name="Rectangle 39"/>
            <p:cNvSpPr>
              <a:spLocks noChangeArrowheads="1"/>
            </p:cNvSpPr>
            <p:nvPr/>
          </p:nvSpPr>
          <p:spPr bwMode="auto">
            <a:xfrm>
              <a:off x="280" y="3421"/>
              <a:ext cx="646" cy="36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rIns="0" anchor="ctr"/>
            <a:lstStyle/>
            <a:p>
              <a:pPr algn="ctr"/>
              <a:endParaRPr lang="en-US">
                <a:solidFill>
                  <a:schemeClr val="bg1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46144" name="Text Box 40"/>
            <p:cNvSpPr txBox="1">
              <a:spLocks noChangeArrowheads="1"/>
            </p:cNvSpPr>
            <p:nvPr/>
          </p:nvSpPr>
          <p:spPr bwMode="auto">
            <a:xfrm>
              <a:off x="325" y="3429"/>
              <a:ext cx="565" cy="3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n-US" sz="1600" b="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Ethernet</a:t>
              </a:r>
            </a:p>
            <a:p>
              <a:pPr algn="ctr">
                <a:lnSpc>
                  <a:spcPct val="90000"/>
                </a:lnSpc>
              </a:pPr>
              <a:r>
                <a:rPr lang="en-US" sz="1600" b="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interface</a:t>
              </a:r>
            </a:p>
          </p:txBody>
        </p:sp>
      </p:grpSp>
      <p:sp>
        <p:nvSpPr>
          <p:cNvPr id="46114" name="Line 41"/>
          <p:cNvSpPr>
            <a:spLocks noChangeShapeType="1"/>
          </p:cNvSpPr>
          <p:nvPr/>
        </p:nvSpPr>
        <p:spPr bwMode="auto">
          <a:xfrm flipH="1">
            <a:off x="2733675" y="6283325"/>
            <a:ext cx="1588" cy="33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15" name="Line 42"/>
          <p:cNvSpPr>
            <a:spLocks noChangeShapeType="1"/>
          </p:cNvSpPr>
          <p:nvPr/>
        </p:nvSpPr>
        <p:spPr bwMode="auto">
          <a:xfrm flipH="1">
            <a:off x="2714625" y="5046663"/>
            <a:ext cx="541338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16" name="Line 43"/>
          <p:cNvSpPr>
            <a:spLocks noChangeShapeType="1"/>
          </p:cNvSpPr>
          <p:nvPr/>
        </p:nvSpPr>
        <p:spPr bwMode="auto">
          <a:xfrm>
            <a:off x="3517900" y="5060950"/>
            <a:ext cx="541338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17" name="Rectangle 44"/>
          <p:cNvSpPr>
            <a:spLocks noChangeArrowheads="1"/>
          </p:cNvSpPr>
          <p:nvPr/>
        </p:nvSpPr>
        <p:spPr bwMode="auto">
          <a:xfrm>
            <a:off x="3603625" y="5649119"/>
            <a:ext cx="906463" cy="606425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45716" rIns="0" bIns="45716" anchor="ctr"/>
          <a:lstStyle/>
          <a:p>
            <a:pPr algn="ctr"/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46118" name="Text Box 45"/>
          <p:cNvSpPr txBox="1">
            <a:spLocks noChangeArrowheads="1"/>
          </p:cNvSpPr>
          <p:nvPr/>
        </p:nvSpPr>
        <p:spPr bwMode="auto">
          <a:xfrm>
            <a:off x="3679988" y="5684570"/>
            <a:ext cx="787074" cy="535523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45716" rIns="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600" b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SONET</a:t>
            </a:r>
          </a:p>
          <a:p>
            <a:pPr algn="ctr">
              <a:lnSpc>
                <a:spcPct val="90000"/>
              </a:lnSpc>
            </a:pPr>
            <a:r>
              <a:rPr lang="en-US" sz="1600" b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interface</a:t>
            </a:r>
          </a:p>
        </p:txBody>
      </p:sp>
      <p:sp>
        <p:nvSpPr>
          <p:cNvPr id="46119" name="Rectangle 46"/>
          <p:cNvSpPr>
            <a:spLocks noChangeArrowheads="1"/>
          </p:cNvSpPr>
          <p:nvPr/>
        </p:nvSpPr>
        <p:spPr bwMode="auto">
          <a:xfrm>
            <a:off x="4878388" y="5649119"/>
            <a:ext cx="906462" cy="606425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45716" rIns="0" bIns="45716" anchor="ctr"/>
          <a:lstStyle/>
          <a:p>
            <a:pPr algn="ctr"/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46120" name="Text Box 47"/>
          <p:cNvSpPr txBox="1">
            <a:spLocks noChangeArrowheads="1"/>
          </p:cNvSpPr>
          <p:nvPr/>
        </p:nvSpPr>
        <p:spPr bwMode="auto">
          <a:xfrm>
            <a:off x="4946813" y="5684570"/>
            <a:ext cx="787074" cy="535523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45716" rIns="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600" b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SONET</a:t>
            </a:r>
          </a:p>
          <a:p>
            <a:pPr algn="ctr">
              <a:lnSpc>
                <a:spcPct val="90000"/>
              </a:lnSpc>
            </a:pPr>
            <a:r>
              <a:rPr lang="en-US" sz="1600" b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interface</a:t>
            </a:r>
          </a:p>
        </p:txBody>
      </p:sp>
      <p:sp>
        <p:nvSpPr>
          <p:cNvPr id="46121" name="Line 48"/>
          <p:cNvSpPr>
            <a:spLocks noChangeShapeType="1"/>
          </p:cNvSpPr>
          <p:nvPr/>
        </p:nvSpPr>
        <p:spPr bwMode="auto">
          <a:xfrm flipH="1">
            <a:off x="6669088" y="6243638"/>
            <a:ext cx="0" cy="3603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22" name="Line 49"/>
          <p:cNvSpPr>
            <a:spLocks noChangeShapeType="1"/>
          </p:cNvSpPr>
          <p:nvPr/>
        </p:nvSpPr>
        <p:spPr bwMode="auto">
          <a:xfrm flipH="1">
            <a:off x="6211888" y="6589713"/>
            <a:ext cx="23272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23" name="Line 50"/>
          <p:cNvSpPr>
            <a:spLocks noChangeShapeType="1"/>
          </p:cNvSpPr>
          <p:nvPr/>
        </p:nvSpPr>
        <p:spPr bwMode="auto">
          <a:xfrm>
            <a:off x="8121650" y="6246813"/>
            <a:ext cx="1588" cy="33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24" name="Line 51"/>
          <p:cNvSpPr>
            <a:spLocks noChangeShapeType="1"/>
          </p:cNvSpPr>
          <p:nvPr/>
        </p:nvSpPr>
        <p:spPr bwMode="auto">
          <a:xfrm flipH="1">
            <a:off x="5291138" y="5073650"/>
            <a:ext cx="541337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25" name="Line 52"/>
          <p:cNvSpPr>
            <a:spLocks noChangeShapeType="1"/>
          </p:cNvSpPr>
          <p:nvPr/>
        </p:nvSpPr>
        <p:spPr bwMode="auto">
          <a:xfrm>
            <a:off x="6108700" y="5073650"/>
            <a:ext cx="527050" cy="595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26" name="Line 55"/>
          <p:cNvSpPr>
            <a:spLocks noChangeShapeType="1"/>
          </p:cNvSpPr>
          <p:nvPr/>
        </p:nvSpPr>
        <p:spPr bwMode="auto">
          <a:xfrm flipH="1">
            <a:off x="4043363" y="6245225"/>
            <a:ext cx="1587" cy="33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27" name="Line 56"/>
          <p:cNvSpPr>
            <a:spLocks noChangeShapeType="1"/>
          </p:cNvSpPr>
          <p:nvPr/>
        </p:nvSpPr>
        <p:spPr bwMode="auto">
          <a:xfrm flipH="1">
            <a:off x="5303838" y="6257925"/>
            <a:ext cx="1587" cy="33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28" name="Line 57"/>
          <p:cNvSpPr>
            <a:spLocks noChangeShapeType="1"/>
          </p:cNvSpPr>
          <p:nvPr/>
        </p:nvSpPr>
        <p:spPr bwMode="auto">
          <a:xfrm>
            <a:off x="4060825" y="6589713"/>
            <a:ext cx="12461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29" name="Text Box 58"/>
          <p:cNvSpPr txBox="1">
            <a:spLocks noChangeArrowheads="1"/>
          </p:cNvSpPr>
          <p:nvPr/>
        </p:nvSpPr>
        <p:spPr bwMode="auto">
          <a:xfrm>
            <a:off x="849313" y="1481138"/>
            <a:ext cx="726461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host</a:t>
            </a:r>
          </a:p>
        </p:txBody>
      </p:sp>
      <p:sp>
        <p:nvSpPr>
          <p:cNvPr id="46130" name="Text Box 59"/>
          <p:cNvSpPr txBox="1">
            <a:spLocks noChangeArrowheads="1"/>
          </p:cNvSpPr>
          <p:nvPr/>
        </p:nvSpPr>
        <p:spPr bwMode="auto">
          <a:xfrm>
            <a:off x="7804150" y="1466850"/>
            <a:ext cx="726461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host</a:t>
            </a:r>
          </a:p>
        </p:txBody>
      </p:sp>
      <p:sp>
        <p:nvSpPr>
          <p:cNvPr id="46131" name="Text Box 60"/>
          <p:cNvSpPr txBox="1">
            <a:spLocks noChangeArrowheads="1"/>
          </p:cNvSpPr>
          <p:nvPr/>
        </p:nvSpPr>
        <p:spPr bwMode="auto">
          <a:xfrm>
            <a:off x="2970213" y="3863975"/>
            <a:ext cx="925233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router</a:t>
            </a:r>
          </a:p>
        </p:txBody>
      </p:sp>
      <p:sp>
        <p:nvSpPr>
          <p:cNvPr id="46132" name="Text Box 61"/>
          <p:cNvSpPr txBox="1">
            <a:spLocks noChangeArrowheads="1"/>
          </p:cNvSpPr>
          <p:nvPr/>
        </p:nvSpPr>
        <p:spPr bwMode="auto">
          <a:xfrm>
            <a:off x="5600700" y="3878263"/>
            <a:ext cx="925233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router</a:t>
            </a:r>
          </a:p>
        </p:txBody>
      </p:sp>
      <p:sp>
        <p:nvSpPr>
          <p:cNvPr id="46133" name="Line 62"/>
          <p:cNvSpPr>
            <a:spLocks noChangeShapeType="1"/>
          </p:cNvSpPr>
          <p:nvPr/>
        </p:nvSpPr>
        <p:spPr bwMode="auto">
          <a:xfrm>
            <a:off x="1608138" y="2355850"/>
            <a:ext cx="604043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34" name="Line 63"/>
          <p:cNvSpPr>
            <a:spLocks noChangeShapeType="1"/>
          </p:cNvSpPr>
          <p:nvPr/>
        </p:nvSpPr>
        <p:spPr bwMode="auto">
          <a:xfrm>
            <a:off x="1636713" y="3546475"/>
            <a:ext cx="604043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35" name="Text Box 64"/>
          <p:cNvSpPr txBox="1">
            <a:spLocks noChangeArrowheads="1"/>
          </p:cNvSpPr>
          <p:nvPr/>
        </p:nvSpPr>
        <p:spPr bwMode="auto">
          <a:xfrm>
            <a:off x="3994150" y="1987550"/>
            <a:ext cx="1649277" cy="338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>
                <a:latin typeface="Arial" charset="0"/>
                <a:ea typeface="Arial" charset="0"/>
                <a:cs typeface="Arial" charset="0"/>
              </a:rPr>
              <a:t>HTTP message</a:t>
            </a:r>
          </a:p>
        </p:txBody>
      </p:sp>
      <p:sp>
        <p:nvSpPr>
          <p:cNvPr id="46136" name="Text Box 65"/>
          <p:cNvSpPr txBox="1">
            <a:spLocks noChangeArrowheads="1"/>
          </p:cNvSpPr>
          <p:nvPr/>
        </p:nvSpPr>
        <p:spPr bwMode="auto">
          <a:xfrm>
            <a:off x="4092575" y="3192463"/>
            <a:ext cx="1490581" cy="338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>
                <a:latin typeface="Arial" charset="0"/>
                <a:ea typeface="Arial" charset="0"/>
                <a:cs typeface="Arial" charset="0"/>
              </a:rPr>
              <a:t>TCP segment</a:t>
            </a:r>
          </a:p>
        </p:txBody>
      </p:sp>
      <p:sp>
        <p:nvSpPr>
          <p:cNvPr id="46137" name="Line 66"/>
          <p:cNvSpPr>
            <a:spLocks noChangeShapeType="1"/>
          </p:cNvSpPr>
          <p:nvPr/>
        </p:nvSpPr>
        <p:spPr bwMode="auto">
          <a:xfrm flipV="1">
            <a:off x="1609725" y="4751388"/>
            <a:ext cx="13017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38" name="Line 67"/>
          <p:cNvSpPr>
            <a:spLocks noChangeShapeType="1"/>
          </p:cNvSpPr>
          <p:nvPr/>
        </p:nvSpPr>
        <p:spPr bwMode="auto">
          <a:xfrm flipV="1">
            <a:off x="3840163" y="4751388"/>
            <a:ext cx="1693863" cy="142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39" name="Line 68"/>
          <p:cNvSpPr>
            <a:spLocks noChangeShapeType="1"/>
          </p:cNvSpPr>
          <p:nvPr/>
        </p:nvSpPr>
        <p:spPr bwMode="auto">
          <a:xfrm flipV="1">
            <a:off x="6457950" y="4751388"/>
            <a:ext cx="117633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40" name="Text Box 69"/>
          <p:cNvSpPr txBox="1">
            <a:spLocks noChangeArrowheads="1"/>
          </p:cNvSpPr>
          <p:nvPr/>
        </p:nvSpPr>
        <p:spPr bwMode="auto">
          <a:xfrm>
            <a:off x="1765300" y="4343400"/>
            <a:ext cx="1005840" cy="338546"/>
          </a:xfrm>
          <a:prstGeom prst="rect">
            <a:avLst/>
          </a:prstGeom>
          <a:solidFill>
            <a:srgbClr val="D3A600"/>
          </a:solidFill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>
                <a:latin typeface="Arial" charset="0"/>
                <a:ea typeface="Arial" charset="0"/>
                <a:cs typeface="Arial" charset="0"/>
              </a:rPr>
              <a:t>IP packet</a:t>
            </a:r>
          </a:p>
        </p:txBody>
      </p:sp>
      <p:sp>
        <p:nvSpPr>
          <p:cNvPr id="46141" name="Text Box 70"/>
          <p:cNvSpPr txBox="1">
            <a:spLocks noChangeArrowheads="1"/>
          </p:cNvSpPr>
          <p:nvPr/>
        </p:nvSpPr>
        <p:spPr bwMode="auto">
          <a:xfrm>
            <a:off x="6553200" y="4371975"/>
            <a:ext cx="1005840" cy="338546"/>
          </a:xfrm>
          <a:prstGeom prst="rect">
            <a:avLst/>
          </a:prstGeom>
          <a:solidFill>
            <a:srgbClr val="D3A600"/>
          </a:solidFill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>
                <a:latin typeface="Arial" charset="0"/>
                <a:ea typeface="Arial" charset="0"/>
                <a:cs typeface="Arial" charset="0"/>
              </a:rPr>
              <a:t>IP packet</a:t>
            </a:r>
          </a:p>
        </p:txBody>
      </p:sp>
      <p:sp>
        <p:nvSpPr>
          <p:cNvPr id="46142" name="Text Box 71"/>
          <p:cNvSpPr txBox="1">
            <a:spLocks noChangeArrowheads="1"/>
          </p:cNvSpPr>
          <p:nvPr/>
        </p:nvSpPr>
        <p:spPr bwMode="auto">
          <a:xfrm>
            <a:off x="4189413" y="4357687"/>
            <a:ext cx="1005840" cy="338546"/>
          </a:xfrm>
          <a:prstGeom prst="rect">
            <a:avLst/>
          </a:prstGeom>
          <a:solidFill>
            <a:srgbClr val="D3A600"/>
          </a:solidFill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 dirty="0">
                <a:latin typeface="Arial" charset="0"/>
                <a:ea typeface="Arial" charset="0"/>
                <a:cs typeface="Arial" charset="0"/>
              </a:rPr>
              <a:t>IP packet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16118A-53A3-7B4E-A94D-269732E9F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285A0-A6CC-0243-A6D8-A201F122D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121602-C502-AA45-BB28-9F6333506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3101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1" grpId="0" animBg="1"/>
      <p:bldP spid="59436" grpId="0" animBg="1"/>
      <p:bldP spid="46084" grpId="0" animBg="1"/>
      <p:bldP spid="46085" grpId="0" animBg="1"/>
      <p:bldP spid="46086" grpId="0"/>
      <p:bldP spid="46087" grpId="0"/>
      <p:bldP spid="46089" grpId="0" animBg="1"/>
      <p:bldP spid="46090" grpId="0" animBg="1"/>
      <p:bldP spid="46091" grpId="0" animBg="1"/>
      <p:bldP spid="46092" grpId="0" animBg="1"/>
      <p:bldP spid="46093" grpId="0" animBg="1"/>
      <p:bldP spid="46094" grpId="0" animBg="1"/>
      <p:bldP spid="46095" grpId="0" animBg="1"/>
      <p:bldP spid="46096" grpId="0" animBg="1"/>
      <p:bldP spid="46097" grpId="0" animBg="1"/>
      <p:bldP spid="46098" grpId="0" animBg="1"/>
      <p:bldP spid="46099" grpId="0"/>
      <p:bldP spid="46100" grpId="0"/>
      <p:bldP spid="46101" grpId="0"/>
      <p:bldP spid="46102" grpId="0" animBg="1"/>
      <p:bldP spid="46103" grpId="0" animBg="1"/>
      <p:bldP spid="46104" grpId="0" animBg="1"/>
      <p:bldP spid="46105" grpId="0" animBg="1"/>
      <p:bldP spid="46106" grpId="0" animBg="1"/>
      <p:bldP spid="46107" grpId="0" animBg="1"/>
      <p:bldP spid="46108" grpId="0" animBg="1"/>
      <p:bldP spid="46111" grpId="0" animBg="1"/>
      <p:bldP spid="46112" grpId="0" animBg="1"/>
      <p:bldP spid="46114" grpId="0" animBg="1"/>
      <p:bldP spid="46115" grpId="0" animBg="1"/>
      <p:bldP spid="46116" grpId="0" animBg="1"/>
      <p:bldP spid="46117" grpId="0" animBg="1"/>
      <p:bldP spid="46118" grpId="0" animBg="1"/>
      <p:bldP spid="46119" grpId="0" animBg="1"/>
      <p:bldP spid="46120" grpId="0" animBg="1"/>
      <p:bldP spid="46121" grpId="0" animBg="1"/>
      <p:bldP spid="46122" grpId="0" animBg="1"/>
      <p:bldP spid="46123" grpId="0" animBg="1"/>
      <p:bldP spid="46124" grpId="0" animBg="1"/>
      <p:bldP spid="46125" grpId="0" animBg="1"/>
      <p:bldP spid="46126" grpId="0" animBg="1"/>
      <p:bldP spid="46127" grpId="0" animBg="1"/>
      <p:bldP spid="46128" grpId="0" animBg="1"/>
      <p:bldP spid="46129" grpId="0"/>
      <p:bldP spid="46130" grpId="0"/>
      <p:bldP spid="46131" grpId="0"/>
      <p:bldP spid="46132" grpId="0"/>
      <p:bldP spid="46133" grpId="0" animBg="1"/>
      <p:bldP spid="46134" grpId="0" animBg="1"/>
      <p:bldP spid="46135" grpId="0"/>
      <p:bldP spid="46136" grpId="0"/>
      <p:bldP spid="46137" grpId="0" animBg="1"/>
      <p:bldP spid="46138" grpId="0" animBg="1"/>
      <p:bldP spid="46139" grpId="0" animBg="1"/>
      <p:bldP spid="46139" grpId="1" animBg="1"/>
      <p:bldP spid="46140" grpId="0" animBg="1"/>
      <p:bldP spid="46141" grpId="0" animBg="1"/>
      <p:bldP spid="4614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Shape 28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 of layering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Why layers?</a:t>
            </a:r>
          </a:p>
        </p:txBody>
      </p:sp>
      <p:sp>
        <p:nvSpPr>
          <p:cNvPr id="290" name="Shape 29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400" dirty="0"/>
              <a:t>Reduce complexity</a:t>
            </a:r>
          </a:p>
          <a:p>
            <a:r>
              <a:rPr lang="en-US" sz="2400" dirty="0"/>
              <a:t>Improve flexibility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2800" dirty="0"/>
              <a:t>Why not?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z="2400" dirty="0"/>
              <a:t>Higher overheads</a:t>
            </a:r>
          </a:p>
          <a:p>
            <a:r>
              <a:rPr lang="en-US" sz="2400" dirty="0"/>
              <a:t>Cross-layer information often useful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CF967-1287-0948-92AE-55309D196149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744004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290" grpId="0" uiExpand="1" build="p"/>
      <p:bldP spid="10" grpId="0" build="p"/>
      <p:bldP spid="11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is the narrow waist of the layering hourglass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35</a:t>
            </a:fld>
            <a:endParaRPr lang="en-US"/>
          </a:p>
        </p:txBody>
      </p:sp>
      <p:grpSp>
        <p:nvGrpSpPr>
          <p:cNvPr id="44" name="Group 43"/>
          <p:cNvGrpSpPr/>
          <p:nvPr/>
        </p:nvGrpSpPr>
        <p:grpSpPr>
          <a:xfrm>
            <a:off x="1752401" y="1752600"/>
            <a:ext cx="5639199" cy="4236719"/>
            <a:chOff x="1752401" y="1752600"/>
            <a:chExt cx="5639199" cy="4236719"/>
          </a:xfrm>
        </p:grpSpPr>
        <p:sp>
          <p:nvSpPr>
            <p:cNvPr id="6" name="Rectangle 29"/>
            <p:cNvSpPr>
              <a:spLocks noChangeArrowheads="1"/>
            </p:cNvSpPr>
            <p:nvPr/>
          </p:nvSpPr>
          <p:spPr bwMode="auto">
            <a:xfrm>
              <a:off x="3846924" y="3502343"/>
              <a:ext cx="1729691" cy="737235"/>
            </a:xfrm>
            <a:prstGeom prst="rect">
              <a:avLst/>
            </a:prstGeom>
            <a:solidFill>
              <a:schemeClr val="accent2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  <p:sp>
          <p:nvSpPr>
            <p:cNvPr id="7" name="Rectangle 25"/>
            <p:cNvSpPr>
              <a:spLocks noChangeArrowheads="1"/>
            </p:cNvSpPr>
            <p:nvPr/>
          </p:nvSpPr>
          <p:spPr bwMode="auto">
            <a:xfrm>
              <a:off x="2971994" y="2703671"/>
              <a:ext cx="3428806" cy="73723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  <p:sp>
          <p:nvSpPr>
            <p:cNvPr id="8" name="Rectangle 1"/>
            <p:cNvSpPr>
              <a:spLocks noChangeArrowheads="1"/>
            </p:cNvSpPr>
            <p:nvPr/>
          </p:nvSpPr>
          <p:spPr bwMode="auto">
            <a:xfrm>
              <a:off x="1752794" y="1905000"/>
              <a:ext cx="5638806" cy="737235"/>
            </a:xfrm>
            <a:prstGeom prst="rect">
              <a:avLst/>
            </a:prstGeom>
            <a:solidFill>
              <a:schemeClr val="accent2">
                <a:lumMod val="10000"/>
                <a:lumOff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  <p:sp>
          <p:nvSpPr>
            <p:cNvPr id="9" name="Rectangle 29"/>
            <p:cNvSpPr>
              <a:spLocks noChangeArrowheads="1"/>
            </p:cNvSpPr>
            <p:nvPr/>
          </p:nvSpPr>
          <p:spPr bwMode="auto">
            <a:xfrm>
              <a:off x="2743199" y="4301014"/>
              <a:ext cx="3657601" cy="737235"/>
            </a:xfrm>
            <a:prstGeom prst="rect">
              <a:avLst/>
            </a:prstGeom>
            <a:solidFill>
              <a:schemeClr val="accent2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  <p:sp>
          <p:nvSpPr>
            <p:cNvPr id="10" name="Rectangle 29"/>
            <p:cNvSpPr>
              <a:spLocks noChangeArrowheads="1"/>
            </p:cNvSpPr>
            <p:nvPr/>
          </p:nvSpPr>
          <p:spPr bwMode="auto">
            <a:xfrm>
              <a:off x="1752550" y="5099685"/>
              <a:ext cx="5639044" cy="737235"/>
            </a:xfrm>
            <a:prstGeom prst="rect">
              <a:avLst/>
            </a:prstGeom>
            <a:solidFill>
              <a:schemeClr val="accent2">
                <a:lumMod val="90000"/>
                <a:lumOff val="1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427646" y="2157991"/>
              <a:ext cx="825867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SMTP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706646" y="2129139"/>
              <a:ext cx="787395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HTTP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200594" y="2858889"/>
              <a:ext cx="646331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TCP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576615" y="2857388"/>
              <a:ext cx="671979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UDP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550520" y="3687246"/>
              <a:ext cx="402674" cy="369332"/>
            </a:xfrm>
            <a:prstGeom prst="rect">
              <a:avLst/>
            </a:prstGeom>
            <a:solidFill>
              <a:srgbClr val="D3A600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IP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526063" y="4484965"/>
              <a:ext cx="646331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PPP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382319" y="4488601"/>
              <a:ext cx="723275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FDDI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971994" y="4492569"/>
              <a:ext cx="1120820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Ethernet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918398" y="5283636"/>
              <a:ext cx="800219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PSTN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857670" y="5304528"/>
              <a:ext cx="825867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Radio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30230" y="5304528"/>
              <a:ext cx="992579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Copper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428438" y="5304528"/>
              <a:ext cx="966931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Optical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072286" y="2141634"/>
              <a:ext cx="646331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NTP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947174" y="2135052"/>
              <a:ext cx="671979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DNS</a:t>
              </a:r>
            </a:p>
          </p:txBody>
        </p:sp>
        <p:cxnSp>
          <p:nvCxnSpPr>
            <p:cNvPr id="30" name="Straight Connector 29"/>
            <p:cNvCxnSpPr/>
            <p:nvPr/>
          </p:nvCxnSpPr>
          <p:spPr bwMode="auto">
            <a:xfrm>
              <a:off x="1752401" y="1905000"/>
              <a:ext cx="2094524" cy="198120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</p:cxnSp>
        <p:cxnSp>
          <p:nvCxnSpPr>
            <p:cNvPr id="32" name="Straight Connector 31"/>
            <p:cNvCxnSpPr/>
            <p:nvPr/>
          </p:nvCxnSpPr>
          <p:spPr bwMode="auto">
            <a:xfrm flipH="1">
              <a:off x="1752401" y="3886200"/>
              <a:ext cx="2094524" cy="195072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</p:cxnSp>
        <p:cxnSp>
          <p:nvCxnSpPr>
            <p:cNvPr id="35" name="Straight Connector 34"/>
            <p:cNvCxnSpPr/>
            <p:nvPr/>
          </p:nvCxnSpPr>
          <p:spPr bwMode="auto">
            <a:xfrm>
              <a:off x="5526063" y="3886200"/>
              <a:ext cx="1865144" cy="195072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</p:cxnSp>
        <p:cxnSp>
          <p:nvCxnSpPr>
            <p:cNvPr id="36" name="Straight Connector 35"/>
            <p:cNvCxnSpPr/>
            <p:nvPr/>
          </p:nvCxnSpPr>
          <p:spPr bwMode="auto">
            <a:xfrm flipH="1">
              <a:off x="5526063" y="1905000"/>
              <a:ext cx="1865144" cy="198120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</p:cxnSp>
        <p:sp>
          <p:nvSpPr>
            <p:cNvPr id="41" name="Rectangle 40"/>
            <p:cNvSpPr/>
            <p:nvPr/>
          </p:nvSpPr>
          <p:spPr bwMode="auto">
            <a:xfrm>
              <a:off x="1752401" y="1752600"/>
              <a:ext cx="5638806" cy="152400"/>
            </a:xfrm>
            <a:prstGeom prst="rect">
              <a:avLst/>
            </a:prstGeom>
            <a:solidFill>
              <a:srgbClr val="D3A600"/>
            </a:solidFill>
            <a:ln w="5715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1752401" y="5836919"/>
              <a:ext cx="5638806" cy="152400"/>
            </a:xfrm>
            <a:prstGeom prst="rect">
              <a:avLst/>
            </a:prstGeom>
            <a:solidFill>
              <a:srgbClr val="D3A600"/>
            </a:solidFill>
            <a:ln w="5715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4596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of hourglass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network-layer protocol (IP)</a:t>
            </a:r>
          </a:p>
          <a:p>
            <a:r>
              <a:rPr lang="en-US" dirty="0"/>
              <a:t>Allows arbitrary networks to interoperate</a:t>
            </a:r>
          </a:p>
          <a:p>
            <a:pPr lvl="1"/>
            <a:r>
              <a:rPr lang="en-US" dirty="0"/>
              <a:t>Any network that supports IP can exchange packets</a:t>
            </a:r>
          </a:p>
          <a:p>
            <a:r>
              <a:rPr lang="en-US" dirty="0">
                <a:solidFill>
                  <a:srgbClr val="0000FF"/>
                </a:solidFill>
              </a:rPr>
              <a:t>Decouples</a:t>
            </a:r>
            <a:r>
              <a:rPr lang="en-US" dirty="0"/>
              <a:t> applications from low-level networking technologies</a:t>
            </a:r>
          </a:p>
          <a:p>
            <a:pPr lvl="1"/>
            <a:r>
              <a:rPr lang="en-US" dirty="0"/>
              <a:t>Applications function on all networks</a:t>
            </a:r>
          </a:p>
          <a:p>
            <a:r>
              <a:rPr lang="en-US" dirty="0"/>
              <a:t>Supports simultaneous innovations above and below IP</a:t>
            </a:r>
          </a:p>
          <a:p>
            <a:r>
              <a:rPr lang="en-US" dirty="0"/>
              <a:t>But changing IP itself is hard (e.g., IPv4 </a:t>
            </a:r>
            <a:r>
              <a:rPr lang="en-US" dirty="0">
                <a:sym typeface="Wingdings"/>
              </a:rPr>
              <a:t> IPv6)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9903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Placing network functionality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End-to-end arguments </a:t>
            </a:r>
            <a:r>
              <a:rPr lang="en-US" dirty="0"/>
              <a:t>by </a:t>
            </a:r>
            <a:r>
              <a:rPr lang="en-US" dirty="0" err="1"/>
              <a:t>Saltzer</a:t>
            </a:r>
            <a:r>
              <a:rPr lang="en-US" dirty="0"/>
              <a:t>, Reed, and Clark</a:t>
            </a:r>
          </a:p>
          <a:p>
            <a:pPr lvl="1"/>
            <a:r>
              <a:rPr lang="en-US" dirty="0"/>
              <a:t>Dumb network and smart end systems</a:t>
            </a:r>
          </a:p>
          <a:p>
            <a:pPr lvl="1"/>
            <a:r>
              <a:rPr lang="en-US" dirty="0"/>
              <a:t>Functions that can be </a:t>
            </a:r>
            <a:r>
              <a:rPr lang="en-US" i="1" dirty="0">
                <a:solidFill>
                  <a:srgbClr val="0000FF"/>
                </a:solidFill>
              </a:rPr>
              <a:t>completely</a:t>
            </a:r>
            <a:r>
              <a:rPr lang="en-US" dirty="0"/>
              <a:t> and </a:t>
            </a:r>
            <a:r>
              <a:rPr lang="en-US" i="1" dirty="0">
                <a:solidFill>
                  <a:srgbClr val="0000FF"/>
                </a:solidFill>
              </a:rPr>
              <a:t>correctly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implemented </a:t>
            </a:r>
            <a:r>
              <a:rPr lang="en-US" i="1" dirty="0">
                <a:solidFill>
                  <a:srgbClr val="0000FF"/>
                </a:solidFill>
              </a:rPr>
              <a:t>only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with the knowledge of application end host, should not be pushed into the network</a:t>
            </a:r>
          </a:p>
          <a:p>
            <a:pPr lvl="1"/>
            <a:r>
              <a:rPr lang="en-US" dirty="0"/>
              <a:t>Sometimes necessary to break this for performance and policy optimizations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Fate sharing</a:t>
            </a:r>
            <a:r>
              <a:rPr lang="en-US" dirty="0"/>
              <a:t>: fail together or don’t fail at all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864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Summary</a:t>
            </a:r>
          </a:p>
        </p:txBody>
      </p:sp>
      <p:sp>
        <p:nvSpPr>
          <p:cNvPr id="259" name="Shape 25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Layering is a good way to organize networks</a:t>
            </a:r>
          </a:p>
          <a:p>
            <a:pPr lvl="0"/>
            <a:r>
              <a:rPr lang="en-US" dirty="0"/>
              <a:t>Unified Internet layer decouples applications from networks</a:t>
            </a:r>
          </a:p>
          <a:p>
            <a:pPr lvl="0"/>
            <a:r>
              <a:rPr lang="en-US" dirty="0"/>
              <a:t>E2E argument encourages us to keep IP simple</a:t>
            </a:r>
          </a:p>
        </p:txBody>
      </p:sp>
      <p:sp>
        <p:nvSpPr>
          <p:cNvPr id="260" name="Shape 26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38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3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357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Inspiration…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CEO A writes letter to CEO B</a:t>
            </a:r>
          </a:p>
          <a:p>
            <a:pPr lvl="1"/>
            <a:r>
              <a:rPr lang="en-US" dirty="0"/>
              <a:t>Folds letter and hands it to administrative aide</a:t>
            </a:r>
          </a:p>
          <a:p>
            <a:r>
              <a:rPr lang="en-US" dirty="0"/>
              <a:t>Aide:</a:t>
            </a:r>
          </a:p>
          <a:p>
            <a:pPr lvl="1"/>
            <a:r>
              <a:rPr lang="en-US" dirty="0"/>
              <a:t>Puts letter in envelope with CEO B’s full name</a:t>
            </a:r>
          </a:p>
          <a:p>
            <a:pPr lvl="1"/>
            <a:r>
              <a:rPr lang="en-US" dirty="0"/>
              <a:t>Takes to FedEx</a:t>
            </a:r>
          </a:p>
          <a:p>
            <a:r>
              <a:rPr lang="en-US" dirty="0"/>
              <a:t>FedEx Office</a:t>
            </a:r>
          </a:p>
          <a:p>
            <a:pPr lvl="1"/>
            <a:r>
              <a:rPr lang="en-US" dirty="0"/>
              <a:t>Puts letter in larger envelope</a:t>
            </a:r>
          </a:p>
          <a:p>
            <a:pPr lvl="1"/>
            <a:r>
              <a:rPr lang="en-US" dirty="0"/>
              <a:t>Puts name and street address on FedEx envelope</a:t>
            </a:r>
          </a:p>
          <a:p>
            <a:pPr lvl="1"/>
            <a:r>
              <a:rPr lang="en-US" dirty="0"/>
              <a:t>Puts package on FedEx delivery truck</a:t>
            </a:r>
          </a:p>
          <a:p>
            <a:r>
              <a:rPr lang="en-US" dirty="0"/>
              <a:t>FedEx delivers to other company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3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97794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393" y="3352800"/>
            <a:ext cx="9143613" cy="2895600"/>
            <a:chOff x="0" y="2971800"/>
            <a:chExt cx="9144000" cy="2895600"/>
          </a:xfrm>
        </p:grpSpPr>
        <p:sp>
          <p:nvSpPr>
            <p:cNvPr id="16405" name="Rectangle 29"/>
            <p:cNvSpPr>
              <a:spLocks noChangeArrowheads="1"/>
            </p:cNvSpPr>
            <p:nvPr/>
          </p:nvSpPr>
          <p:spPr bwMode="auto">
            <a:xfrm>
              <a:off x="0" y="4953000"/>
              <a:ext cx="9144000" cy="914400"/>
            </a:xfrm>
            <a:prstGeom prst="rect">
              <a:avLst/>
            </a:prstGeom>
            <a:solidFill>
              <a:schemeClr val="accent2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  <p:sp>
          <p:nvSpPr>
            <p:cNvPr id="16406" name="Rectangle 25"/>
            <p:cNvSpPr>
              <a:spLocks noChangeArrowheads="1"/>
            </p:cNvSpPr>
            <p:nvPr/>
          </p:nvSpPr>
          <p:spPr bwMode="auto">
            <a:xfrm>
              <a:off x="0" y="3962400"/>
              <a:ext cx="9144000" cy="9144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  <p:sp>
          <p:nvSpPr>
            <p:cNvPr id="16407" name="Rectangle 1"/>
            <p:cNvSpPr>
              <a:spLocks noChangeArrowheads="1"/>
            </p:cNvSpPr>
            <p:nvPr/>
          </p:nvSpPr>
          <p:spPr bwMode="auto">
            <a:xfrm>
              <a:off x="0" y="2971800"/>
              <a:ext cx="9144000" cy="914400"/>
            </a:xfrm>
            <a:prstGeom prst="rect">
              <a:avLst/>
            </a:prstGeom>
            <a:solidFill>
              <a:schemeClr val="accent2">
                <a:lumMod val="10000"/>
                <a:lumOff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490662" y="3581400"/>
            <a:ext cx="850900" cy="461963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</a:rPr>
              <a:t>CEO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89868" y="4572000"/>
            <a:ext cx="852488" cy="461963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</a:rPr>
              <a:t>Aide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62075" y="5486400"/>
            <a:ext cx="1108075" cy="461963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</a:rPr>
              <a:t>FedEx</a:t>
            </a:r>
          </a:p>
        </p:txBody>
      </p:sp>
      <p:cxnSp>
        <p:nvCxnSpPr>
          <p:cNvPr id="10" name="Straight Arrow Connector 9"/>
          <p:cNvCxnSpPr>
            <a:cxnSpLocks noChangeShapeType="1"/>
          </p:cNvCxnSpPr>
          <p:nvPr/>
        </p:nvCxnSpPr>
        <p:spPr bwMode="auto">
          <a:xfrm>
            <a:off x="1916112" y="4043363"/>
            <a:ext cx="0" cy="528637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" name="Straight Arrow Connector 13"/>
          <p:cNvCxnSpPr>
            <a:cxnSpLocks noChangeShapeType="1"/>
          </p:cNvCxnSpPr>
          <p:nvPr/>
        </p:nvCxnSpPr>
        <p:spPr bwMode="auto">
          <a:xfrm flipH="1">
            <a:off x="1911350" y="5029200"/>
            <a:ext cx="9525" cy="528638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5" name="TextBox 14"/>
          <p:cNvSpPr txBox="1"/>
          <p:nvPr/>
        </p:nvSpPr>
        <p:spPr>
          <a:xfrm>
            <a:off x="6927850" y="3576638"/>
            <a:ext cx="850900" cy="461962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</a:rPr>
              <a:t>CEO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927850" y="4567238"/>
            <a:ext cx="850900" cy="461962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</a:rPr>
              <a:t>Aide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799263" y="5481638"/>
            <a:ext cx="1108075" cy="461962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</a:rPr>
              <a:t>FedEx</a:t>
            </a:r>
          </a:p>
        </p:txBody>
      </p:sp>
      <p:cxnSp>
        <p:nvCxnSpPr>
          <p:cNvPr id="18" name="Straight Arrow Connector 17"/>
          <p:cNvCxnSpPr>
            <a:cxnSpLocks noChangeShapeType="1"/>
          </p:cNvCxnSpPr>
          <p:nvPr/>
        </p:nvCxnSpPr>
        <p:spPr bwMode="auto">
          <a:xfrm>
            <a:off x="7353300" y="4038600"/>
            <a:ext cx="0" cy="528638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" name="Straight Arrow Connector 18"/>
          <p:cNvCxnSpPr>
            <a:cxnSpLocks noChangeShapeType="1"/>
          </p:cNvCxnSpPr>
          <p:nvPr/>
        </p:nvCxnSpPr>
        <p:spPr bwMode="auto">
          <a:xfrm flipH="1">
            <a:off x="7348538" y="5024438"/>
            <a:ext cx="9525" cy="528637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1" name="Straight Arrow Connector 20"/>
          <p:cNvCxnSpPr>
            <a:cxnSpLocks noChangeShapeType="1"/>
            <a:stCxn id="8" idx="3"/>
            <a:endCxn id="17" idx="1"/>
          </p:cNvCxnSpPr>
          <p:nvPr/>
        </p:nvCxnSpPr>
        <p:spPr bwMode="auto">
          <a:xfrm flipV="1">
            <a:off x="2470150" y="5712619"/>
            <a:ext cx="4329113" cy="4763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4" name="TextBox 23"/>
          <p:cNvSpPr txBox="1"/>
          <p:nvPr/>
        </p:nvSpPr>
        <p:spPr>
          <a:xfrm>
            <a:off x="3048000" y="5486400"/>
            <a:ext cx="3505200" cy="461963"/>
          </a:xfrm>
          <a:prstGeom prst="rect">
            <a:avLst/>
          </a:prstGeom>
          <a:noFill/>
        </p:spPr>
        <p:txBody>
          <a:bodyPr lIns="91430" tIns="45716" rIns="91430" bIns="45716">
            <a:spAutoFit/>
          </a:bodyPr>
          <a:lstStyle/>
          <a:p>
            <a:pPr algn="ctr">
              <a:defRPr/>
            </a:pPr>
            <a:r>
              <a:rPr lang="en-US" sz="2400" dirty="0">
                <a:solidFill>
                  <a:srgbClr val="0000FF"/>
                </a:solidFill>
                <a:latin typeface="+mn-lt"/>
              </a:rPr>
              <a:t>FedEx Envelope (FE)</a:t>
            </a:r>
          </a:p>
        </p:txBody>
      </p:sp>
      <p:sp>
        <p:nvSpPr>
          <p:cNvPr id="163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path of the letter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581400" y="3590925"/>
            <a:ext cx="2057400" cy="523875"/>
          </a:xfrm>
          <a:prstGeom prst="rect">
            <a:avLst/>
          </a:prstGeom>
          <a:noFill/>
        </p:spPr>
        <p:txBody>
          <a:bodyPr lIns="91430" tIns="45716" rIns="91430" bIns="45716">
            <a:spAutoFit/>
          </a:bodyPr>
          <a:lstStyle/>
          <a:p>
            <a:pPr algn="ctr">
              <a:defRPr/>
            </a:pPr>
            <a:r>
              <a:rPr lang="en-US" sz="2800" dirty="0">
                <a:solidFill>
                  <a:srgbClr val="0000FF"/>
                </a:solidFill>
                <a:latin typeface="+mn-lt"/>
              </a:rPr>
              <a:t>Letter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581400" y="4495800"/>
            <a:ext cx="2057400" cy="523875"/>
          </a:xfrm>
          <a:prstGeom prst="rect">
            <a:avLst/>
          </a:prstGeom>
          <a:noFill/>
        </p:spPr>
        <p:txBody>
          <a:bodyPr lIns="91430" tIns="45716" rIns="91430" bIns="45716">
            <a:spAutoFit/>
          </a:bodyPr>
          <a:lstStyle/>
          <a:p>
            <a:pPr algn="ctr">
              <a:defRPr/>
            </a:pPr>
            <a:r>
              <a:rPr lang="en-US" sz="2800" dirty="0">
                <a:solidFill>
                  <a:srgbClr val="0000FF"/>
                </a:solidFill>
                <a:latin typeface="+mn-lt"/>
              </a:rPr>
              <a:t>Envelope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3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167163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2" grpId="0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393" y="3352800"/>
            <a:ext cx="9143613" cy="2895600"/>
            <a:chOff x="0" y="2971800"/>
            <a:chExt cx="9144000" cy="2895600"/>
          </a:xfrm>
        </p:grpSpPr>
        <p:sp>
          <p:nvSpPr>
            <p:cNvPr id="16405" name="Rectangle 29"/>
            <p:cNvSpPr>
              <a:spLocks noChangeArrowheads="1"/>
            </p:cNvSpPr>
            <p:nvPr/>
          </p:nvSpPr>
          <p:spPr bwMode="auto">
            <a:xfrm>
              <a:off x="0" y="4953000"/>
              <a:ext cx="9144000" cy="914400"/>
            </a:xfrm>
            <a:prstGeom prst="rect">
              <a:avLst/>
            </a:prstGeom>
            <a:solidFill>
              <a:schemeClr val="accent2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  <p:sp>
          <p:nvSpPr>
            <p:cNvPr id="16406" name="Rectangle 25"/>
            <p:cNvSpPr>
              <a:spLocks noChangeArrowheads="1"/>
            </p:cNvSpPr>
            <p:nvPr/>
          </p:nvSpPr>
          <p:spPr bwMode="auto">
            <a:xfrm>
              <a:off x="0" y="3962400"/>
              <a:ext cx="9144000" cy="9144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  <p:sp>
          <p:nvSpPr>
            <p:cNvPr id="16407" name="Rectangle 1"/>
            <p:cNvSpPr>
              <a:spLocks noChangeArrowheads="1"/>
            </p:cNvSpPr>
            <p:nvPr/>
          </p:nvSpPr>
          <p:spPr bwMode="auto">
            <a:xfrm>
              <a:off x="0" y="2971800"/>
              <a:ext cx="9144000" cy="914400"/>
            </a:xfrm>
            <a:prstGeom prst="rect">
              <a:avLst/>
            </a:prstGeom>
            <a:solidFill>
              <a:schemeClr val="accent2">
                <a:lumMod val="10000"/>
                <a:lumOff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490662" y="3581400"/>
            <a:ext cx="850900" cy="461963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</a:rPr>
              <a:t>CEO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89868" y="4572000"/>
            <a:ext cx="852488" cy="461963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</a:rPr>
              <a:t>Aide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62075" y="5486400"/>
            <a:ext cx="1108075" cy="461963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</a:rPr>
              <a:t>FedEx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27850" y="3576638"/>
            <a:ext cx="850900" cy="461962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</a:rPr>
              <a:t>CEO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927850" y="4567238"/>
            <a:ext cx="850900" cy="461962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</a:rPr>
              <a:t>Aide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799263" y="5481638"/>
            <a:ext cx="1108075" cy="461962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</a:rPr>
              <a:t>FedEx</a:t>
            </a:r>
          </a:p>
        </p:txBody>
      </p:sp>
      <p:sp>
        <p:nvSpPr>
          <p:cNvPr id="163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path of the letter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“Peers” in same layer understand each other</a:t>
            </a:r>
          </a:p>
          <a:p>
            <a:r>
              <a:rPr lang="en-US" dirty="0"/>
              <a:t>No one else needs to</a:t>
            </a:r>
          </a:p>
          <a:p>
            <a:r>
              <a:rPr lang="en-US" dirty="0"/>
              <a:t>Lowest level has most packaging</a:t>
            </a:r>
          </a:p>
          <a:p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581400" y="3590925"/>
            <a:ext cx="2057400" cy="523875"/>
          </a:xfrm>
          <a:prstGeom prst="rect">
            <a:avLst/>
          </a:prstGeom>
          <a:noFill/>
        </p:spPr>
        <p:txBody>
          <a:bodyPr lIns="91430" tIns="45716" rIns="91430" bIns="45716">
            <a:spAutoFit/>
          </a:bodyPr>
          <a:lstStyle/>
          <a:p>
            <a:pPr algn="ctr">
              <a:defRPr/>
            </a:pPr>
            <a:r>
              <a:rPr lang="en-US" sz="2800" dirty="0">
                <a:solidFill>
                  <a:srgbClr val="0000FF"/>
                </a:solidFill>
                <a:latin typeface="+mn-lt"/>
              </a:rPr>
              <a:t>Letter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581400" y="4495800"/>
            <a:ext cx="2057400" cy="523875"/>
          </a:xfrm>
          <a:prstGeom prst="rect">
            <a:avLst/>
          </a:prstGeom>
          <a:noFill/>
        </p:spPr>
        <p:txBody>
          <a:bodyPr lIns="91430" tIns="45716" rIns="91430" bIns="45716">
            <a:spAutoFit/>
          </a:bodyPr>
          <a:lstStyle/>
          <a:p>
            <a:pPr algn="ctr">
              <a:defRPr/>
            </a:pPr>
            <a:r>
              <a:rPr lang="en-US" sz="2800" dirty="0">
                <a:solidFill>
                  <a:srgbClr val="0000FF"/>
                </a:solidFill>
                <a:latin typeface="+mn-lt"/>
              </a:rPr>
              <a:t>Envelope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895600" y="3581400"/>
            <a:ext cx="3657600" cy="523875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</p:spPr>
        <p:txBody>
          <a:bodyPr lIns="91430" tIns="45716" rIns="91430" bIns="45716">
            <a:spAutoFit/>
          </a:bodyPr>
          <a:lstStyle/>
          <a:p>
            <a:pPr algn="ctr">
              <a:defRPr/>
            </a:pPr>
            <a:r>
              <a:rPr lang="en-US" sz="2800" dirty="0">
                <a:solidFill>
                  <a:srgbClr val="008000"/>
                </a:solidFill>
                <a:latin typeface="+mn-lt"/>
              </a:rPr>
              <a:t>Semantic Content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819400" y="4495800"/>
            <a:ext cx="3657600" cy="52387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lIns="91430" tIns="45716" rIns="91430" bIns="45716">
            <a:spAutoFit/>
          </a:bodyPr>
          <a:lstStyle/>
          <a:p>
            <a:pPr algn="ctr">
              <a:defRPr/>
            </a:pPr>
            <a:r>
              <a:rPr lang="en-US" sz="2800" dirty="0">
                <a:solidFill>
                  <a:srgbClr val="008000"/>
                </a:solidFill>
                <a:latin typeface="+mn-lt"/>
              </a:rPr>
              <a:t>Identity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048000" y="5486400"/>
            <a:ext cx="3505200" cy="461963"/>
          </a:xfrm>
          <a:prstGeom prst="rect">
            <a:avLst/>
          </a:prstGeom>
          <a:noFill/>
        </p:spPr>
        <p:txBody>
          <a:bodyPr lIns="91430" tIns="45716" rIns="91430" bIns="45716">
            <a:spAutoFit/>
          </a:bodyPr>
          <a:lstStyle/>
          <a:p>
            <a:pPr algn="ctr">
              <a:defRPr/>
            </a:pPr>
            <a:r>
              <a:rPr lang="en-US" sz="2400" dirty="0">
                <a:solidFill>
                  <a:srgbClr val="0000FF"/>
                </a:solidFill>
                <a:latin typeface="+mn-lt"/>
              </a:rPr>
              <a:t>FedEx Envelope (FE)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819400" y="5410200"/>
            <a:ext cx="3657600" cy="523875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</p:spPr>
        <p:txBody>
          <a:bodyPr lIns="91430" tIns="45716" rIns="91430" bIns="45716">
            <a:spAutoFit/>
          </a:bodyPr>
          <a:lstStyle/>
          <a:p>
            <a:pPr algn="ctr">
              <a:defRPr/>
            </a:pPr>
            <a:r>
              <a:rPr lang="en-US" sz="2800" dirty="0">
                <a:solidFill>
                  <a:srgbClr val="008000"/>
                </a:solidFill>
                <a:latin typeface="+mn-lt"/>
              </a:rPr>
              <a:t>Location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3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312540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0" grpId="1"/>
      <p:bldP spid="27" grpId="0" animBg="1"/>
      <p:bldP spid="26" grpId="1"/>
      <p:bldP spid="2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Shape 25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Three steps</a:t>
            </a:r>
          </a:p>
        </p:txBody>
      </p:sp>
      <p:sp>
        <p:nvSpPr>
          <p:cNvPr id="67586" name="Shape 25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Decompose</a:t>
            </a:r>
            <a:r>
              <a:rPr lang="en-US" dirty="0"/>
              <a:t> the problem into tasks</a:t>
            </a:r>
          </a:p>
          <a:p>
            <a:r>
              <a:rPr lang="en-US" dirty="0">
                <a:solidFill>
                  <a:srgbClr val="0000FF"/>
                </a:solidFill>
              </a:rPr>
              <a:t>Organize</a:t>
            </a:r>
            <a:r>
              <a:rPr lang="en-US" dirty="0"/>
              <a:t> these tasks</a:t>
            </a:r>
          </a:p>
          <a:p>
            <a:r>
              <a:rPr lang="en-US" dirty="0">
                <a:solidFill>
                  <a:srgbClr val="0000FF"/>
                </a:solidFill>
              </a:rPr>
              <a:t>Assign</a:t>
            </a:r>
            <a:r>
              <a:rPr lang="en-US" dirty="0"/>
              <a:t> tasks to entities (who does what)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01CA2-0DEA-164F-A2F3-BDAB2F49714C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3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263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the Internet: Decomposition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8" name="Rectangle 29"/>
          <p:cNvSpPr>
            <a:spLocks noChangeArrowheads="1"/>
          </p:cNvSpPr>
          <p:nvPr/>
        </p:nvSpPr>
        <p:spPr bwMode="auto">
          <a:xfrm>
            <a:off x="393" y="3502343"/>
            <a:ext cx="9143613" cy="737235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9" name="Rectangle 25"/>
          <p:cNvSpPr>
            <a:spLocks noChangeArrowheads="1"/>
          </p:cNvSpPr>
          <p:nvPr/>
        </p:nvSpPr>
        <p:spPr bwMode="auto">
          <a:xfrm>
            <a:off x="393" y="2703671"/>
            <a:ext cx="9143613" cy="73723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393" y="1905000"/>
            <a:ext cx="9143613" cy="737235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12" name="Rectangle 29"/>
          <p:cNvSpPr>
            <a:spLocks noChangeArrowheads="1"/>
          </p:cNvSpPr>
          <p:nvPr/>
        </p:nvSpPr>
        <p:spPr bwMode="auto">
          <a:xfrm>
            <a:off x="0" y="4301014"/>
            <a:ext cx="9143613" cy="737235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13" name="Rectangle 29"/>
          <p:cNvSpPr>
            <a:spLocks noChangeArrowheads="1"/>
          </p:cNvSpPr>
          <p:nvPr/>
        </p:nvSpPr>
        <p:spPr bwMode="auto">
          <a:xfrm>
            <a:off x="0" y="5099685"/>
            <a:ext cx="9144000" cy="737235"/>
          </a:xfrm>
          <a:prstGeom prst="rect">
            <a:avLst/>
          </a:prstGeom>
          <a:solidFill>
            <a:schemeClr val="accent2">
              <a:lumMod val="90000"/>
              <a:lumOff val="1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62000" y="2052943"/>
            <a:ext cx="2029703" cy="461657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Applications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62000" y="5181600"/>
            <a:ext cx="3672780" cy="461657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+mn-lt"/>
              </a:rPr>
              <a:t>Physical transfer of bits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62000" y="4432288"/>
            <a:ext cx="4838164" cy="461657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tx1">
                    <a:lumMod val="40000"/>
                    <a:lumOff val="60000"/>
                  </a:schemeClr>
                </a:solidFill>
                <a:latin typeface="+mn-lt"/>
              </a:rPr>
              <a:t>Best-effort </a:t>
            </a:r>
            <a:r>
              <a:rPr lang="en-US" sz="2400" dirty="0">
                <a:solidFill>
                  <a:srgbClr val="D3A600"/>
                </a:solidFill>
                <a:latin typeface="+mn-lt"/>
              </a:rPr>
              <a:t>local</a:t>
            </a:r>
            <a:r>
              <a:rPr lang="en-US" sz="2400" dirty="0">
                <a:solidFill>
                  <a:schemeClr val="tx1">
                    <a:lumMod val="40000"/>
                    <a:lumOff val="60000"/>
                  </a:schemeClr>
                </a:solidFill>
                <a:latin typeface="+mn-lt"/>
              </a:rPr>
              <a:t> packet delivery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62000" y="3640131"/>
            <a:ext cx="5041745" cy="461657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</a:rPr>
              <a:t>Best-effort </a:t>
            </a:r>
            <a:r>
              <a:rPr lang="en-US" sz="2400" dirty="0">
                <a:solidFill>
                  <a:srgbClr val="D3A600"/>
                </a:solidFill>
                <a:latin typeface="+mn-lt"/>
              </a:rPr>
              <a:t>global</a:t>
            </a:r>
            <a:r>
              <a:rPr lang="en-US" sz="2400" dirty="0">
                <a:latin typeface="+mn-lt"/>
              </a:rPr>
              <a:t> packet delivery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62000" y="2878180"/>
            <a:ext cx="4730762" cy="461657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  <a:latin typeface="+mn-lt"/>
              </a:rPr>
              <a:t>Reliable or </a:t>
            </a:r>
            <a:r>
              <a:rPr lang="en-US" sz="2400">
                <a:solidFill>
                  <a:schemeClr val="tx1">
                    <a:lumMod val="75000"/>
                  </a:schemeClr>
                </a:solidFill>
                <a:latin typeface="+mn-lt"/>
              </a:rPr>
              <a:t>unreliable transport</a:t>
            </a:r>
            <a:endParaRPr lang="en-US" sz="2400" dirty="0">
              <a:solidFill>
                <a:schemeClr val="tx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62000" y="2534354"/>
            <a:ext cx="1407758" cy="36576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i="1">
                <a:solidFill>
                  <a:srgbClr val="0000FF"/>
                </a:solidFill>
              </a:rPr>
              <a:t>in built </a:t>
            </a:r>
            <a:r>
              <a:rPr lang="en-US" sz="2000" i="1" dirty="0">
                <a:solidFill>
                  <a:srgbClr val="0000FF"/>
                </a:solidFill>
              </a:rPr>
              <a:t>on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62000" y="3321097"/>
            <a:ext cx="1407758" cy="36576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i="1">
                <a:solidFill>
                  <a:srgbClr val="0000FF"/>
                </a:solidFill>
              </a:rPr>
              <a:t>in built </a:t>
            </a:r>
            <a:r>
              <a:rPr lang="en-US" sz="2000" i="1" dirty="0">
                <a:solidFill>
                  <a:srgbClr val="0000FF"/>
                </a:solidFill>
              </a:rPr>
              <a:t>on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62000" y="4108848"/>
            <a:ext cx="1407758" cy="36576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i="1">
                <a:solidFill>
                  <a:srgbClr val="0000FF"/>
                </a:solidFill>
              </a:rPr>
              <a:t>in built </a:t>
            </a:r>
            <a:r>
              <a:rPr lang="en-US" sz="2000" i="1" dirty="0">
                <a:solidFill>
                  <a:srgbClr val="0000FF"/>
                </a:solidFill>
              </a:rPr>
              <a:t>on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62000" y="4892040"/>
            <a:ext cx="1407758" cy="36576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i="1">
                <a:solidFill>
                  <a:srgbClr val="0000FF"/>
                </a:solidFill>
              </a:rPr>
              <a:t>in built </a:t>
            </a:r>
            <a:r>
              <a:rPr lang="en-US" sz="2000" i="1" dirty="0">
                <a:solidFill>
                  <a:srgbClr val="0000FF"/>
                </a:solidFill>
              </a:rPr>
              <a:t>on</a:t>
            </a:r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3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350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2" grpId="0" animBg="1"/>
      <p:bldP spid="18" grpId="0"/>
      <p:bldP spid="19" grpId="0"/>
      <p:bldP spid="20" grpId="0"/>
      <p:bldP spid="21" grpId="0" animBg="1"/>
      <p:bldP spid="22" grpId="0" animBg="1"/>
      <p:bldP spid="23" grpId="0" animBg="1"/>
      <p:bldP spid="2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>
            <a:grpSpLocks/>
          </p:cNvGrpSpPr>
          <p:nvPr/>
        </p:nvGrpSpPr>
        <p:grpSpPr bwMode="auto">
          <a:xfrm>
            <a:off x="7113587" y="3048000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26" name="Rectangle 25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7" name="Rectangle 26"/>
            <p:cNvSpPr>
              <a:spLocks/>
            </p:cNvSpPr>
            <p:nvPr/>
          </p:nvSpPr>
          <p:spPr bwMode="auto">
            <a:xfrm>
              <a:off x="30" y="24"/>
              <a:ext cx="882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Application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organization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8" name="Rectangle 29"/>
          <p:cNvSpPr>
            <a:spLocks noChangeArrowheads="1"/>
          </p:cNvSpPr>
          <p:nvPr/>
        </p:nvSpPr>
        <p:spPr bwMode="auto">
          <a:xfrm>
            <a:off x="393" y="3502343"/>
            <a:ext cx="6019545" cy="737235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9" name="Rectangle 25"/>
          <p:cNvSpPr>
            <a:spLocks noChangeArrowheads="1"/>
          </p:cNvSpPr>
          <p:nvPr/>
        </p:nvSpPr>
        <p:spPr bwMode="auto">
          <a:xfrm>
            <a:off x="393" y="2703671"/>
            <a:ext cx="6019545" cy="73723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393" y="1905000"/>
            <a:ext cx="6019545" cy="737235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12" name="Rectangle 29"/>
          <p:cNvSpPr>
            <a:spLocks noChangeArrowheads="1"/>
          </p:cNvSpPr>
          <p:nvPr/>
        </p:nvSpPr>
        <p:spPr bwMode="auto">
          <a:xfrm>
            <a:off x="0" y="4301014"/>
            <a:ext cx="6019545" cy="737235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13" name="Rectangle 29"/>
          <p:cNvSpPr>
            <a:spLocks noChangeArrowheads="1"/>
          </p:cNvSpPr>
          <p:nvPr/>
        </p:nvSpPr>
        <p:spPr bwMode="auto">
          <a:xfrm>
            <a:off x="0" y="5099685"/>
            <a:ext cx="6019800" cy="737235"/>
          </a:xfrm>
          <a:prstGeom prst="rect">
            <a:avLst/>
          </a:prstGeom>
          <a:solidFill>
            <a:schemeClr val="accent2">
              <a:lumMod val="90000"/>
              <a:lumOff val="1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62000" y="2052943"/>
            <a:ext cx="2029703" cy="461657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Applications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62000" y="5181600"/>
            <a:ext cx="3672780" cy="461657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+mn-lt"/>
              </a:rPr>
              <a:t>Physical transfer of bits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62000" y="4432288"/>
            <a:ext cx="4838164" cy="461657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tx1">
                    <a:lumMod val="40000"/>
                    <a:lumOff val="60000"/>
                  </a:schemeClr>
                </a:solidFill>
                <a:latin typeface="+mn-lt"/>
              </a:rPr>
              <a:t>Best-effort </a:t>
            </a:r>
            <a:r>
              <a:rPr lang="en-US" sz="2400" dirty="0">
                <a:solidFill>
                  <a:srgbClr val="D3A600"/>
                </a:solidFill>
                <a:latin typeface="+mn-lt"/>
              </a:rPr>
              <a:t>local</a:t>
            </a:r>
            <a:r>
              <a:rPr lang="en-US" sz="2400" dirty="0">
                <a:solidFill>
                  <a:schemeClr val="tx1">
                    <a:lumMod val="40000"/>
                    <a:lumOff val="60000"/>
                  </a:schemeClr>
                </a:solidFill>
                <a:latin typeface="+mn-lt"/>
              </a:rPr>
              <a:t> packet delivery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62000" y="3640131"/>
            <a:ext cx="5041745" cy="461657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</a:rPr>
              <a:t>Best-effort </a:t>
            </a:r>
            <a:r>
              <a:rPr lang="en-US" sz="2400" dirty="0">
                <a:solidFill>
                  <a:srgbClr val="D3A600"/>
                </a:solidFill>
                <a:latin typeface="+mn-lt"/>
              </a:rPr>
              <a:t>global</a:t>
            </a:r>
            <a:r>
              <a:rPr lang="en-US" sz="2400" dirty="0">
                <a:latin typeface="+mn-lt"/>
              </a:rPr>
              <a:t> packet delivery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62000" y="2878180"/>
            <a:ext cx="4730762" cy="461657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  <a:latin typeface="+mn-lt"/>
              </a:rPr>
              <a:t>Reliable or </a:t>
            </a:r>
            <a:r>
              <a:rPr lang="en-US" sz="2400">
                <a:solidFill>
                  <a:schemeClr val="tx1">
                    <a:lumMod val="75000"/>
                  </a:schemeClr>
                </a:solidFill>
                <a:latin typeface="+mn-lt"/>
              </a:rPr>
              <a:t>unreliable transport</a:t>
            </a:r>
            <a:endParaRPr lang="en-US" sz="2400" dirty="0">
              <a:solidFill>
                <a:schemeClr val="tx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62000" y="2534354"/>
            <a:ext cx="1407758" cy="36576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i="1">
                <a:solidFill>
                  <a:srgbClr val="0000FF"/>
                </a:solidFill>
              </a:rPr>
              <a:t>in built </a:t>
            </a:r>
            <a:r>
              <a:rPr lang="en-US" sz="2000" i="1" dirty="0">
                <a:solidFill>
                  <a:srgbClr val="0000FF"/>
                </a:solidFill>
              </a:rPr>
              <a:t>on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62000" y="3321097"/>
            <a:ext cx="1407758" cy="36576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i="1">
                <a:solidFill>
                  <a:srgbClr val="0000FF"/>
                </a:solidFill>
              </a:rPr>
              <a:t>in built </a:t>
            </a:r>
            <a:r>
              <a:rPr lang="en-US" sz="2000" i="1" dirty="0">
                <a:solidFill>
                  <a:srgbClr val="0000FF"/>
                </a:solidFill>
              </a:rPr>
              <a:t>on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62000" y="4108848"/>
            <a:ext cx="1407758" cy="36576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i="1">
                <a:solidFill>
                  <a:srgbClr val="0000FF"/>
                </a:solidFill>
              </a:rPr>
              <a:t>in built </a:t>
            </a:r>
            <a:r>
              <a:rPr lang="en-US" sz="2000" i="1" dirty="0">
                <a:solidFill>
                  <a:srgbClr val="0000FF"/>
                </a:solidFill>
              </a:rPr>
              <a:t>on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62000" y="4892040"/>
            <a:ext cx="1407758" cy="36576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i="1">
                <a:solidFill>
                  <a:srgbClr val="0000FF"/>
                </a:solidFill>
              </a:rPr>
              <a:t>in built </a:t>
            </a:r>
            <a:r>
              <a:rPr lang="en-US" sz="2000" i="1" dirty="0">
                <a:solidFill>
                  <a:srgbClr val="0000FF"/>
                </a:solidFill>
              </a:rPr>
              <a:t>on</a:t>
            </a:r>
          </a:p>
        </p:txBody>
      </p:sp>
      <p:grpSp>
        <p:nvGrpSpPr>
          <p:cNvPr id="28" name="Group 27"/>
          <p:cNvGrpSpPr>
            <a:grpSpLocks/>
          </p:cNvGrpSpPr>
          <p:nvPr/>
        </p:nvGrpSpPr>
        <p:grpSpPr bwMode="auto">
          <a:xfrm>
            <a:off x="7113587" y="3508375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29" name="Rectangle 28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0" name="Rectangle 29"/>
            <p:cNvSpPr>
              <a:spLocks/>
            </p:cNvSpPr>
            <p:nvPr/>
          </p:nvSpPr>
          <p:spPr bwMode="auto">
            <a:xfrm>
              <a:off x="89" y="24"/>
              <a:ext cx="760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Transport</a:t>
              </a:r>
            </a:p>
          </p:txBody>
        </p:sp>
      </p:grpSp>
      <p:grpSp>
        <p:nvGrpSpPr>
          <p:cNvPr id="31" name="Group 30"/>
          <p:cNvGrpSpPr>
            <a:grpSpLocks/>
          </p:cNvGrpSpPr>
          <p:nvPr/>
        </p:nvGrpSpPr>
        <p:grpSpPr bwMode="auto">
          <a:xfrm>
            <a:off x="7113587" y="3965575"/>
            <a:ext cx="1649413" cy="428625"/>
            <a:chOff x="0" y="0"/>
            <a:chExt cx="943" cy="270"/>
          </a:xfrm>
          <a:solidFill>
            <a:srgbClr val="0000FF"/>
          </a:solidFill>
          <a:effectLst/>
        </p:grpSpPr>
        <p:sp>
          <p:nvSpPr>
            <p:cNvPr id="32" name="Rectangle 31"/>
            <p:cNvSpPr>
              <a:spLocks/>
            </p:cNvSpPr>
            <p:nvPr/>
          </p:nvSpPr>
          <p:spPr bwMode="auto">
            <a:xfrm>
              <a:off x="0" y="0"/>
              <a:ext cx="943" cy="270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3" name="Rectangle 32"/>
            <p:cNvSpPr>
              <a:spLocks/>
            </p:cNvSpPr>
            <p:nvPr/>
          </p:nvSpPr>
          <p:spPr bwMode="auto">
            <a:xfrm>
              <a:off x="140" y="23"/>
              <a:ext cx="663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Network</a:t>
              </a:r>
            </a:p>
          </p:txBody>
        </p:sp>
      </p:grpSp>
      <p:grpSp>
        <p:nvGrpSpPr>
          <p:cNvPr id="34" name="Group 33"/>
          <p:cNvGrpSpPr>
            <a:grpSpLocks/>
          </p:cNvGrpSpPr>
          <p:nvPr/>
        </p:nvGrpSpPr>
        <p:grpSpPr bwMode="auto">
          <a:xfrm>
            <a:off x="7113587" y="4421188"/>
            <a:ext cx="1649413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35" name="Rectangle 34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6" name="Rectangle 35"/>
            <p:cNvSpPr>
              <a:spLocks/>
            </p:cNvSpPr>
            <p:nvPr/>
          </p:nvSpPr>
          <p:spPr bwMode="auto">
            <a:xfrm>
              <a:off x="126" y="24"/>
              <a:ext cx="695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Data link</a:t>
              </a:r>
            </a:p>
          </p:txBody>
        </p:sp>
      </p:grpSp>
      <p:grpSp>
        <p:nvGrpSpPr>
          <p:cNvPr id="37" name="Group 36"/>
          <p:cNvGrpSpPr>
            <a:grpSpLocks/>
          </p:cNvGrpSpPr>
          <p:nvPr/>
        </p:nvGrpSpPr>
        <p:grpSpPr bwMode="auto">
          <a:xfrm>
            <a:off x="7113587" y="4878388"/>
            <a:ext cx="1649413" cy="430212"/>
            <a:chOff x="0" y="0"/>
            <a:chExt cx="943" cy="271"/>
          </a:xfrm>
          <a:solidFill>
            <a:srgbClr val="0000FF"/>
          </a:solidFill>
          <a:effectLst/>
        </p:grpSpPr>
        <p:sp>
          <p:nvSpPr>
            <p:cNvPr id="38" name="Rectangle 37"/>
            <p:cNvSpPr>
              <a:spLocks/>
            </p:cNvSpPr>
            <p:nvPr/>
          </p:nvSpPr>
          <p:spPr bwMode="auto">
            <a:xfrm>
              <a:off x="0" y="0"/>
              <a:ext cx="943" cy="271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9" name="Rectangle 38"/>
            <p:cNvSpPr>
              <a:spLocks/>
            </p:cNvSpPr>
            <p:nvPr/>
          </p:nvSpPr>
          <p:spPr bwMode="auto">
            <a:xfrm>
              <a:off x="134" y="23"/>
              <a:ext cx="679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Physical</a:t>
              </a: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6602732" y="3053556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L7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602732" y="3539609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L4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602732" y="3995221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L3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602732" y="4452422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602732" y="4908828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3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181753"/>
      </p:ext>
    </p:extLst>
  </p:cSld>
  <p:clrMapOvr>
    <a:masterClrMapping/>
  </p:clrMapOvr>
</p:sld>
</file>

<file path=ppt/theme/theme1.xml><?xml version="1.0" encoding="utf-8"?>
<a:theme xmlns:a="http://schemas.openxmlformats.org/drawingml/2006/main" name="dbllineb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c:\msoffice\powerpnt\template\bwovrhd\dbllineb.ppt</Template>
  <TotalTime>1490453896</TotalTime>
  <Pages>7</Pages>
  <Words>1529</Words>
  <Application>Microsoft Macintosh PowerPoint</Application>
  <PresentationFormat>On-screen Show (4:3)</PresentationFormat>
  <Paragraphs>549</Paragraphs>
  <Slides>38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9" baseType="lpstr">
      <vt:lpstr>ＭＳ Ｐゴシック</vt:lpstr>
      <vt:lpstr>Arial</vt:lpstr>
      <vt:lpstr>Arial Black</vt:lpstr>
      <vt:lpstr>Calibri</vt:lpstr>
      <vt:lpstr>Courier New</vt:lpstr>
      <vt:lpstr>Gill Sans</vt:lpstr>
      <vt:lpstr>Helvetica</vt:lpstr>
      <vt:lpstr>Monotype Sorts</vt:lpstr>
      <vt:lpstr>Times New Roman</vt:lpstr>
      <vt:lpstr>Wingdings</vt:lpstr>
      <vt:lpstr>dbllineb</vt:lpstr>
      <vt:lpstr>EECS 489 Computer Networks  Fall 2018</vt:lpstr>
      <vt:lpstr>Agenda</vt:lpstr>
      <vt:lpstr>Inspiration…</vt:lpstr>
      <vt:lpstr>Inspiration…</vt:lpstr>
      <vt:lpstr>The path of the letter</vt:lpstr>
      <vt:lpstr>The path of the letter</vt:lpstr>
      <vt:lpstr>Three steps</vt:lpstr>
      <vt:lpstr>Back to the Internet: Decomposition</vt:lpstr>
      <vt:lpstr>Communication organization</vt:lpstr>
      <vt:lpstr>OSI layers</vt:lpstr>
      <vt:lpstr>Layers</vt:lpstr>
      <vt:lpstr>Layers and protocols </vt:lpstr>
      <vt:lpstr>What is a Protocol?</vt:lpstr>
      <vt:lpstr>What is a Protocol?</vt:lpstr>
      <vt:lpstr>What is a Protocol?</vt:lpstr>
      <vt:lpstr>Protocols at different layers</vt:lpstr>
      <vt:lpstr>ONE network layer protocol</vt:lpstr>
      <vt:lpstr>Layer encapsulation:  Protocol headers</vt:lpstr>
      <vt:lpstr>5-minute break!</vt:lpstr>
      <vt:lpstr>Announcements</vt:lpstr>
      <vt:lpstr>Three steps</vt:lpstr>
      <vt:lpstr>What get’s implemented where?</vt:lpstr>
      <vt:lpstr>What gets implemented  at the end systems?</vt:lpstr>
      <vt:lpstr>What gets implemented in  the network? </vt:lpstr>
      <vt:lpstr>Simple Diagram</vt:lpstr>
      <vt:lpstr>A closer look: End system</vt:lpstr>
      <vt:lpstr>What gets implemented in  the network? </vt:lpstr>
      <vt:lpstr>A closer look at the network</vt:lpstr>
      <vt:lpstr>A closer look at the network</vt:lpstr>
      <vt:lpstr>Switches vs. Routers</vt:lpstr>
      <vt:lpstr>Logical communication</vt:lpstr>
      <vt:lpstr>Physical communication</vt:lpstr>
      <vt:lpstr>A protocol-centric diagram</vt:lpstr>
      <vt:lpstr>Pros and cons of layering</vt:lpstr>
      <vt:lpstr>IP is the narrow waist of the layering hourglass</vt:lpstr>
      <vt:lpstr>Implications of hourglass </vt:lpstr>
      <vt:lpstr>Placing network functionality</vt:lpstr>
      <vt:lpstr>Summary</vt:lpstr>
    </vt:vector>
  </TitlesOfParts>
  <Manager/>
  <Company>UC Riverside</Company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Microsoft Office User</cp:lastModifiedBy>
  <cp:revision>1303</cp:revision>
  <cp:lastPrinted>1999-09-08T17:25:07Z</cp:lastPrinted>
  <dcterms:created xsi:type="dcterms:W3CDTF">2014-01-14T18:15:50Z</dcterms:created>
  <dcterms:modified xsi:type="dcterms:W3CDTF">2018-09-06T21:18:42Z</dcterms:modified>
  <cp:category/>
</cp:coreProperties>
</file>