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8" r:id="rId2"/>
    <p:sldId id="487" r:id="rId3"/>
    <p:sldId id="529" r:id="rId4"/>
    <p:sldId id="530" r:id="rId5"/>
    <p:sldId id="514" r:id="rId6"/>
    <p:sldId id="516" r:id="rId7"/>
    <p:sldId id="518" r:id="rId8"/>
    <p:sldId id="519" r:id="rId9"/>
    <p:sldId id="520" r:id="rId10"/>
    <p:sldId id="521" r:id="rId11"/>
    <p:sldId id="522" r:id="rId12"/>
    <p:sldId id="527" r:id="rId13"/>
    <p:sldId id="531" r:id="rId14"/>
    <p:sldId id="532" r:id="rId15"/>
    <p:sldId id="533" r:id="rId16"/>
    <p:sldId id="534" r:id="rId17"/>
    <p:sldId id="535" r:id="rId18"/>
    <p:sldId id="536" r:id="rId19"/>
    <p:sldId id="537" r:id="rId20"/>
    <p:sldId id="538" r:id="rId21"/>
    <p:sldId id="539" r:id="rId22"/>
    <p:sldId id="540" r:id="rId23"/>
    <p:sldId id="541" r:id="rId24"/>
    <p:sldId id="543" r:id="rId25"/>
    <p:sldId id="544" r:id="rId26"/>
    <p:sldId id="545" r:id="rId27"/>
    <p:sldId id="546" r:id="rId28"/>
    <p:sldId id="502" r:id="rId29"/>
    <p:sldId id="547" r:id="rId30"/>
    <p:sldId id="548" r:id="rId31"/>
    <p:sldId id="549" r:id="rId32"/>
    <p:sldId id="551" r:id="rId33"/>
    <p:sldId id="552" r:id="rId34"/>
    <p:sldId id="553" r:id="rId35"/>
    <p:sldId id="554" r:id="rId36"/>
    <p:sldId id="555" r:id="rId37"/>
    <p:sldId id="556" r:id="rId38"/>
    <p:sldId id="557" r:id="rId39"/>
    <p:sldId id="558" r:id="rId40"/>
    <p:sldId id="559" r:id="rId41"/>
    <p:sldId id="560" r:id="rId42"/>
    <p:sldId id="561" r:id="rId43"/>
    <p:sldId id="562" r:id="rId44"/>
    <p:sldId id="563" r:id="rId45"/>
    <p:sldId id="564" r:id="rId46"/>
    <p:sldId id="565" r:id="rId47"/>
    <p:sldId id="566" r:id="rId48"/>
    <p:sldId id="568" r:id="rId49"/>
    <p:sldId id="569" r:id="rId50"/>
    <p:sldId id="570" r:id="rId51"/>
    <p:sldId id="512" r:id="rId5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00"/>
    <a:srgbClr val="D3A600"/>
    <a:srgbClr val="333399"/>
    <a:srgbClr val="FFCB05"/>
    <a:srgbClr val="FF9900"/>
    <a:srgbClr val="00274C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58"/>
    <p:restoredTop sz="94803"/>
  </p:normalViewPr>
  <p:slideViewPr>
    <p:cSldViewPr>
      <p:cViewPr varScale="1">
        <p:scale>
          <a:sx n="113" d="100"/>
          <a:sy n="113" d="100"/>
        </p:scale>
        <p:origin x="168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32342D-A5EE-634E-BBD6-118AB66A94E6}" type="slidenum">
              <a:rPr lang="en-US" sz="1200" b="0">
                <a:latin typeface="Times New Roman" charset="0"/>
              </a:rPr>
              <a:pPr eaLnBrk="1" hangingPunct="1"/>
              <a:t>22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206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A012FE0-0AAC-F74C-8825-F12F825B7FED}" type="slidenum">
              <a:rPr lang="en-US" sz="1200" b="0">
                <a:latin typeface="Times New Roman" charset="0"/>
              </a:rPr>
              <a:pPr eaLnBrk="1" hangingPunct="1"/>
              <a:t>23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393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56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23B87BA-C31F-704A-AE65-21DD8AF33AE2}" type="slidenum">
              <a:rPr lang="en-US" sz="1200" b="0">
                <a:latin typeface="Times New Roman" charset="0"/>
              </a:rPr>
              <a:pPr eaLnBrk="1" hangingPunct="1"/>
              <a:t>45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642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24AA143-4958-F344-9D47-C49E6475F95B}" type="slidenum">
              <a:rPr lang="en-US" sz="1200" b="0">
                <a:latin typeface="Times New Roman" charset="0"/>
              </a:rPr>
              <a:pPr eaLnBrk="1" hangingPunct="1"/>
              <a:t>46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705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3200844-4843-4742-AC76-3A2BFB1A275A}" type="slidenum">
              <a:rPr lang="en-US" sz="1200" b="0">
                <a:latin typeface="Times New Roman" charset="0"/>
              </a:rPr>
              <a:pPr eaLnBrk="1" hangingPunct="1"/>
              <a:t>47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449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6422" indent="-35443994" defTabSz="90539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27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854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280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70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A3C8062-490D-8343-A3E5-312490AFF82B}" type="slidenum">
              <a:rPr lang="en-US" sz="1200" b="0">
                <a:latin typeface="Times New Roman" charset="0"/>
              </a:rPr>
              <a:pPr eaLnBrk="1" hangingPunct="1"/>
              <a:t>48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356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73EF23-A48E-FF4B-A9BC-8B81AB75B1F3}" type="slidenum">
              <a:rPr lang="en-US" sz="1200" b="0">
                <a:latin typeface="Times New Roman" charset="0"/>
              </a:rPr>
              <a:pPr eaLnBrk="1" hangingPunct="1"/>
              <a:t>3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208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3BC8FFD-D38F-AC47-B180-09B869FEE60D}" type="slidenum">
              <a:rPr lang="en-US" sz="1200" b="0">
                <a:latin typeface="Times New Roman" charset="0"/>
              </a:rPr>
              <a:pPr eaLnBrk="1" hangingPunct="1"/>
              <a:t>9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45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1CBFCEF-9C19-FA49-B811-D578BC83171D}" type="slidenum">
              <a:rPr lang="en-US" sz="1200" b="0">
                <a:latin typeface="Times New Roman" charset="0"/>
              </a:rPr>
              <a:pPr eaLnBrk="1" hangingPunct="1"/>
              <a:t>10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509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905CB60-7359-2D48-BE02-D7BB3AA27C29}" type="slidenum">
              <a:rPr lang="en-US" sz="1200" b="0">
                <a:latin typeface="Times New Roman" charset="0"/>
              </a:rPr>
              <a:pPr eaLnBrk="1" hangingPunct="1"/>
              <a:t>11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104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F5C0205-C21B-1C42-8F88-17E2D5BF1AFE}" type="slidenum">
              <a:rPr lang="en-US" sz="1200" b="0">
                <a:latin typeface="Times New Roman" charset="0"/>
              </a:rPr>
              <a:pPr eaLnBrk="1" hangingPunct="1"/>
              <a:t>12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53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96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EA0328-C956-B249-A6D4-A0E7BBC7B37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89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November 22, 2021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18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2021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the spanning tree algorithm</a:t>
            </a:r>
          </a:p>
        </p:txBody>
      </p:sp>
      <p:sp>
        <p:nvSpPr>
          <p:cNvPr id="994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Initially, each switch proposes itself as the root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Switch X announces (X, 0, X) to its neighbors</a:t>
            </a:r>
          </a:p>
          <a:p>
            <a:r>
              <a:rPr lang="en-US" dirty="0"/>
              <a:t>Switches update their view of the root</a:t>
            </a:r>
          </a:p>
          <a:p>
            <a:pPr lvl="1"/>
            <a:r>
              <a:rPr lang="en-US" dirty="0"/>
              <a:t>Upon receiving (Y, d, Z) from Z, check Y’s id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If Y’s id  &lt; current root: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set root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=</a:t>
            </a:r>
            <a:r>
              <a:rPr lang="en-US" dirty="0">
                <a:solidFill>
                  <a:srgbClr val="0000FF"/>
                </a:solidFill>
              </a:rPr>
              <a:t> Y</a:t>
            </a:r>
          </a:p>
          <a:p>
            <a:r>
              <a:rPr lang="en-US" dirty="0"/>
              <a:t>Switches compute their distance from the root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Add 1 to the shortest distance received from a neighbor</a:t>
            </a:r>
          </a:p>
          <a:p>
            <a:r>
              <a:rPr lang="en-US" dirty="0"/>
              <a:t>If root or shortest distance to it </a:t>
            </a:r>
            <a:r>
              <a:rPr lang="en-US" dirty="0">
                <a:solidFill>
                  <a:srgbClr val="0000FF"/>
                </a:solidFill>
              </a:rPr>
              <a:t>changed</a:t>
            </a:r>
            <a:r>
              <a:rPr lang="en-US" dirty="0"/>
              <a:t>, send neighbors updated message (Y, d+1, X)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5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430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990600"/>
            <a:ext cx="9144000" cy="685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90826" y="736837"/>
            <a:ext cx="2459037" cy="2651125"/>
            <a:chOff x="6145213" y="2390775"/>
            <a:chExt cx="2459037" cy="2651125"/>
          </a:xfrm>
          <a:effectLst/>
        </p:grpSpPr>
        <p:sp>
          <p:nvSpPr>
            <p:cNvPr id="80901" name="Oval 4"/>
            <p:cNvSpPr>
              <a:spLocks noChangeArrowheads="1"/>
            </p:cNvSpPr>
            <p:nvPr/>
          </p:nvSpPr>
          <p:spPr bwMode="auto">
            <a:xfrm>
              <a:off x="7259638" y="2390775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latin typeface="Helvetica" charset="0"/>
                </a:rPr>
                <a:t>1</a:t>
              </a:r>
            </a:p>
          </p:txBody>
        </p:sp>
        <p:sp>
          <p:nvSpPr>
            <p:cNvPr id="80902" name="Oval 5"/>
            <p:cNvSpPr>
              <a:spLocks noChangeArrowheads="1"/>
            </p:cNvSpPr>
            <p:nvPr/>
          </p:nvSpPr>
          <p:spPr bwMode="auto">
            <a:xfrm>
              <a:off x="6453188" y="3235325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3" name="Oval 6"/>
            <p:cNvSpPr>
              <a:spLocks noChangeArrowheads="1"/>
            </p:cNvSpPr>
            <p:nvPr/>
          </p:nvSpPr>
          <p:spPr bwMode="auto">
            <a:xfrm>
              <a:off x="8066088" y="3235325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4" name="Oval 7"/>
            <p:cNvSpPr>
              <a:spLocks noChangeArrowheads="1"/>
            </p:cNvSpPr>
            <p:nvPr/>
          </p:nvSpPr>
          <p:spPr bwMode="auto">
            <a:xfrm>
              <a:off x="7183438" y="3811588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5" name="Oval 8"/>
            <p:cNvSpPr>
              <a:spLocks noChangeArrowheads="1"/>
            </p:cNvSpPr>
            <p:nvPr/>
          </p:nvSpPr>
          <p:spPr bwMode="auto">
            <a:xfrm>
              <a:off x="8181975" y="4464050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6" name="Oval 9"/>
            <p:cNvSpPr>
              <a:spLocks noChangeArrowheads="1"/>
            </p:cNvSpPr>
            <p:nvPr/>
          </p:nvSpPr>
          <p:spPr bwMode="auto">
            <a:xfrm>
              <a:off x="6145213" y="4233863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7" name="Oval 10"/>
            <p:cNvSpPr>
              <a:spLocks noChangeArrowheads="1"/>
            </p:cNvSpPr>
            <p:nvPr/>
          </p:nvSpPr>
          <p:spPr bwMode="auto">
            <a:xfrm>
              <a:off x="6951663" y="4656138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0908" name="Line 11"/>
            <p:cNvSpPr>
              <a:spLocks noChangeShapeType="1"/>
            </p:cNvSpPr>
            <p:nvPr/>
          </p:nvSpPr>
          <p:spPr bwMode="auto">
            <a:xfrm flipH="1">
              <a:off x="6799263" y="2735263"/>
              <a:ext cx="536575" cy="5381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09" name="Line 12"/>
            <p:cNvSpPr>
              <a:spLocks noChangeShapeType="1"/>
            </p:cNvSpPr>
            <p:nvPr/>
          </p:nvSpPr>
          <p:spPr bwMode="auto">
            <a:xfrm>
              <a:off x="7643813" y="2697163"/>
              <a:ext cx="498475" cy="6524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0" name="Line 13"/>
            <p:cNvSpPr>
              <a:spLocks noChangeShapeType="1"/>
            </p:cNvSpPr>
            <p:nvPr/>
          </p:nvSpPr>
          <p:spPr bwMode="auto">
            <a:xfrm>
              <a:off x="6799263" y="3541713"/>
              <a:ext cx="422275" cy="3460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1" name="Line 14"/>
            <p:cNvSpPr>
              <a:spLocks noChangeShapeType="1"/>
            </p:cNvSpPr>
            <p:nvPr/>
          </p:nvSpPr>
          <p:spPr bwMode="auto">
            <a:xfrm>
              <a:off x="7527925" y="4117975"/>
              <a:ext cx="692150" cy="4222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2" name="Line 15"/>
            <p:cNvSpPr>
              <a:spLocks noChangeShapeType="1"/>
            </p:cNvSpPr>
            <p:nvPr/>
          </p:nvSpPr>
          <p:spPr bwMode="auto">
            <a:xfrm>
              <a:off x="8296275" y="3619500"/>
              <a:ext cx="115888" cy="84455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3" name="Line 16"/>
            <p:cNvSpPr>
              <a:spLocks noChangeShapeType="1"/>
            </p:cNvSpPr>
            <p:nvPr/>
          </p:nvSpPr>
          <p:spPr bwMode="auto">
            <a:xfrm>
              <a:off x="7489825" y="2773363"/>
              <a:ext cx="844550" cy="1728787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4" name="Line 17"/>
            <p:cNvSpPr>
              <a:spLocks noChangeShapeType="1"/>
            </p:cNvSpPr>
            <p:nvPr/>
          </p:nvSpPr>
          <p:spPr bwMode="auto">
            <a:xfrm flipV="1">
              <a:off x="6529388" y="4117975"/>
              <a:ext cx="692150" cy="23018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5" name="Line 18"/>
            <p:cNvSpPr>
              <a:spLocks noChangeShapeType="1"/>
            </p:cNvSpPr>
            <p:nvPr/>
          </p:nvSpPr>
          <p:spPr bwMode="auto">
            <a:xfrm flipV="1">
              <a:off x="7183438" y="4156075"/>
              <a:ext cx="190500" cy="500063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6" name="Line 19"/>
            <p:cNvSpPr>
              <a:spLocks noChangeShapeType="1"/>
            </p:cNvSpPr>
            <p:nvPr/>
          </p:nvSpPr>
          <p:spPr bwMode="auto">
            <a:xfrm flipH="1" flipV="1">
              <a:off x="6489700" y="4540250"/>
              <a:ext cx="501650" cy="2698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17" name="Text Box 20"/>
            <p:cNvSpPr txBox="1">
              <a:spLocks noChangeArrowheads="1"/>
            </p:cNvSpPr>
            <p:nvPr/>
          </p:nvSpPr>
          <p:spPr bwMode="auto">
            <a:xfrm>
              <a:off x="7221538" y="3811588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latin typeface="Helvetica" charset="0"/>
                </a:rPr>
                <a:t>2</a:t>
              </a:r>
            </a:p>
          </p:txBody>
        </p:sp>
        <p:sp>
          <p:nvSpPr>
            <p:cNvPr id="80918" name="Text Box 21"/>
            <p:cNvSpPr txBox="1">
              <a:spLocks noChangeArrowheads="1"/>
            </p:cNvSpPr>
            <p:nvPr/>
          </p:nvSpPr>
          <p:spPr bwMode="auto">
            <a:xfrm>
              <a:off x="64912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3</a:t>
              </a:r>
            </a:p>
          </p:txBody>
        </p:sp>
        <p:sp>
          <p:nvSpPr>
            <p:cNvPr id="80919" name="Text Box 22"/>
            <p:cNvSpPr txBox="1">
              <a:spLocks noChangeArrowheads="1"/>
            </p:cNvSpPr>
            <p:nvPr/>
          </p:nvSpPr>
          <p:spPr bwMode="auto">
            <a:xfrm>
              <a:off x="6184900" y="4222750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latin typeface="Helvetica" charset="0"/>
                </a:rPr>
                <a:t>4</a:t>
              </a:r>
            </a:p>
          </p:txBody>
        </p:sp>
        <p:sp>
          <p:nvSpPr>
            <p:cNvPr id="80920" name="Text Box 23"/>
            <p:cNvSpPr txBox="1">
              <a:spLocks noChangeArrowheads="1"/>
            </p:cNvSpPr>
            <p:nvPr/>
          </p:nvSpPr>
          <p:spPr bwMode="auto">
            <a:xfrm>
              <a:off x="81041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5</a:t>
              </a:r>
            </a:p>
          </p:txBody>
        </p:sp>
        <p:sp>
          <p:nvSpPr>
            <p:cNvPr id="80921" name="Text Box 24"/>
            <p:cNvSpPr txBox="1">
              <a:spLocks noChangeArrowheads="1"/>
            </p:cNvSpPr>
            <p:nvPr/>
          </p:nvSpPr>
          <p:spPr bwMode="auto">
            <a:xfrm>
              <a:off x="8220075" y="4452938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latin typeface="Helvetica" charset="0"/>
                </a:rPr>
                <a:t>6</a:t>
              </a:r>
            </a:p>
          </p:txBody>
        </p:sp>
        <p:sp>
          <p:nvSpPr>
            <p:cNvPr id="80922" name="Text Box 25"/>
            <p:cNvSpPr txBox="1">
              <a:spLocks noChangeArrowheads="1"/>
            </p:cNvSpPr>
            <p:nvPr/>
          </p:nvSpPr>
          <p:spPr bwMode="auto">
            <a:xfrm>
              <a:off x="7010400" y="4645025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latin typeface="Helvetica" charset="0"/>
                </a:rPr>
                <a:t>7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79006" y="389874"/>
            <a:ext cx="3353708" cy="3095441"/>
            <a:chOff x="379006" y="389874"/>
            <a:chExt cx="3353708" cy="3095441"/>
          </a:xfrm>
          <a:effectLst/>
        </p:grpSpPr>
        <p:sp>
          <p:nvSpPr>
            <p:cNvPr id="4" name="TextBox 3"/>
            <p:cNvSpPr txBox="1"/>
            <p:nvPr/>
          </p:nvSpPr>
          <p:spPr>
            <a:xfrm>
              <a:off x="1693365" y="389874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(1,0,1)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712041" y="1850427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(2,0,2)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9656" y="1348813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(3,0,3)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79006" y="2274981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(4,0,4)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41888" y="1341451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(5,0,5)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704428" y="3083718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(6,0,6)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61774" y="3115983"/>
              <a:ext cx="790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(7,0,7)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917721" y="533812"/>
            <a:ext cx="2459037" cy="2651125"/>
            <a:chOff x="6145213" y="2390775"/>
            <a:chExt cx="2459037" cy="2651125"/>
          </a:xfrm>
          <a:effectLst/>
        </p:grpSpPr>
        <p:sp>
          <p:nvSpPr>
            <p:cNvPr id="37" name="Oval 4"/>
            <p:cNvSpPr>
              <a:spLocks noChangeArrowheads="1"/>
            </p:cNvSpPr>
            <p:nvPr/>
          </p:nvSpPr>
          <p:spPr bwMode="auto">
            <a:xfrm>
              <a:off x="7259638" y="2390775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Helvetica" charset="0"/>
                </a:rPr>
                <a:t>1</a:t>
              </a:r>
            </a:p>
          </p:txBody>
        </p:sp>
        <p:sp>
          <p:nvSpPr>
            <p:cNvPr id="38" name="Oval 5"/>
            <p:cNvSpPr>
              <a:spLocks noChangeArrowheads="1"/>
            </p:cNvSpPr>
            <p:nvPr/>
          </p:nvSpPr>
          <p:spPr bwMode="auto">
            <a:xfrm>
              <a:off x="6453188" y="3235325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6"/>
            <p:cNvSpPr>
              <a:spLocks noChangeArrowheads="1"/>
            </p:cNvSpPr>
            <p:nvPr/>
          </p:nvSpPr>
          <p:spPr bwMode="auto">
            <a:xfrm>
              <a:off x="8066088" y="3235325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7"/>
            <p:cNvSpPr>
              <a:spLocks noChangeArrowheads="1"/>
            </p:cNvSpPr>
            <p:nvPr/>
          </p:nvSpPr>
          <p:spPr bwMode="auto">
            <a:xfrm>
              <a:off x="7183438" y="3811588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8"/>
            <p:cNvSpPr>
              <a:spLocks noChangeArrowheads="1"/>
            </p:cNvSpPr>
            <p:nvPr/>
          </p:nvSpPr>
          <p:spPr bwMode="auto">
            <a:xfrm>
              <a:off x="8181975" y="4464050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Oval 9"/>
            <p:cNvSpPr>
              <a:spLocks noChangeArrowheads="1"/>
            </p:cNvSpPr>
            <p:nvPr/>
          </p:nvSpPr>
          <p:spPr bwMode="auto">
            <a:xfrm>
              <a:off x="6145213" y="4233863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Oval 10"/>
            <p:cNvSpPr>
              <a:spLocks noChangeArrowheads="1"/>
            </p:cNvSpPr>
            <p:nvPr/>
          </p:nvSpPr>
          <p:spPr bwMode="auto">
            <a:xfrm>
              <a:off x="6951663" y="4656138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11"/>
            <p:cNvSpPr>
              <a:spLocks noChangeShapeType="1"/>
            </p:cNvSpPr>
            <p:nvPr/>
          </p:nvSpPr>
          <p:spPr bwMode="auto">
            <a:xfrm flipH="1">
              <a:off x="6799263" y="2735263"/>
              <a:ext cx="536575" cy="5381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12"/>
            <p:cNvSpPr>
              <a:spLocks noChangeShapeType="1"/>
            </p:cNvSpPr>
            <p:nvPr/>
          </p:nvSpPr>
          <p:spPr bwMode="auto">
            <a:xfrm>
              <a:off x="7643813" y="2697163"/>
              <a:ext cx="498475" cy="6524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13"/>
            <p:cNvSpPr>
              <a:spLocks noChangeShapeType="1"/>
            </p:cNvSpPr>
            <p:nvPr/>
          </p:nvSpPr>
          <p:spPr bwMode="auto">
            <a:xfrm>
              <a:off x="6799263" y="3541713"/>
              <a:ext cx="422275" cy="3460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14"/>
            <p:cNvSpPr>
              <a:spLocks noChangeShapeType="1"/>
            </p:cNvSpPr>
            <p:nvPr/>
          </p:nvSpPr>
          <p:spPr bwMode="auto">
            <a:xfrm>
              <a:off x="7527925" y="4117975"/>
              <a:ext cx="692150" cy="4222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15"/>
            <p:cNvSpPr>
              <a:spLocks noChangeShapeType="1"/>
            </p:cNvSpPr>
            <p:nvPr/>
          </p:nvSpPr>
          <p:spPr bwMode="auto">
            <a:xfrm>
              <a:off x="8296275" y="3619500"/>
              <a:ext cx="115888" cy="84455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16"/>
            <p:cNvSpPr>
              <a:spLocks noChangeShapeType="1"/>
            </p:cNvSpPr>
            <p:nvPr/>
          </p:nvSpPr>
          <p:spPr bwMode="auto">
            <a:xfrm>
              <a:off x="7489825" y="2773363"/>
              <a:ext cx="844550" cy="1728787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17"/>
            <p:cNvSpPr>
              <a:spLocks noChangeShapeType="1"/>
            </p:cNvSpPr>
            <p:nvPr/>
          </p:nvSpPr>
          <p:spPr bwMode="auto">
            <a:xfrm flipV="1">
              <a:off x="6529388" y="4117975"/>
              <a:ext cx="692150" cy="23018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18"/>
            <p:cNvSpPr>
              <a:spLocks noChangeShapeType="1"/>
            </p:cNvSpPr>
            <p:nvPr/>
          </p:nvSpPr>
          <p:spPr bwMode="auto">
            <a:xfrm flipV="1">
              <a:off x="7183438" y="4156075"/>
              <a:ext cx="190500" cy="500063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19"/>
            <p:cNvSpPr>
              <a:spLocks noChangeShapeType="1"/>
            </p:cNvSpPr>
            <p:nvPr/>
          </p:nvSpPr>
          <p:spPr bwMode="auto">
            <a:xfrm flipH="1" flipV="1">
              <a:off x="6489700" y="4540250"/>
              <a:ext cx="501650" cy="2698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Text Box 20"/>
            <p:cNvSpPr txBox="1">
              <a:spLocks noChangeArrowheads="1"/>
            </p:cNvSpPr>
            <p:nvPr/>
          </p:nvSpPr>
          <p:spPr bwMode="auto">
            <a:xfrm>
              <a:off x="7221538" y="3811588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2</a:t>
              </a:r>
            </a:p>
          </p:txBody>
        </p:sp>
        <p:sp>
          <p:nvSpPr>
            <p:cNvPr id="54" name="Text Box 21"/>
            <p:cNvSpPr txBox="1">
              <a:spLocks noChangeArrowheads="1"/>
            </p:cNvSpPr>
            <p:nvPr/>
          </p:nvSpPr>
          <p:spPr bwMode="auto">
            <a:xfrm>
              <a:off x="64912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3</a:t>
              </a:r>
            </a:p>
          </p:txBody>
        </p:sp>
        <p:sp>
          <p:nvSpPr>
            <p:cNvPr id="55" name="Text Box 22"/>
            <p:cNvSpPr txBox="1">
              <a:spLocks noChangeArrowheads="1"/>
            </p:cNvSpPr>
            <p:nvPr/>
          </p:nvSpPr>
          <p:spPr bwMode="auto">
            <a:xfrm>
              <a:off x="6184900" y="4222750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4</a:t>
              </a:r>
            </a:p>
          </p:txBody>
        </p:sp>
        <p:sp>
          <p:nvSpPr>
            <p:cNvPr id="56" name="Text Box 23"/>
            <p:cNvSpPr txBox="1">
              <a:spLocks noChangeArrowheads="1"/>
            </p:cNvSpPr>
            <p:nvPr/>
          </p:nvSpPr>
          <p:spPr bwMode="auto">
            <a:xfrm>
              <a:off x="81041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5</a:t>
              </a:r>
            </a:p>
          </p:txBody>
        </p:sp>
        <p:sp>
          <p:nvSpPr>
            <p:cNvPr id="57" name="Text Box 24"/>
            <p:cNvSpPr txBox="1">
              <a:spLocks noChangeArrowheads="1"/>
            </p:cNvSpPr>
            <p:nvPr/>
          </p:nvSpPr>
          <p:spPr bwMode="auto">
            <a:xfrm>
              <a:off x="8220075" y="4452938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6</a:t>
              </a:r>
            </a:p>
          </p:txBody>
        </p:sp>
        <p:sp>
          <p:nvSpPr>
            <p:cNvPr id="58" name="Text Box 25"/>
            <p:cNvSpPr txBox="1">
              <a:spLocks noChangeArrowheads="1"/>
            </p:cNvSpPr>
            <p:nvPr/>
          </p:nvSpPr>
          <p:spPr bwMode="auto">
            <a:xfrm>
              <a:off x="7010400" y="4645025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7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6820260" y="186849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(1,0,1)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838936" y="1647402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(2,0,2)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636551" y="1145788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(1,1,3)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636551" y="2036406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(2,1,4)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095492" y="1166536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(1,1,5)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239863" y="2809110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(1,1,6)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173435" y="2979682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(2,1,7)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370112" y="2214799"/>
            <a:ext cx="896112" cy="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7444305" y="3276600"/>
            <a:ext cx="0" cy="663599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6061593" y="4086099"/>
            <a:ext cx="2459037" cy="2651125"/>
            <a:chOff x="6145213" y="2390775"/>
            <a:chExt cx="2459037" cy="2651125"/>
          </a:xfrm>
          <a:effectLst/>
        </p:grpSpPr>
        <p:sp>
          <p:nvSpPr>
            <p:cNvPr id="74" name="Oval 4"/>
            <p:cNvSpPr>
              <a:spLocks noChangeArrowheads="1"/>
            </p:cNvSpPr>
            <p:nvPr/>
          </p:nvSpPr>
          <p:spPr bwMode="auto">
            <a:xfrm>
              <a:off x="7259638" y="2390775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latin typeface="Helvetica" charset="0"/>
                </a:rPr>
                <a:t>1</a:t>
              </a:r>
            </a:p>
          </p:txBody>
        </p:sp>
        <p:sp>
          <p:nvSpPr>
            <p:cNvPr id="75" name="Oval 5"/>
            <p:cNvSpPr>
              <a:spLocks noChangeArrowheads="1"/>
            </p:cNvSpPr>
            <p:nvPr/>
          </p:nvSpPr>
          <p:spPr bwMode="auto">
            <a:xfrm>
              <a:off x="6453188" y="3235325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6"/>
            <p:cNvSpPr>
              <a:spLocks noChangeArrowheads="1"/>
            </p:cNvSpPr>
            <p:nvPr/>
          </p:nvSpPr>
          <p:spPr bwMode="auto">
            <a:xfrm>
              <a:off x="8066088" y="3235325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Oval 7"/>
            <p:cNvSpPr>
              <a:spLocks noChangeArrowheads="1"/>
            </p:cNvSpPr>
            <p:nvPr/>
          </p:nvSpPr>
          <p:spPr bwMode="auto">
            <a:xfrm>
              <a:off x="7183438" y="3811588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Oval 8"/>
            <p:cNvSpPr>
              <a:spLocks noChangeArrowheads="1"/>
            </p:cNvSpPr>
            <p:nvPr/>
          </p:nvSpPr>
          <p:spPr bwMode="auto">
            <a:xfrm>
              <a:off x="8181975" y="4464050"/>
              <a:ext cx="422275" cy="384175"/>
            </a:xfrm>
            <a:prstGeom prst="ellipse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Oval 9"/>
            <p:cNvSpPr>
              <a:spLocks noChangeArrowheads="1"/>
            </p:cNvSpPr>
            <p:nvPr/>
          </p:nvSpPr>
          <p:spPr bwMode="auto">
            <a:xfrm>
              <a:off x="6145213" y="4233863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Oval 10"/>
            <p:cNvSpPr>
              <a:spLocks noChangeArrowheads="1"/>
            </p:cNvSpPr>
            <p:nvPr/>
          </p:nvSpPr>
          <p:spPr bwMode="auto">
            <a:xfrm>
              <a:off x="6951663" y="4656138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11"/>
            <p:cNvSpPr>
              <a:spLocks noChangeShapeType="1"/>
            </p:cNvSpPr>
            <p:nvPr/>
          </p:nvSpPr>
          <p:spPr bwMode="auto">
            <a:xfrm flipH="1">
              <a:off x="6799263" y="2735263"/>
              <a:ext cx="536575" cy="5381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12"/>
            <p:cNvSpPr>
              <a:spLocks noChangeShapeType="1"/>
            </p:cNvSpPr>
            <p:nvPr/>
          </p:nvSpPr>
          <p:spPr bwMode="auto">
            <a:xfrm>
              <a:off x="7643813" y="2697163"/>
              <a:ext cx="498475" cy="6524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13"/>
            <p:cNvSpPr>
              <a:spLocks noChangeShapeType="1"/>
            </p:cNvSpPr>
            <p:nvPr/>
          </p:nvSpPr>
          <p:spPr bwMode="auto">
            <a:xfrm>
              <a:off x="6799263" y="3541713"/>
              <a:ext cx="422275" cy="3460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14"/>
            <p:cNvSpPr>
              <a:spLocks noChangeShapeType="1"/>
            </p:cNvSpPr>
            <p:nvPr/>
          </p:nvSpPr>
          <p:spPr bwMode="auto">
            <a:xfrm>
              <a:off x="7527925" y="4117975"/>
              <a:ext cx="692150" cy="4222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Line 15"/>
            <p:cNvSpPr>
              <a:spLocks noChangeShapeType="1"/>
            </p:cNvSpPr>
            <p:nvPr/>
          </p:nvSpPr>
          <p:spPr bwMode="auto">
            <a:xfrm>
              <a:off x="8296275" y="3619500"/>
              <a:ext cx="115888" cy="84455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Line 16"/>
            <p:cNvSpPr>
              <a:spLocks noChangeShapeType="1"/>
            </p:cNvSpPr>
            <p:nvPr/>
          </p:nvSpPr>
          <p:spPr bwMode="auto">
            <a:xfrm>
              <a:off x="7489825" y="2773363"/>
              <a:ext cx="844550" cy="1728787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17"/>
            <p:cNvSpPr>
              <a:spLocks noChangeShapeType="1"/>
            </p:cNvSpPr>
            <p:nvPr/>
          </p:nvSpPr>
          <p:spPr bwMode="auto">
            <a:xfrm flipV="1">
              <a:off x="6529388" y="4117975"/>
              <a:ext cx="692150" cy="23018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Line 18"/>
            <p:cNvSpPr>
              <a:spLocks noChangeShapeType="1"/>
            </p:cNvSpPr>
            <p:nvPr/>
          </p:nvSpPr>
          <p:spPr bwMode="auto">
            <a:xfrm flipV="1">
              <a:off x="7183438" y="4156075"/>
              <a:ext cx="190500" cy="500063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19"/>
            <p:cNvSpPr>
              <a:spLocks noChangeShapeType="1"/>
            </p:cNvSpPr>
            <p:nvPr/>
          </p:nvSpPr>
          <p:spPr bwMode="auto">
            <a:xfrm flipH="1" flipV="1">
              <a:off x="6489700" y="4540250"/>
              <a:ext cx="501650" cy="2698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Text Box 20"/>
            <p:cNvSpPr txBox="1">
              <a:spLocks noChangeArrowheads="1"/>
            </p:cNvSpPr>
            <p:nvPr/>
          </p:nvSpPr>
          <p:spPr bwMode="auto">
            <a:xfrm>
              <a:off x="7221538" y="3811588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2</a:t>
              </a:r>
            </a:p>
          </p:txBody>
        </p:sp>
        <p:sp>
          <p:nvSpPr>
            <p:cNvPr id="91" name="Text Box 21"/>
            <p:cNvSpPr txBox="1">
              <a:spLocks noChangeArrowheads="1"/>
            </p:cNvSpPr>
            <p:nvPr/>
          </p:nvSpPr>
          <p:spPr bwMode="auto">
            <a:xfrm>
              <a:off x="64912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3</a:t>
              </a:r>
            </a:p>
          </p:txBody>
        </p:sp>
        <p:sp>
          <p:nvSpPr>
            <p:cNvPr id="92" name="Text Box 22"/>
            <p:cNvSpPr txBox="1">
              <a:spLocks noChangeArrowheads="1"/>
            </p:cNvSpPr>
            <p:nvPr/>
          </p:nvSpPr>
          <p:spPr bwMode="auto">
            <a:xfrm>
              <a:off x="6184900" y="4222750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4</a:t>
              </a:r>
            </a:p>
          </p:txBody>
        </p:sp>
        <p:sp>
          <p:nvSpPr>
            <p:cNvPr id="93" name="Text Box 23"/>
            <p:cNvSpPr txBox="1">
              <a:spLocks noChangeArrowheads="1"/>
            </p:cNvSpPr>
            <p:nvPr/>
          </p:nvSpPr>
          <p:spPr bwMode="auto">
            <a:xfrm>
              <a:off x="8104188" y="3224213"/>
              <a:ext cx="32543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5</a:t>
              </a:r>
            </a:p>
          </p:txBody>
        </p:sp>
        <p:sp>
          <p:nvSpPr>
            <p:cNvPr id="94" name="Text Box 24"/>
            <p:cNvSpPr txBox="1">
              <a:spLocks noChangeArrowheads="1"/>
            </p:cNvSpPr>
            <p:nvPr/>
          </p:nvSpPr>
          <p:spPr bwMode="auto">
            <a:xfrm>
              <a:off x="8220075" y="4452938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6</a:t>
              </a:r>
            </a:p>
          </p:txBody>
        </p:sp>
        <p:sp>
          <p:nvSpPr>
            <p:cNvPr id="95" name="Text Box 25"/>
            <p:cNvSpPr txBox="1">
              <a:spLocks noChangeArrowheads="1"/>
            </p:cNvSpPr>
            <p:nvPr/>
          </p:nvSpPr>
          <p:spPr bwMode="auto">
            <a:xfrm>
              <a:off x="7010400" y="4645025"/>
              <a:ext cx="32543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>
                  <a:latin typeface="Helvetica" charset="0"/>
                </a:rPr>
                <a:t>7</a:t>
              </a: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7579782" y="4086099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(1,0,1)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982808" y="5162341"/>
            <a:ext cx="798491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(1,2,2)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780423" y="4698075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(1,1,3)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780423" y="5588693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(2,1,4)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8205965" y="4656943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(1,1,5)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7975195" y="6432980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(1,1,6)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206168" y="6414226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(2,1,7)</a:t>
            </a:r>
          </a:p>
        </p:txBody>
      </p:sp>
      <p:sp>
        <p:nvSpPr>
          <p:cNvPr id="104" name="Oval 4"/>
          <p:cNvSpPr>
            <a:spLocks noChangeArrowheads="1"/>
          </p:cNvSpPr>
          <p:nvPr/>
        </p:nvSpPr>
        <p:spPr bwMode="auto">
          <a:xfrm>
            <a:off x="2281988" y="4016568"/>
            <a:ext cx="422275" cy="384175"/>
          </a:xfrm>
          <a:prstGeom prst="ellipse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Helvetica" charset="0"/>
              </a:rPr>
              <a:t>1</a:t>
            </a:r>
          </a:p>
        </p:txBody>
      </p:sp>
      <p:sp>
        <p:nvSpPr>
          <p:cNvPr id="105" name="Oval 5"/>
          <p:cNvSpPr>
            <a:spLocks noChangeArrowheads="1"/>
          </p:cNvSpPr>
          <p:nvPr/>
        </p:nvSpPr>
        <p:spPr bwMode="auto">
          <a:xfrm>
            <a:off x="1475538" y="4861118"/>
            <a:ext cx="422275" cy="384175"/>
          </a:xfrm>
          <a:prstGeom prst="ellipse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Oval 6"/>
          <p:cNvSpPr>
            <a:spLocks noChangeArrowheads="1"/>
          </p:cNvSpPr>
          <p:nvPr/>
        </p:nvSpPr>
        <p:spPr bwMode="auto">
          <a:xfrm>
            <a:off x="3088438" y="4861118"/>
            <a:ext cx="422275" cy="384175"/>
          </a:xfrm>
          <a:prstGeom prst="ellipse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Oval 7"/>
          <p:cNvSpPr>
            <a:spLocks noChangeArrowheads="1"/>
          </p:cNvSpPr>
          <p:nvPr/>
        </p:nvSpPr>
        <p:spPr bwMode="auto">
          <a:xfrm>
            <a:off x="2205788" y="5437381"/>
            <a:ext cx="422275" cy="384175"/>
          </a:xfrm>
          <a:prstGeom prst="ellipse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Oval 8"/>
          <p:cNvSpPr>
            <a:spLocks noChangeArrowheads="1"/>
          </p:cNvSpPr>
          <p:nvPr/>
        </p:nvSpPr>
        <p:spPr bwMode="auto">
          <a:xfrm>
            <a:off x="3204325" y="6089843"/>
            <a:ext cx="422275" cy="384175"/>
          </a:xfrm>
          <a:prstGeom prst="ellipse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Oval 9"/>
          <p:cNvSpPr>
            <a:spLocks noChangeArrowheads="1"/>
          </p:cNvSpPr>
          <p:nvPr/>
        </p:nvSpPr>
        <p:spPr bwMode="auto">
          <a:xfrm>
            <a:off x="1167563" y="5859656"/>
            <a:ext cx="422275" cy="382587"/>
          </a:xfrm>
          <a:prstGeom prst="ellipse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Oval 10"/>
          <p:cNvSpPr>
            <a:spLocks noChangeArrowheads="1"/>
          </p:cNvSpPr>
          <p:nvPr/>
        </p:nvSpPr>
        <p:spPr bwMode="auto">
          <a:xfrm>
            <a:off x="1974013" y="6281931"/>
            <a:ext cx="422275" cy="382587"/>
          </a:xfrm>
          <a:prstGeom prst="ellipse">
            <a:avLst/>
          </a:prstGeom>
          <a:solidFill>
            <a:srgbClr val="D3A6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Line 11"/>
          <p:cNvSpPr>
            <a:spLocks noChangeShapeType="1"/>
          </p:cNvSpPr>
          <p:nvPr/>
        </p:nvSpPr>
        <p:spPr bwMode="auto">
          <a:xfrm flipH="1">
            <a:off x="1821613" y="4361056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Line 12"/>
          <p:cNvSpPr>
            <a:spLocks noChangeShapeType="1"/>
          </p:cNvSpPr>
          <p:nvPr/>
        </p:nvSpPr>
        <p:spPr bwMode="auto">
          <a:xfrm>
            <a:off x="2666163" y="4322956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Line 13"/>
          <p:cNvSpPr>
            <a:spLocks noChangeShapeType="1"/>
          </p:cNvSpPr>
          <p:nvPr/>
        </p:nvSpPr>
        <p:spPr bwMode="auto">
          <a:xfrm>
            <a:off x="1821613" y="5167506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Line 14"/>
          <p:cNvSpPr>
            <a:spLocks noChangeShapeType="1"/>
          </p:cNvSpPr>
          <p:nvPr/>
        </p:nvSpPr>
        <p:spPr bwMode="auto">
          <a:xfrm>
            <a:off x="2550275" y="5743768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Line 15"/>
          <p:cNvSpPr>
            <a:spLocks noChangeShapeType="1"/>
          </p:cNvSpPr>
          <p:nvPr/>
        </p:nvSpPr>
        <p:spPr bwMode="auto">
          <a:xfrm>
            <a:off x="3318625" y="5245293"/>
            <a:ext cx="115888" cy="84455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Line 16"/>
          <p:cNvSpPr>
            <a:spLocks noChangeShapeType="1"/>
          </p:cNvSpPr>
          <p:nvPr/>
        </p:nvSpPr>
        <p:spPr bwMode="auto">
          <a:xfrm>
            <a:off x="2512175" y="4399156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Line 17"/>
          <p:cNvSpPr>
            <a:spLocks noChangeShapeType="1"/>
          </p:cNvSpPr>
          <p:nvPr/>
        </p:nvSpPr>
        <p:spPr bwMode="auto">
          <a:xfrm flipV="1">
            <a:off x="1551738" y="5743768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Line 18"/>
          <p:cNvSpPr>
            <a:spLocks noChangeShapeType="1"/>
          </p:cNvSpPr>
          <p:nvPr/>
        </p:nvSpPr>
        <p:spPr bwMode="auto">
          <a:xfrm flipV="1">
            <a:off x="2205788" y="5781868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Line 19"/>
          <p:cNvSpPr>
            <a:spLocks noChangeShapeType="1"/>
          </p:cNvSpPr>
          <p:nvPr/>
        </p:nvSpPr>
        <p:spPr bwMode="auto">
          <a:xfrm flipH="1" flipV="1">
            <a:off x="1512050" y="6166043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Text Box 20"/>
          <p:cNvSpPr txBox="1">
            <a:spLocks noChangeArrowheads="1"/>
          </p:cNvSpPr>
          <p:nvPr/>
        </p:nvSpPr>
        <p:spPr bwMode="auto">
          <a:xfrm>
            <a:off x="2243888" y="5437381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2</a:t>
            </a:r>
          </a:p>
        </p:txBody>
      </p:sp>
      <p:sp>
        <p:nvSpPr>
          <p:cNvPr id="121" name="Text Box 21"/>
          <p:cNvSpPr txBox="1">
            <a:spLocks noChangeArrowheads="1"/>
          </p:cNvSpPr>
          <p:nvPr/>
        </p:nvSpPr>
        <p:spPr bwMode="auto">
          <a:xfrm>
            <a:off x="1513638" y="4850006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3</a:t>
            </a:r>
          </a:p>
        </p:txBody>
      </p:sp>
      <p:sp>
        <p:nvSpPr>
          <p:cNvPr id="122" name="Text Box 22"/>
          <p:cNvSpPr txBox="1">
            <a:spLocks noChangeArrowheads="1"/>
          </p:cNvSpPr>
          <p:nvPr/>
        </p:nvSpPr>
        <p:spPr bwMode="auto">
          <a:xfrm>
            <a:off x="1207250" y="5848543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4</a:t>
            </a:r>
          </a:p>
        </p:txBody>
      </p:sp>
      <p:sp>
        <p:nvSpPr>
          <p:cNvPr id="123" name="Text Box 23"/>
          <p:cNvSpPr txBox="1">
            <a:spLocks noChangeArrowheads="1"/>
          </p:cNvSpPr>
          <p:nvPr/>
        </p:nvSpPr>
        <p:spPr bwMode="auto">
          <a:xfrm>
            <a:off x="3126538" y="4850006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5</a:t>
            </a:r>
          </a:p>
        </p:txBody>
      </p:sp>
      <p:sp>
        <p:nvSpPr>
          <p:cNvPr id="124" name="Text Box 24"/>
          <p:cNvSpPr txBox="1">
            <a:spLocks noChangeArrowheads="1"/>
          </p:cNvSpPr>
          <p:nvPr/>
        </p:nvSpPr>
        <p:spPr bwMode="auto">
          <a:xfrm>
            <a:off x="3242425" y="6078731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6</a:t>
            </a:r>
          </a:p>
        </p:txBody>
      </p:sp>
      <p:sp>
        <p:nvSpPr>
          <p:cNvPr id="125" name="Text Box 25"/>
          <p:cNvSpPr txBox="1">
            <a:spLocks noChangeArrowheads="1"/>
          </p:cNvSpPr>
          <p:nvPr/>
        </p:nvSpPr>
        <p:spPr bwMode="auto">
          <a:xfrm>
            <a:off x="2032750" y="6270818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7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685752" y="4016568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(1,0,1)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2088778" y="5130158"/>
            <a:ext cx="779381" cy="33855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/>
              <a:t>(1,2,2)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886393" y="4628544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(1,1,3)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886393" y="5519162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(1,3,4)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3311935" y="4587412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(1,1,5)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081165" y="6363449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(1,1,6)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312138" y="6344695"/>
            <a:ext cx="790826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(1,3,7)</a:t>
            </a:r>
          </a:p>
        </p:txBody>
      </p:sp>
      <p:cxnSp>
        <p:nvCxnSpPr>
          <p:cNvPr id="133" name="Straight Arrow Connector 132"/>
          <p:cNvCxnSpPr/>
          <p:nvPr/>
        </p:nvCxnSpPr>
        <p:spPr>
          <a:xfrm flipH="1" flipV="1">
            <a:off x="4278191" y="5499490"/>
            <a:ext cx="1005840" cy="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28212-EA04-6A4C-A93F-7F8EF26AC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97800-9793-1F43-BF0B-EDEA3FB59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4-FDD5-3640-B5FD-B68DA213B14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6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  <p:bldP spid="62" grpId="0"/>
      <p:bldP spid="63" grpId="0"/>
      <p:bldP spid="64" grpId="0"/>
      <p:bldP spid="6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4" grpId="1" animBg="1"/>
      <p:bldP spid="115" grpId="0" animBg="1"/>
      <p:bldP spid="115" grpId="1" animBg="1"/>
      <p:bldP spid="116" grpId="0" animBg="1"/>
      <p:bldP spid="117" grpId="0" animBg="1"/>
      <p:bldP spid="118" grpId="0" animBg="1"/>
      <p:bldP spid="119" grpId="0" animBg="1"/>
      <p:bldP spid="119" grpId="1" animBg="1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 spanning tree algorithm</a:t>
            </a:r>
          </a:p>
        </p:txBody>
      </p:sp>
      <p:sp>
        <p:nvSpPr>
          <p:cNvPr id="1000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must react to failures</a:t>
            </a:r>
          </a:p>
          <a:p>
            <a:pPr lvl="1"/>
            <a:r>
              <a:rPr lang="en-US" dirty="0"/>
              <a:t>Failure of the root node</a:t>
            </a:r>
          </a:p>
          <a:p>
            <a:pPr lvl="1"/>
            <a:r>
              <a:rPr lang="en-US" dirty="0"/>
              <a:t>Failure of other switches and links</a:t>
            </a:r>
          </a:p>
          <a:p>
            <a:r>
              <a:rPr lang="en-US" dirty="0"/>
              <a:t>Root switch sends periodic root announcement messages </a:t>
            </a:r>
          </a:p>
          <a:p>
            <a:pPr lvl="1"/>
            <a:r>
              <a:rPr lang="en-US" dirty="0"/>
              <a:t>Other switches continue forwarding messages</a:t>
            </a:r>
          </a:p>
          <a:p>
            <a:r>
              <a:rPr lang="en-US" dirty="0"/>
              <a:t>Detecting failures through </a:t>
            </a:r>
            <a:r>
              <a:rPr lang="en-US" dirty="0">
                <a:solidFill>
                  <a:srgbClr val="0000FF"/>
                </a:solidFill>
              </a:rPr>
              <a:t>timeout</a:t>
            </a:r>
          </a:p>
          <a:p>
            <a:pPr lvl="1"/>
            <a:r>
              <a:rPr lang="en-US" dirty="0"/>
              <a:t>If no word from root, time out and claim to be the root!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045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Frames and framing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Addressing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Routing </a:t>
            </a:r>
          </a:p>
          <a:p>
            <a:r>
              <a:rPr lang="en-US" dirty="0"/>
              <a:t>Forwarding </a:t>
            </a:r>
          </a:p>
          <a:p>
            <a:r>
              <a:rPr lang="en-US" dirty="0"/>
              <a:t>Discovery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51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Flooding on a spanning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Switches flood using the following rule: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(Ignore all ports not on spanning tree!)</a:t>
            </a:r>
          </a:p>
          <a:p>
            <a:pPr lvl="1"/>
            <a:r>
              <a:rPr lang="en-US" dirty="0"/>
              <a:t>Originating switch sends packet out all ports</a:t>
            </a:r>
          </a:p>
          <a:p>
            <a:pPr lvl="1"/>
            <a:r>
              <a:rPr lang="en-US" dirty="0"/>
              <a:t>When a packet arrives on one incoming port, send it out all ports other than the incoming port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2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Flooding on spanning tree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219200" y="1828800"/>
            <a:ext cx="4724400" cy="3505200"/>
            <a:chOff x="1219200" y="1828800"/>
            <a:chExt cx="4724400" cy="3505200"/>
          </a:xfrm>
        </p:grpSpPr>
        <p:sp>
          <p:nvSpPr>
            <p:cNvPr id="36" name="Oval 35"/>
            <p:cNvSpPr/>
            <p:nvPr/>
          </p:nvSpPr>
          <p:spPr bwMode="auto">
            <a:xfrm>
              <a:off x="1828800" y="1828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8" name="Oval 37"/>
            <p:cNvSpPr/>
            <p:nvPr/>
          </p:nvSpPr>
          <p:spPr bwMode="auto">
            <a:xfrm>
              <a:off x="1219200" y="2971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39624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3962400" y="4343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2667000" y="5181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42" name="Oval 41"/>
            <p:cNvSpPr/>
            <p:nvPr/>
          </p:nvSpPr>
          <p:spPr bwMode="auto">
            <a:xfrm>
              <a:off x="2438400" y="3124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3" name="Oval 52"/>
            <p:cNvSpPr/>
            <p:nvPr/>
          </p:nvSpPr>
          <p:spPr bwMode="auto">
            <a:xfrm>
              <a:off x="5791200" y="2895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2895600" y="3733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5" name="Oval 54"/>
            <p:cNvSpPr/>
            <p:nvPr/>
          </p:nvSpPr>
          <p:spPr bwMode="auto">
            <a:xfrm>
              <a:off x="1676400" y="4648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3810000" y="3276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5257800" y="4419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58" name="Straight Connector 57"/>
            <p:cNvCxnSpPr>
              <a:stCxn id="36" idx="5"/>
              <a:endCxn id="42" idx="0"/>
            </p:cNvCxnSpPr>
            <p:nvPr/>
          </p:nvCxnSpPr>
          <p:spPr bwMode="auto">
            <a:xfrm>
              <a:off x="1958882" y="1958882"/>
              <a:ext cx="5557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Straight Connector 58"/>
            <p:cNvCxnSpPr>
              <a:stCxn id="36" idx="3"/>
              <a:endCxn id="38" idx="0"/>
            </p:cNvCxnSpPr>
            <p:nvPr/>
          </p:nvCxnSpPr>
          <p:spPr bwMode="auto">
            <a:xfrm flipH="1">
              <a:off x="1295400" y="1958882"/>
              <a:ext cx="555718" cy="1012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/>
            <p:cNvCxnSpPr>
              <a:stCxn id="38" idx="5"/>
              <a:endCxn id="55" idx="1"/>
            </p:cNvCxnSpPr>
            <p:nvPr/>
          </p:nvCxnSpPr>
          <p:spPr bwMode="auto">
            <a:xfrm>
              <a:off x="1349282" y="3101882"/>
              <a:ext cx="349436" cy="15686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/>
            <p:cNvCxnSpPr>
              <a:endCxn id="54" idx="1"/>
            </p:cNvCxnSpPr>
            <p:nvPr/>
          </p:nvCxnSpPr>
          <p:spPr bwMode="auto">
            <a:xfrm>
              <a:off x="2590800" y="3200400"/>
              <a:ext cx="327118" cy="5557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Connector 61"/>
            <p:cNvCxnSpPr>
              <a:stCxn id="56" idx="5"/>
            </p:cNvCxnSpPr>
            <p:nvPr/>
          </p:nvCxnSpPr>
          <p:spPr bwMode="auto">
            <a:xfrm>
              <a:off x="3940082" y="3406682"/>
              <a:ext cx="1362354" cy="105755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Straight Connector 62"/>
            <p:cNvCxnSpPr>
              <a:endCxn id="56" idx="7"/>
            </p:cNvCxnSpPr>
            <p:nvPr/>
          </p:nvCxnSpPr>
          <p:spPr bwMode="auto">
            <a:xfrm flipH="1">
              <a:off x="3940082" y="2133600"/>
              <a:ext cx="985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>
              <a:endCxn id="53" idx="4"/>
            </p:cNvCxnSpPr>
            <p:nvPr/>
          </p:nvCxnSpPr>
          <p:spPr bwMode="auto">
            <a:xfrm>
              <a:off x="4038600" y="2057400"/>
              <a:ext cx="1828800" cy="990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Straight Connector 64"/>
            <p:cNvCxnSpPr>
              <a:endCxn id="57" idx="0"/>
            </p:cNvCxnSpPr>
            <p:nvPr/>
          </p:nvCxnSpPr>
          <p:spPr bwMode="auto">
            <a:xfrm flipH="1">
              <a:off x="5334000" y="3048000"/>
              <a:ext cx="5334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/>
            <p:cNvCxnSpPr>
              <a:endCxn id="41" idx="2"/>
            </p:cNvCxnSpPr>
            <p:nvPr/>
          </p:nvCxnSpPr>
          <p:spPr bwMode="auto">
            <a:xfrm>
              <a:off x="1752600" y="4648200"/>
              <a:ext cx="914400" cy="609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>
              <a:endCxn id="40" idx="3"/>
            </p:cNvCxnSpPr>
            <p:nvPr/>
          </p:nvCxnSpPr>
          <p:spPr bwMode="auto">
            <a:xfrm>
              <a:off x="2971800" y="3733800"/>
              <a:ext cx="1012918" cy="7396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Straight Connector 67"/>
            <p:cNvCxnSpPr>
              <a:endCxn id="40" idx="5"/>
            </p:cNvCxnSpPr>
            <p:nvPr/>
          </p:nvCxnSpPr>
          <p:spPr bwMode="auto">
            <a:xfrm flipH="1">
              <a:off x="4092482" y="4419600"/>
              <a:ext cx="1241518" cy="538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Straight Connector 68"/>
            <p:cNvCxnSpPr>
              <a:endCxn id="40" idx="1"/>
            </p:cNvCxnSpPr>
            <p:nvPr/>
          </p:nvCxnSpPr>
          <p:spPr bwMode="auto">
            <a:xfrm>
              <a:off x="3886200" y="3276600"/>
              <a:ext cx="985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>
              <a:endCxn id="41" idx="0"/>
            </p:cNvCxnSpPr>
            <p:nvPr/>
          </p:nvCxnSpPr>
          <p:spPr bwMode="auto">
            <a:xfrm flipH="1">
              <a:off x="2743200" y="3810000"/>
              <a:ext cx="2286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/>
            <p:cNvCxnSpPr>
              <a:stCxn id="42" idx="6"/>
              <a:endCxn id="56" idx="1"/>
            </p:cNvCxnSpPr>
            <p:nvPr/>
          </p:nvCxnSpPr>
          <p:spPr bwMode="auto">
            <a:xfrm>
              <a:off x="2590800" y="3200400"/>
              <a:ext cx="1241518" cy="985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/>
            <p:cNvCxnSpPr>
              <a:stCxn id="38" idx="6"/>
              <a:endCxn id="42" idx="2"/>
            </p:cNvCxnSpPr>
            <p:nvPr/>
          </p:nvCxnSpPr>
          <p:spPr bwMode="auto">
            <a:xfrm>
              <a:off x="1371600" y="3048000"/>
              <a:ext cx="1066800" cy="152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/>
            <p:cNvCxnSpPr>
              <a:stCxn id="55" idx="0"/>
              <a:endCxn id="54" idx="3"/>
            </p:cNvCxnSpPr>
            <p:nvPr/>
          </p:nvCxnSpPr>
          <p:spPr bwMode="auto">
            <a:xfrm flipV="1">
              <a:off x="1752600" y="3863882"/>
              <a:ext cx="1165318" cy="784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Straight Connector 74"/>
            <p:cNvCxnSpPr>
              <a:stCxn id="41" idx="7"/>
              <a:endCxn id="40" idx="3"/>
            </p:cNvCxnSpPr>
            <p:nvPr/>
          </p:nvCxnSpPr>
          <p:spPr bwMode="auto">
            <a:xfrm flipV="1">
              <a:off x="2797082" y="4473482"/>
              <a:ext cx="1187636" cy="7304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/>
            <p:cNvCxnSpPr>
              <a:stCxn id="55" idx="0"/>
              <a:endCxn id="42" idx="3"/>
            </p:cNvCxnSpPr>
            <p:nvPr/>
          </p:nvCxnSpPr>
          <p:spPr bwMode="auto">
            <a:xfrm flipV="1">
              <a:off x="1752600" y="3254282"/>
              <a:ext cx="708118" cy="1393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Straight Connector 76"/>
            <p:cNvCxnSpPr>
              <a:stCxn id="54" idx="0"/>
              <a:endCxn id="56" idx="2"/>
            </p:cNvCxnSpPr>
            <p:nvPr/>
          </p:nvCxnSpPr>
          <p:spPr bwMode="auto">
            <a:xfrm flipV="1">
              <a:off x="2971800" y="3352800"/>
              <a:ext cx="838200" cy="381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77"/>
            <p:cNvCxnSpPr>
              <a:stCxn id="56" idx="7"/>
              <a:endCxn id="53" idx="5"/>
            </p:cNvCxnSpPr>
            <p:nvPr/>
          </p:nvCxnSpPr>
          <p:spPr bwMode="auto">
            <a:xfrm flipV="1">
              <a:off x="3940082" y="3025682"/>
              <a:ext cx="1981200" cy="2732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Straight Connector 78"/>
            <p:cNvCxnSpPr>
              <a:stCxn id="36" idx="7"/>
              <a:endCxn id="39" idx="2"/>
            </p:cNvCxnSpPr>
            <p:nvPr/>
          </p:nvCxnSpPr>
          <p:spPr bwMode="auto">
            <a:xfrm>
              <a:off x="1958882" y="1851118"/>
              <a:ext cx="2003518" cy="2824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Straight Connector 79"/>
            <p:cNvCxnSpPr>
              <a:stCxn id="42" idx="7"/>
              <a:endCxn id="39" idx="0"/>
            </p:cNvCxnSpPr>
            <p:nvPr/>
          </p:nvCxnSpPr>
          <p:spPr bwMode="auto">
            <a:xfrm flipV="1">
              <a:off x="2568482" y="2057400"/>
              <a:ext cx="14701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77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/>
          <p:cNvGrpSpPr/>
          <p:nvPr/>
        </p:nvGrpSpPr>
        <p:grpSpPr>
          <a:xfrm>
            <a:off x="1233550" y="1829334"/>
            <a:ext cx="4724400" cy="3505200"/>
            <a:chOff x="1219200" y="1828800"/>
            <a:chExt cx="4724400" cy="3505200"/>
          </a:xfrm>
        </p:grpSpPr>
        <p:sp>
          <p:nvSpPr>
            <p:cNvPr id="117" name="Oval 116"/>
            <p:cNvSpPr/>
            <p:nvPr/>
          </p:nvSpPr>
          <p:spPr bwMode="auto">
            <a:xfrm>
              <a:off x="1828800" y="1828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8" name="Oval 117"/>
            <p:cNvSpPr/>
            <p:nvPr/>
          </p:nvSpPr>
          <p:spPr bwMode="auto">
            <a:xfrm>
              <a:off x="1219200" y="2971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9" name="Oval 118"/>
            <p:cNvSpPr/>
            <p:nvPr/>
          </p:nvSpPr>
          <p:spPr bwMode="auto">
            <a:xfrm>
              <a:off x="39624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0" name="Oval 119"/>
            <p:cNvSpPr/>
            <p:nvPr/>
          </p:nvSpPr>
          <p:spPr bwMode="auto">
            <a:xfrm>
              <a:off x="3962400" y="4343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1" name="Oval 120"/>
            <p:cNvSpPr/>
            <p:nvPr/>
          </p:nvSpPr>
          <p:spPr bwMode="auto">
            <a:xfrm>
              <a:off x="2667000" y="5181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2" name="Oval 121"/>
            <p:cNvSpPr/>
            <p:nvPr/>
          </p:nvSpPr>
          <p:spPr bwMode="auto">
            <a:xfrm>
              <a:off x="2438400" y="3124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3" name="Oval 122"/>
            <p:cNvSpPr/>
            <p:nvPr/>
          </p:nvSpPr>
          <p:spPr bwMode="auto">
            <a:xfrm>
              <a:off x="5791200" y="2895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4" name="Oval 123"/>
            <p:cNvSpPr/>
            <p:nvPr/>
          </p:nvSpPr>
          <p:spPr bwMode="auto">
            <a:xfrm>
              <a:off x="2895600" y="3733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5" name="Oval 124"/>
            <p:cNvSpPr/>
            <p:nvPr/>
          </p:nvSpPr>
          <p:spPr bwMode="auto">
            <a:xfrm>
              <a:off x="1676400" y="46482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6" name="Oval 125"/>
            <p:cNvSpPr/>
            <p:nvPr/>
          </p:nvSpPr>
          <p:spPr bwMode="auto">
            <a:xfrm>
              <a:off x="3810000" y="3276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7" name="Oval 126"/>
            <p:cNvSpPr/>
            <p:nvPr/>
          </p:nvSpPr>
          <p:spPr bwMode="auto">
            <a:xfrm>
              <a:off x="5257800" y="4419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rgbClr val="0000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28" name="Straight Connector 127"/>
            <p:cNvCxnSpPr>
              <a:stCxn id="117" idx="5"/>
              <a:endCxn id="122" idx="0"/>
            </p:cNvCxnSpPr>
            <p:nvPr/>
          </p:nvCxnSpPr>
          <p:spPr bwMode="auto">
            <a:xfrm>
              <a:off x="1958882" y="1958882"/>
              <a:ext cx="5557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9" name="Straight Connector 128"/>
            <p:cNvCxnSpPr>
              <a:stCxn id="117" idx="3"/>
              <a:endCxn id="118" idx="0"/>
            </p:cNvCxnSpPr>
            <p:nvPr/>
          </p:nvCxnSpPr>
          <p:spPr bwMode="auto">
            <a:xfrm flipH="1">
              <a:off x="1295400" y="1958882"/>
              <a:ext cx="555718" cy="1012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0" name="Straight Connector 129"/>
            <p:cNvCxnSpPr>
              <a:stCxn id="118" idx="5"/>
              <a:endCxn id="125" idx="1"/>
            </p:cNvCxnSpPr>
            <p:nvPr/>
          </p:nvCxnSpPr>
          <p:spPr bwMode="auto">
            <a:xfrm>
              <a:off x="1349282" y="3101882"/>
              <a:ext cx="349436" cy="15686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Straight Connector 130"/>
            <p:cNvCxnSpPr>
              <a:endCxn id="124" idx="1"/>
            </p:cNvCxnSpPr>
            <p:nvPr/>
          </p:nvCxnSpPr>
          <p:spPr bwMode="auto">
            <a:xfrm>
              <a:off x="2590800" y="3200400"/>
              <a:ext cx="327118" cy="5557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2" name="Straight Connector 131"/>
            <p:cNvCxnSpPr>
              <a:stCxn id="126" idx="5"/>
            </p:cNvCxnSpPr>
            <p:nvPr/>
          </p:nvCxnSpPr>
          <p:spPr bwMode="auto">
            <a:xfrm>
              <a:off x="3940082" y="3406682"/>
              <a:ext cx="1362354" cy="105755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3" name="Straight Connector 132"/>
            <p:cNvCxnSpPr>
              <a:endCxn id="126" idx="7"/>
            </p:cNvCxnSpPr>
            <p:nvPr/>
          </p:nvCxnSpPr>
          <p:spPr bwMode="auto">
            <a:xfrm flipH="1">
              <a:off x="3940082" y="2133600"/>
              <a:ext cx="98518" cy="1165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4" name="Straight Connector 133"/>
            <p:cNvCxnSpPr>
              <a:endCxn id="123" idx="4"/>
            </p:cNvCxnSpPr>
            <p:nvPr/>
          </p:nvCxnSpPr>
          <p:spPr bwMode="auto">
            <a:xfrm>
              <a:off x="4038600" y="2057400"/>
              <a:ext cx="1828800" cy="990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Straight Connector 134"/>
            <p:cNvCxnSpPr>
              <a:endCxn id="127" idx="0"/>
            </p:cNvCxnSpPr>
            <p:nvPr/>
          </p:nvCxnSpPr>
          <p:spPr bwMode="auto">
            <a:xfrm flipH="1">
              <a:off x="5334000" y="3048000"/>
              <a:ext cx="5334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6" name="Straight Connector 135"/>
            <p:cNvCxnSpPr>
              <a:endCxn id="121" idx="2"/>
            </p:cNvCxnSpPr>
            <p:nvPr/>
          </p:nvCxnSpPr>
          <p:spPr bwMode="auto">
            <a:xfrm>
              <a:off x="1752600" y="4648200"/>
              <a:ext cx="914400" cy="609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7" name="Straight Connector 136"/>
            <p:cNvCxnSpPr>
              <a:endCxn id="120" idx="3"/>
            </p:cNvCxnSpPr>
            <p:nvPr/>
          </p:nvCxnSpPr>
          <p:spPr bwMode="auto">
            <a:xfrm>
              <a:off x="2971800" y="3733800"/>
              <a:ext cx="1012918" cy="7396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8" name="Straight Connector 137"/>
            <p:cNvCxnSpPr>
              <a:endCxn id="120" idx="5"/>
            </p:cNvCxnSpPr>
            <p:nvPr/>
          </p:nvCxnSpPr>
          <p:spPr bwMode="auto">
            <a:xfrm flipH="1">
              <a:off x="4092482" y="4419600"/>
              <a:ext cx="1241518" cy="538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9" name="Straight Connector 138"/>
            <p:cNvCxnSpPr>
              <a:endCxn id="120" idx="1"/>
            </p:cNvCxnSpPr>
            <p:nvPr/>
          </p:nvCxnSpPr>
          <p:spPr bwMode="auto">
            <a:xfrm>
              <a:off x="3886200" y="3276600"/>
              <a:ext cx="985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Straight Connector 139"/>
            <p:cNvCxnSpPr>
              <a:endCxn id="121" idx="0"/>
            </p:cNvCxnSpPr>
            <p:nvPr/>
          </p:nvCxnSpPr>
          <p:spPr bwMode="auto">
            <a:xfrm flipH="1">
              <a:off x="2743200" y="3810000"/>
              <a:ext cx="228600" cy="13716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1" name="Straight Connector 140"/>
            <p:cNvCxnSpPr>
              <a:stCxn id="122" idx="6"/>
              <a:endCxn id="126" idx="1"/>
            </p:cNvCxnSpPr>
            <p:nvPr/>
          </p:nvCxnSpPr>
          <p:spPr bwMode="auto">
            <a:xfrm>
              <a:off x="2590800" y="3200400"/>
              <a:ext cx="1241518" cy="985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2" name="Straight Connector 141"/>
            <p:cNvCxnSpPr>
              <a:stCxn id="118" idx="6"/>
              <a:endCxn id="122" idx="2"/>
            </p:cNvCxnSpPr>
            <p:nvPr/>
          </p:nvCxnSpPr>
          <p:spPr bwMode="auto">
            <a:xfrm>
              <a:off x="1371600" y="3048000"/>
              <a:ext cx="1066800" cy="152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3" name="Straight Connector 142"/>
            <p:cNvCxnSpPr>
              <a:stCxn id="125" idx="0"/>
              <a:endCxn id="124" idx="3"/>
            </p:cNvCxnSpPr>
            <p:nvPr/>
          </p:nvCxnSpPr>
          <p:spPr bwMode="auto">
            <a:xfrm flipV="1">
              <a:off x="1752600" y="3863882"/>
              <a:ext cx="1165318" cy="7843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Straight Connector 143"/>
            <p:cNvCxnSpPr>
              <a:stCxn id="121" idx="7"/>
              <a:endCxn id="120" idx="3"/>
            </p:cNvCxnSpPr>
            <p:nvPr/>
          </p:nvCxnSpPr>
          <p:spPr bwMode="auto">
            <a:xfrm flipV="1">
              <a:off x="2797082" y="4473482"/>
              <a:ext cx="1187636" cy="7304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5" name="Straight Connector 144"/>
            <p:cNvCxnSpPr>
              <a:stCxn id="125" idx="0"/>
              <a:endCxn id="122" idx="3"/>
            </p:cNvCxnSpPr>
            <p:nvPr/>
          </p:nvCxnSpPr>
          <p:spPr bwMode="auto">
            <a:xfrm flipV="1">
              <a:off x="1752600" y="3254282"/>
              <a:ext cx="708118" cy="13939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6" name="Straight Connector 145"/>
            <p:cNvCxnSpPr>
              <a:stCxn id="124" idx="0"/>
              <a:endCxn id="126" idx="2"/>
            </p:cNvCxnSpPr>
            <p:nvPr/>
          </p:nvCxnSpPr>
          <p:spPr bwMode="auto">
            <a:xfrm flipV="1">
              <a:off x="2971800" y="3352800"/>
              <a:ext cx="838200" cy="3810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Straight Connector 146"/>
            <p:cNvCxnSpPr>
              <a:stCxn id="126" idx="7"/>
              <a:endCxn id="123" idx="5"/>
            </p:cNvCxnSpPr>
            <p:nvPr/>
          </p:nvCxnSpPr>
          <p:spPr bwMode="auto">
            <a:xfrm flipV="1">
              <a:off x="3940082" y="3025682"/>
              <a:ext cx="1981200" cy="2732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Straight Connector 147"/>
            <p:cNvCxnSpPr>
              <a:stCxn id="117" idx="7"/>
              <a:endCxn id="119" idx="2"/>
            </p:cNvCxnSpPr>
            <p:nvPr/>
          </p:nvCxnSpPr>
          <p:spPr bwMode="auto">
            <a:xfrm>
              <a:off x="1958882" y="1851118"/>
              <a:ext cx="2003518" cy="28248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9" name="Straight Connector 148"/>
            <p:cNvCxnSpPr>
              <a:stCxn id="122" idx="7"/>
              <a:endCxn id="119" idx="0"/>
            </p:cNvCxnSpPr>
            <p:nvPr/>
          </p:nvCxnSpPr>
          <p:spPr bwMode="auto">
            <a:xfrm flipV="1">
              <a:off x="2568482" y="2057400"/>
              <a:ext cx="1470118" cy="108911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Flooding on spanning tree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/>
          <p:cNvSpPr>
            <a:spLocks noChangeAspect="1"/>
          </p:cNvSpPr>
          <p:nvPr/>
        </p:nvSpPr>
        <p:spPr bwMode="auto">
          <a:xfrm>
            <a:off x="2438400" y="30480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>
            <a:spLocks noChangeAspect="1"/>
          </p:cNvSpPr>
          <p:nvPr/>
        </p:nvSpPr>
        <p:spPr bwMode="auto">
          <a:xfrm>
            <a:off x="2819400" y="36576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>
            <a:spLocks noChangeAspect="1"/>
          </p:cNvSpPr>
          <p:nvPr/>
        </p:nvSpPr>
        <p:spPr bwMode="auto">
          <a:xfrm>
            <a:off x="1600200" y="45720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>
            <a:spLocks noChangeAspect="1"/>
          </p:cNvSpPr>
          <p:nvPr/>
        </p:nvSpPr>
        <p:spPr bwMode="auto">
          <a:xfrm>
            <a:off x="1828800" y="18288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>
            <a:spLocks noChangeAspect="1"/>
          </p:cNvSpPr>
          <p:nvPr/>
        </p:nvSpPr>
        <p:spPr bwMode="auto">
          <a:xfrm>
            <a:off x="1143000" y="28956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>
            <a:spLocks noChangeAspect="1"/>
          </p:cNvSpPr>
          <p:nvPr/>
        </p:nvSpPr>
        <p:spPr bwMode="auto">
          <a:xfrm>
            <a:off x="2590800" y="51816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>
            <a:spLocks noChangeAspect="1"/>
          </p:cNvSpPr>
          <p:nvPr/>
        </p:nvSpPr>
        <p:spPr bwMode="auto">
          <a:xfrm>
            <a:off x="3886200" y="43434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>
            <a:spLocks noChangeAspect="1"/>
          </p:cNvSpPr>
          <p:nvPr/>
        </p:nvSpPr>
        <p:spPr bwMode="auto">
          <a:xfrm>
            <a:off x="5181600" y="43434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>
            <a:spLocks noChangeAspect="1"/>
          </p:cNvSpPr>
          <p:nvPr/>
        </p:nvSpPr>
        <p:spPr bwMode="auto">
          <a:xfrm>
            <a:off x="3810000" y="32004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Rectangle 50"/>
          <p:cNvSpPr>
            <a:spLocks noChangeAspect="1"/>
          </p:cNvSpPr>
          <p:nvPr/>
        </p:nvSpPr>
        <p:spPr bwMode="auto">
          <a:xfrm>
            <a:off x="5791200" y="28956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Rectangle 51"/>
          <p:cNvSpPr>
            <a:spLocks noChangeAspect="1"/>
          </p:cNvSpPr>
          <p:nvPr/>
        </p:nvSpPr>
        <p:spPr bwMode="auto">
          <a:xfrm>
            <a:off x="3886200" y="1981200"/>
            <a:ext cx="228600" cy="2286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1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But isn’t flooding wasteful?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Yes, but we can use it to bootstrap more efficient forwarding</a:t>
            </a:r>
          </a:p>
          <a:p>
            <a:r>
              <a:rPr lang="en-US" dirty="0">
                <a:solidFill>
                  <a:srgbClr val="0000FF"/>
                </a:solidFill>
              </a:rPr>
              <a:t>Idea</a:t>
            </a:r>
            <a:r>
              <a:rPr lang="en-US" dirty="0"/>
              <a:t>: watch the packets going by, and learn from them</a:t>
            </a:r>
          </a:p>
          <a:p>
            <a:pPr lvl="1"/>
            <a:r>
              <a:rPr lang="en-US" dirty="0"/>
              <a:t>If node A sees a packet from node B come in on a particular port, it knows what port to use to reach B!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Works because there is only one path to B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6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Nodes can “learn” routes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 learns how to reach nodes by remembering where flooding packets came from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If flood packet </a:t>
            </a:r>
            <a:r>
              <a:rPr lang="en-US" u="sng" dirty="0">
                <a:solidFill>
                  <a:srgbClr val="0000FF"/>
                </a:solidFill>
              </a:rPr>
              <a:t>from</a:t>
            </a:r>
            <a:r>
              <a:rPr lang="en-US" dirty="0">
                <a:solidFill>
                  <a:srgbClr val="0000FF"/>
                </a:solidFill>
              </a:rPr>
              <a:t> Node A entered switch on port 4, then switch uses port 4 to send to Node A</a:t>
            </a:r>
          </a:p>
          <a:p>
            <a:pPr lvl="1"/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43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Flood first packet to node you are trying to reach</a:t>
            </a:r>
          </a:p>
          <a:p>
            <a:r>
              <a:rPr lang="en-US" dirty="0"/>
              <a:t>All switches learn where you are</a:t>
            </a:r>
          </a:p>
          <a:p>
            <a:r>
              <a:rPr lang="en-US" dirty="0"/>
              <a:t>When destination responds, some switches learn where it is…</a:t>
            </a:r>
          </a:p>
          <a:p>
            <a:pPr lvl="1"/>
            <a:r>
              <a:rPr lang="en-US" dirty="0"/>
              <a:t>Only some switches, because packet to you follows direct path, and is not flooded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1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Ethernet wrap-up</a:t>
            </a:r>
          </a:p>
          <a:p>
            <a:r>
              <a:rPr lang="en-US" dirty="0"/>
              <a:t>Putting everything together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from flood packets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endCxn id="9" idx="2"/>
          </p:cNvCxnSpPr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/>
          <p:cNvSpPr>
            <a:spLocks noChangeAspect="1"/>
          </p:cNvSpPr>
          <p:nvPr/>
        </p:nvSpPr>
        <p:spPr bwMode="auto">
          <a:xfrm>
            <a:off x="2438400" y="30480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>
            <a:spLocks noChangeAspect="1"/>
          </p:cNvSpPr>
          <p:nvPr/>
        </p:nvSpPr>
        <p:spPr bwMode="auto">
          <a:xfrm>
            <a:off x="2819400" y="3657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>
            <a:spLocks noChangeAspect="1"/>
          </p:cNvSpPr>
          <p:nvPr/>
        </p:nvSpPr>
        <p:spPr bwMode="auto">
          <a:xfrm>
            <a:off x="1600200" y="45720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>
            <a:spLocks noChangeAspect="1"/>
          </p:cNvSpPr>
          <p:nvPr/>
        </p:nvSpPr>
        <p:spPr bwMode="auto">
          <a:xfrm>
            <a:off x="1828800" y="18288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>
            <a:spLocks noChangeAspect="1"/>
          </p:cNvSpPr>
          <p:nvPr/>
        </p:nvSpPr>
        <p:spPr bwMode="auto">
          <a:xfrm>
            <a:off x="1143000" y="2895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>
            <a:spLocks noChangeAspect="1"/>
          </p:cNvSpPr>
          <p:nvPr/>
        </p:nvSpPr>
        <p:spPr bwMode="auto">
          <a:xfrm>
            <a:off x="2590800" y="5181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>
            <a:spLocks noChangeAspect="1"/>
          </p:cNvSpPr>
          <p:nvPr/>
        </p:nvSpPr>
        <p:spPr bwMode="auto">
          <a:xfrm>
            <a:off x="3886200" y="43434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>
            <a:spLocks noChangeAspect="1"/>
          </p:cNvSpPr>
          <p:nvPr/>
        </p:nvSpPr>
        <p:spPr bwMode="auto">
          <a:xfrm>
            <a:off x="5181600" y="43434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>
            <a:spLocks noChangeAspect="1"/>
          </p:cNvSpPr>
          <p:nvPr/>
        </p:nvSpPr>
        <p:spPr bwMode="auto">
          <a:xfrm>
            <a:off x="3810000" y="32004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Rectangle 50"/>
          <p:cNvSpPr>
            <a:spLocks noChangeAspect="1"/>
          </p:cNvSpPr>
          <p:nvPr/>
        </p:nvSpPr>
        <p:spPr bwMode="auto">
          <a:xfrm>
            <a:off x="5791200" y="2895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Rectangle 51"/>
          <p:cNvSpPr>
            <a:spLocks noChangeAspect="1"/>
          </p:cNvSpPr>
          <p:nvPr/>
        </p:nvSpPr>
        <p:spPr bwMode="auto">
          <a:xfrm>
            <a:off x="3886200" y="19812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3200" y="44958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latin typeface="+mn-lt"/>
              </a:rPr>
              <a:t>Node A</a:t>
            </a:r>
          </a:p>
        </p:txBody>
      </p:sp>
      <p:sp>
        <p:nvSpPr>
          <p:cNvPr id="18" name="Rectangular Callout 17"/>
          <p:cNvSpPr/>
          <p:nvPr/>
        </p:nvSpPr>
        <p:spPr bwMode="auto">
          <a:xfrm>
            <a:off x="6261100" y="2057400"/>
            <a:ext cx="2895600" cy="1069848"/>
          </a:xfrm>
          <a:prstGeom prst="wedgeRectCallout">
            <a:avLst>
              <a:gd name="adj1" fmla="val -66009"/>
              <a:gd name="adj2" fmla="val 6368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A can be reached</a:t>
            </a:r>
          </a:p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through this port</a:t>
            </a:r>
          </a:p>
        </p:txBody>
      </p:sp>
      <p:sp>
        <p:nvSpPr>
          <p:cNvPr id="53" name="Rectangular Callout 52"/>
          <p:cNvSpPr/>
          <p:nvPr/>
        </p:nvSpPr>
        <p:spPr bwMode="auto">
          <a:xfrm>
            <a:off x="2286000" y="1295400"/>
            <a:ext cx="2895600" cy="1069848"/>
          </a:xfrm>
          <a:prstGeom prst="wedgeRectCallout">
            <a:avLst>
              <a:gd name="adj1" fmla="val -35746"/>
              <a:gd name="adj2" fmla="val 14440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A can be reached</a:t>
            </a:r>
          </a:p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through this port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800" y="5715000"/>
            <a:ext cx="792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/>
                <a:cs typeface="Arial"/>
              </a:rPr>
              <a:t>Once a node has sent a flood message, all other switches know how to reach it….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-228600" y="31242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latin typeface="+mn-lt"/>
              </a:rPr>
              <a:t>Node B</a:t>
            </a: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43616-2BEA-E04D-9012-0CB821E73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D1CEBA6F-928C-7148-B1D1-77BADD412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304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18" grpId="0" animBg="1"/>
      <p:bldP spid="53" grpId="0" animBg="1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B responds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828800" y="1828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1219200" y="2971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3962400" y="2057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962400" y="43434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438400" y="3124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791200" y="2895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895600" y="37338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676400" y="46482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5257800" y="4419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6" name="Straight Connector 15"/>
          <p:cNvCxnSpPr>
            <a:stCxn id="5" idx="5"/>
            <a:endCxn id="10" idx="0"/>
          </p:cNvCxnSpPr>
          <p:nvPr/>
        </p:nvCxnSpPr>
        <p:spPr bwMode="auto">
          <a:xfrm>
            <a:off x="1958882" y="1958882"/>
            <a:ext cx="555718" cy="11653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5" idx="3"/>
            <a:endCxn id="6" idx="0"/>
          </p:cNvCxnSpPr>
          <p:nvPr/>
        </p:nvCxnSpPr>
        <p:spPr bwMode="auto">
          <a:xfrm flipH="1">
            <a:off x="1295400" y="1958882"/>
            <a:ext cx="555718" cy="1012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endCxn id="12" idx="1"/>
          </p:cNvCxnSpPr>
          <p:nvPr/>
        </p:nvCxnSpPr>
        <p:spPr bwMode="auto">
          <a:xfrm>
            <a:off x="2590800" y="3200400"/>
            <a:ext cx="327118" cy="5557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endCxn id="11" idx="4"/>
          </p:cNvCxnSpPr>
          <p:nvPr/>
        </p:nvCxnSpPr>
        <p:spPr bwMode="auto">
          <a:xfrm>
            <a:off x="4038600" y="2057400"/>
            <a:ext cx="1828800" cy="990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endCxn id="15" idx="0"/>
          </p:cNvCxnSpPr>
          <p:nvPr/>
        </p:nvCxnSpPr>
        <p:spPr bwMode="auto">
          <a:xfrm flipH="1">
            <a:off x="5334000" y="3048000"/>
            <a:ext cx="533400" cy="1371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1752600" y="4648200"/>
            <a:ext cx="914400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>
            <a:endCxn id="8" idx="3"/>
          </p:cNvCxnSpPr>
          <p:nvPr/>
        </p:nvCxnSpPr>
        <p:spPr bwMode="auto">
          <a:xfrm>
            <a:off x="2971800" y="3733800"/>
            <a:ext cx="1012918" cy="7396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endCxn id="8" idx="5"/>
          </p:cNvCxnSpPr>
          <p:nvPr/>
        </p:nvCxnSpPr>
        <p:spPr bwMode="auto">
          <a:xfrm flipH="1">
            <a:off x="4092482" y="4419600"/>
            <a:ext cx="1241518" cy="538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endCxn id="8" idx="1"/>
          </p:cNvCxnSpPr>
          <p:nvPr/>
        </p:nvCxnSpPr>
        <p:spPr bwMode="auto">
          <a:xfrm>
            <a:off x="3886200" y="3276600"/>
            <a:ext cx="98518" cy="10891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3" idx="0"/>
            <a:endCxn id="10" idx="3"/>
          </p:cNvCxnSpPr>
          <p:nvPr/>
        </p:nvCxnSpPr>
        <p:spPr bwMode="auto">
          <a:xfrm flipV="1">
            <a:off x="1752600" y="3254282"/>
            <a:ext cx="708118" cy="139391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/>
          <p:cNvSpPr>
            <a:spLocks noChangeAspect="1"/>
          </p:cNvSpPr>
          <p:nvPr/>
        </p:nvSpPr>
        <p:spPr bwMode="auto">
          <a:xfrm>
            <a:off x="2438400" y="30480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>
            <a:spLocks noChangeAspect="1"/>
          </p:cNvSpPr>
          <p:nvPr/>
        </p:nvSpPr>
        <p:spPr bwMode="auto">
          <a:xfrm>
            <a:off x="2819400" y="3657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>
            <a:spLocks noChangeAspect="1"/>
          </p:cNvSpPr>
          <p:nvPr/>
        </p:nvSpPr>
        <p:spPr bwMode="auto">
          <a:xfrm>
            <a:off x="1143000" y="28956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3200" y="44958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latin typeface="+mn-lt"/>
              </a:rPr>
              <a:t>Node A</a:t>
            </a:r>
          </a:p>
        </p:txBody>
      </p:sp>
      <p:sp>
        <p:nvSpPr>
          <p:cNvPr id="53" name="Rectangular Callout 52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79606"/>
              <a:gd name="adj2" fmla="val 3875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B can be reached</a:t>
            </a:r>
          </a:p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through this port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800" y="5715000"/>
            <a:ext cx="792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/>
                <a:cs typeface="Arial"/>
              </a:rPr>
              <a:t>When a node responds, </a:t>
            </a:r>
            <a:r>
              <a:rPr lang="en-US" sz="2800" u="sng" dirty="0">
                <a:latin typeface="Arial"/>
                <a:cs typeface="Arial"/>
              </a:rPr>
              <a:t>some</a:t>
            </a:r>
            <a:r>
              <a:rPr lang="en-US" sz="2800" dirty="0">
                <a:latin typeface="Arial"/>
                <a:cs typeface="Arial"/>
              </a:rPr>
              <a:t> of the switches learn where it is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-228600" y="31242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latin typeface="+mn-lt"/>
              </a:rPr>
              <a:t>Node B</a:t>
            </a:r>
          </a:p>
        </p:txBody>
      </p:sp>
      <p:sp>
        <p:nvSpPr>
          <p:cNvPr id="54" name="Rectangular Callout 53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55044"/>
              <a:gd name="adj2" fmla="val 11473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B can be reached</a:t>
            </a:r>
          </a:p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through this port</a:t>
            </a:r>
          </a:p>
        </p:txBody>
      </p:sp>
      <p:sp>
        <p:nvSpPr>
          <p:cNvPr id="42" name="Rectangular Callout 41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41009"/>
              <a:gd name="adj2" fmla="val 16815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B can be reached</a:t>
            </a:r>
          </a:p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through this port</a:t>
            </a:r>
          </a:p>
        </p:txBody>
      </p:sp>
      <p:sp>
        <p:nvSpPr>
          <p:cNvPr id="45" name="Rectangle 44"/>
          <p:cNvSpPr>
            <a:spLocks noChangeAspect="1"/>
          </p:cNvSpPr>
          <p:nvPr/>
        </p:nvSpPr>
        <p:spPr bwMode="auto">
          <a:xfrm>
            <a:off x="1828800" y="18288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5" name="Rectangle 54"/>
          <p:cNvSpPr>
            <a:spLocks noChangeAspect="1"/>
          </p:cNvSpPr>
          <p:nvPr/>
        </p:nvSpPr>
        <p:spPr bwMode="auto">
          <a:xfrm>
            <a:off x="3886200" y="4267200"/>
            <a:ext cx="228600" cy="2286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ular Callout 40"/>
          <p:cNvSpPr/>
          <p:nvPr/>
        </p:nvSpPr>
        <p:spPr bwMode="auto">
          <a:xfrm>
            <a:off x="2590800" y="1219200"/>
            <a:ext cx="2895600" cy="1069848"/>
          </a:xfrm>
          <a:prstGeom prst="wedgeRectCallout">
            <a:avLst>
              <a:gd name="adj1" fmla="val -12062"/>
              <a:gd name="adj2" fmla="val 23225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Node B can be reached</a:t>
            </a:r>
          </a:p>
          <a:p>
            <a:pPr lvl="0" algn="ctr"/>
            <a:r>
              <a:rPr lang="en-US" dirty="0">
                <a:solidFill>
                  <a:srgbClr val="F47A00"/>
                </a:solidFill>
                <a:ea typeface="ＭＳ Ｐゴシック" charset="0"/>
                <a:cs typeface="ＭＳ Ｐゴシック" charset="0"/>
              </a:rPr>
              <a:t> through this port</a:t>
            </a:r>
          </a:p>
        </p:txBody>
      </p:sp>
      <p:sp>
        <p:nvSpPr>
          <p:cNvPr id="56" name="Oval 55"/>
          <p:cNvSpPr/>
          <p:nvPr/>
        </p:nvSpPr>
        <p:spPr bwMode="auto">
          <a:xfrm>
            <a:off x="2590800" y="5181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1B680-5864-6343-ABD6-EC1987F2C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14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 animBg="1"/>
      <p:bldP spid="46" grpId="0" animBg="1"/>
      <p:bldP spid="53" grpId="0" animBg="1"/>
      <p:bldP spid="54" grpId="0" animBg="1"/>
      <p:bldP spid="42" grpId="0" animBg="1"/>
      <p:bldP spid="45" grpId="0" animBg="1"/>
      <p:bldP spid="55" grpId="0" animBg="1"/>
      <p:bldP spid="4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Ethernet switches are “self learning”</a:t>
            </a:r>
            <a:endParaRPr lang="en-US" dirty="0"/>
          </a:p>
        </p:txBody>
      </p:sp>
      <p:sp>
        <p:nvSpPr>
          <p:cNvPr id="665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packet arrives:</a:t>
            </a:r>
          </a:p>
          <a:p>
            <a:pPr lvl="1"/>
            <a:r>
              <a:rPr lang="en-US" dirty="0"/>
              <a:t>Inspect source MAC address, associate with incoming port</a:t>
            </a:r>
          </a:p>
          <a:p>
            <a:pPr lvl="1"/>
            <a:r>
              <a:rPr lang="en-US" dirty="0"/>
              <a:t>Store mapping in the switch table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solidFill>
                  <a:srgbClr val="0000FF"/>
                </a:solidFill>
              </a:rPr>
              <a:t>time-to-live</a:t>
            </a:r>
            <a:r>
              <a:rPr lang="en-US" dirty="0"/>
              <a:t> field to eventually forget mapping</a:t>
            </a:r>
          </a:p>
        </p:txBody>
      </p:sp>
      <p:sp>
        <p:nvSpPr>
          <p:cNvPr id="66569" name="Rectangle 4"/>
          <p:cNvSpPr>
            <a:spLocks noChangeArrowheads="1"/>
          </p:cNvSpPr>
          <p:nvPr/>
        </p:nvSpPr>
        <p:spPr bwMode="auto">
          <a:xfrm>
            <a:off x="3975100" y="5227638"/>
            <a:ext cx="355600" cy="88900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3968750" y="3946525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" name="Clip" r:id="rId4" imgW="1307948" imgH="1084823" progId="MS_ClipArt_Gallery.2">
                  <p:embed/>
                </p:oleObj>
              </mc:Choice>
              <mc:Fallback>
                <p:oleObj name="Clip" r:id="rId4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3946525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3998913" y="62071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6" name="Clip" r:id="rId6" imgW="1307948" imgH="1084823" progId="MS_ClipArt_Gallery.2">
                  <p:embed/>
                </p:oleObj>
              </mc:Choice>
              <mc:Fallback>
                <p:oleObj name="Clip" r:id="rId6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62071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5383213" y="49752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" name="Clip" r:id="rId7" imgW="1307948" imgH="1084823" progId="MS_ClipArt_Gallery.2">
                  <p:embed/>
                </p:oleObj>
              </mc:Choice>
              <mc:Fallback>
                <p:oleObj name="Clip" r:id="rId7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213" y="49752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2551113" y="4986338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" name="Clip" r:id="rId8" imgW="1307948" imgH="1084823" progId="MS_ClipArt_Gallery.2">
                  <p:embed/>
                </p:oleObj>
              </mc:Choice>
              <mc:Fallback>
                <p:oleObj name="Clip" r:id="rId8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4986338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0" name="Rectangle 9"/>
          <p:cNvSpPr>
            <a:spLocks noChangeArrowheads="1"/>
          </p:cNvSpPr>
          <p:nvPr/>
        </p:nvSpPr>
        <p:spPr bwMode="auto">
          <a:xfrm>
            <a:off x="3033713" y="5129213"/>
            <a:ext cx="153987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1" name="Rectangle 10"/>
          <p:cNvSpPr>
            <a:spLocks noChangeArrowheads="1"/>
          </p:cNvSpPr>
          <p:nvPr/>
        </p:nvSpPr>
        <p:spPr bwMode="auto">
          <a:xfrm>
            <a:off x="5289550" y="5129213"/>
            <a:ext cx="153988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2" name="Rectangle 11"/>
          <p:cNvSpPr>
            <a:spLocks noChangeArrowheads="1"/>
          </p:cNvSpPr>
          <p:nvPr/>
        </p:nvSpPr>
        <p:spPr bwMode="auto">
          <a:xfrm>
            <a:off x="4210050" y="4386263"/>
            <a:ext cx="120650" cy="207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3" name="Rectangle 12"/>
          <p:cNvSpPr>
            <a:spLocks noChangeArrowheads="1"/>
          </p:cNvSpPr>
          <p:nvPr/>
        </p:nvSpPr>
        <p:spPr bwMode="auto">
          <a:xfrm>
            <a:off x="4217988" y="6013450"/>
            <a:ext cx="120650" cy="207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74" name="Line 13"/>
          <p:cNvSpPr>
            <a:spLocks noChangeShapeType="1"/>
          </p:cNvSpPr>
          <p:nvPr/>
        </p:nvSpPr>
        <p:spPr bwMode="auto">
          <a:xfrm>
            <a:off x="3187700" y="5184775"/>
            <a:ext cx="842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5" name="Line 14"/>
          <p:cNvSpPr>
            <a:spLocks noChangeShapeType="1"/>
          </p:cNvSpPr>
          <p:nvPr/>
        </p:nvSpPr>
        <p:spPr bwMode="auto">
          <a:xfrm>
            <a:off x="4256088" y="4597400"/>
            <a:ext cx="0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6" name="Line 15"/>
          <p:cNvSpPr>
            <a:spLocks noChangeShapeType="1"/>
          </p:cNvSpPr>
          <p:nvPr/>
        </p:nvSpPr>
        <p:spPr bwMode="auto">
          <a:xfrm flipH="1">
            <a:off x="4419600" y="5184775"/>
            <a:ext cx="852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7" name="Line 16"/>
          <p:cNvSpPr>
            <a:spLocks noChangeShapeType="1"/>
          </p:cNvSpPr>
          <p:nvPr/>
        </p:nvSpPr>
        <p:spPr bwMode="auto">
          <a:xfrm flipV="1">
            <a:off x="4256088" y="5305425"/>
            <a:ext cx="11112" cy="687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6578" name="Text Box 17"/>
          <p:cNvSpPr txBox="1">
            <a:spLocks noChangeArrowheads="1"/>
          </p:cNvSpPr>
          <p:nvPr/>
        </p:nvSpPr>
        <p:spPr bwMode="auto">
          <a:xfrm>
            <a:off x="2090738" y="49260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A</a:t>
            </a:r>
          </a:p>
        </p:txBody>
      </p:sp>
      <p:sp>
        <p:nvSpPr>
          <p:cNvPr id="66579" name="Text Box 18"/>
          <p:cNvSpPr txBox="1">
            <a:spLocks noChangeArrowheads="1"/>
          </p:cNvSpPr>
          <p:nvPr/>
        </p:nvSpPr>
        <p:spPr bwMode="auto">
          <a:xfrm>
            <a:off x="4587875" y="388937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B</a:t>
            </a:r>
          </a:p>
        </p:txBody>
      </p:sp>
      <p:sp>
        <p:nvSpPr>
          <p:cNvPr id="66580" name="Text Box 19"/>
          <p:cNvSpPr txBox="1">
            <a:spLocks noChangeArrowheads="1"/>
          </p:cNvSpPr>
          <p:nvPr/>
        </p:nvSpPr>
        <p:spPr bwMode="auto">
          <a:xfrm>
            <a:off x="6008688" y="49641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C</a:t>
            </a:r>
          </a:p>
        </p:txBody>
      </p:sp>
      <p:sp>
        <p:nvSpPr>
          <p:cNvPr id="66581" name="Text Box 20"/>
          <p:cNvSpPr txBox="1">
            <a:spLocks noChangeArrowheads="1"/>
          </p:cNvSpPr>
          <p:nvPr/>
        </p:nvSpPr>
        <p:spPr bwMode="auto">
          <a:xfrm>
            <a:off x="4548188" y="61547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D</a:t>
            </a:r>
          </a:p>
        </p:txBody>
      </p:sp>
      <p:sp>
        <p:nvSpPr>
          <p:cNvPr id="66582" name="Rectangle 21"/>
          <p:cNvSpPr>
            <a:spLocks noChangeArrowheads="1"/>
          </p:cNvSpPr>
          <p:nvPr/>
        </p:nvSpPr>
        <p:spPr bwMode="auto">
          <a:xfrm>
            <a:off x="3421063" y="4927600"/>
            <a:ext cx="460375" cy="15398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3" name="Rectangle 22"/>
          <p:cNvSpPr>
            <a:spLocks noChangeArrowheads="1"/>
          </p:cNvSpPr>
          <p:nvPr/>
        </p:nvSpPr>
        <p:spPr bwMode="auto">
          <a:xfrm>
            <a:off x="3727450" y="4927600"/>
            <a:ext cx="153988" cy="1539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84" name="Text Box 23"/>
          <p:cNvSpPr txBox="1">
            <a:spLocks noChangeArrowheads="1"/>
          </p:cNvSpPr>
          <p:nvPr/>
        </p:nvSpPr>
        <p:spPr bwMode="auto">
          <a:xfrm>
            <a:off x="457200" y="3886200"/>
            <a:ext cx="2814638" cy="707886"/>
          </a:xfrm>
          <a:prstGeom prst="rect">
            <a:avLst/>
          </a:prstGeom>
          <a:noFill/>
          <a:ln w="38100">
            <a:solidFill>
              <a:srgbClr val="D3A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dirty="0">
                <a:latin typeface="Helvetica" charset="0"/>
              </a:rPr>
              <a:t>Packet tells switch how to reach A.</a:t>
            </a:r>
          </a:p>
        </p:txBody>
      </p:sp>
      <p:sp>
        <p:nvSpPr>
          <p:cNvPr id="66585" name="Line 24"/>
          <p:cNvSpPr>
            <a:spLocks noChangeShapeType="1"/>
          </p:cNvSpPr>
          <p:nvPr/>
        </p:nvSpPr>
        <p:spPr bwMode="auto">
          <a:xfrm>
            <a:off x="3227388" y="4695825"/>
            <a:ext cx="69215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A3F6A6-4063-2E43-94FE-2945E1C8B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36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8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learning: Handling misses</a:t>
            </a:r>
          </a:p>
        </p:txBody>
      </p:sp>
      <p:sp>
        <p:nvSpPr>
          <p:cNvPr id="686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When packet arrives with unfamiliar destination</a:t>
            </a:r>
          </a:p>
          <a:p>
            <a:r>
              <a:rPr lang="en-US"/>
              <a:t>Forward packet out all other ports</a:t>
            </a:r>
          </a:p>
          <a:p>
            <a:r>
              <a:rPr lang="en-US"/>
              <a:t>Response may teach switch about that destination</a:t>
            </a:r>
            <a:endParaRPr lang="en-US" dirty="0"/>
          </a:p>
        </p:txBody>
      </p:sp>
      <p:sp>
        <p:nvSpPr>
          <p:cNvPr id="68617" name="Rectangle 4"/>
          <p:cNvSpPr>
            <a:spLocks noChangeArrowheads="1"/>
          </p:cNvSpPr>
          <p:nvPr/>
        </p:nvSpPr>
        <p:spPr bwMode="auto">
          <a:xfrm>
            <a:off x="3975100" y="5227638"/>
            <a:ext cx="355600" cy="88900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endParaRPr lang="en-US"/>
          </a:p>
        </p:txBody>
      </p:sp>
      <p:graphicFrame>
        <p:nvGraphicFramePr>
          <p:cNvPr id="68610" name="Object 2"/>
          <p:cNvGraphicFramePr>
            <a:graphicFrameLocks noChangeAspect="1"/>
          </p:cNvGraphicFramePr>
          <p:nvPr/>
        </p:nvGraphicFramePr>
        <p:xfrm>
          <a:off x="3968750" y="3946525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9" name="Clip" r:id="rId4" imgW="1307948" imgH="1084823" progId="MS_ClipArt_Gallery.2">
                  <p:embed/>
                </p:oleObj>
              </mc:Choice>
              <mc:Fallback>
                <p:oleObj name="Clip" r:id="rId4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0" y="3946525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1" name="Object 3"/>
          <p:cNvGraphicFramePr>
            <a:graphicFrameLocks noChangeAspect="1"/>
          </p:cNvGraphicFramePr>
          <p:nvPr/>
        </p:nvGraphicFramePr>
        <p:xfrm>
          <a:off x="3998913" y="62071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0" name="Clip" r:id="rId6" imgW="1307948" imgH="1084823" progId="MS_ClipArt_Gallery.2">
                  <p:embed/>
                </p:oleObj>
              </mc:Choice>
              <mc:Fallback>
                <p:oleObj name="Clip" r:id="rId6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8913" y="62071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2" name="Object 4"/>
          <p:cNvGraphicFramePr>
            <a:graphicFrameLocks noChangeAspect="1"/>
          </p:cNvGraphicFramePr>
          <p:nvPr/>
        </p:nvGraphicFramePr>
        <p:xfrm>
          <a:off x="5383213" y="4975225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1" name="Clip" r:id="rId7" imgW="1307948" imgH="1084823" progId="MS_ClipArt_Gallery.2">
                  <p:embed/>
                </p:oleObj>
              </mc:Choice>
              <mc:Fallback>
                <p:oleObj name="Clip" r:id="rId7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213" y="4975225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Object 5"/>
          <p:cNvGraphicFramePr>
            <a:graphicFrameLocks noChangeAspect="1"/>
          </p:cNvGraphicFramePr>
          <p:nvPr/>
        </p:nvGraphicFramePr>
        <p:xfrm>
          <a:off x="2551113" y="4986338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2" name="Clip" r:id="rId8" imgW="1307948" imgH="1084823" progId="MS_ClipArt_Gallery.2">
                  <p:embed/>
                </p:oleObj>
              </mc:Choice>
              <mc:Fallback>
                <p:oleObj name="Clip" r:id="rId8" imgW="1307948" imgH="108482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113" y="4986338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8" name="Rectangle 9"/>
          <p:cNvSpPr>
            <a:spLocks noChangeArrowheads="1"/>
          </p:cNvSpPr>
          <p:nvPr/>
        </p:nvSpPr>
        <p:spPr bwMode="auto">
          <a:xfrm>
            <a:off x="3033713" y="5129213"/>
            <a:ext cx="153987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9" name="Rectangle 10"/>
          <p:cNvSpPr>
            <a:spLocks noChangeArrowheads="1"/>
          </p:cNvSpPr>
          <p:nvPr/>
        </p:nvSpPr>
        <p:spPr bwMode="auto">
          <a:xfrm>
            <a:off x="5289550" y="5129213"/>
            <a:ext cx="153988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0" name="Rectangle 11"/>
          <p:cNvSpPr>
            <a:spLocks noChangeArrowheads="1"/>
          </p:cNvSpPr>
          <p:nvPr/>
        </p:nvSpPr>
        <p:spPr bwMode="auto">
          <a:xfrm>
            <a:off x="4210050" y="4386263"/>
            <a:ext cx="120650" cy="207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1" name="Rectangle 12"/>
          <p:cNvSpPr>
            <a:spLocks noChangeArrowheads="1"/>
          </p:cNvSpPr>
          <p:nvPr/>
        </p:nvSpPr>
        <p:spPr bwMode="auto">
          <a:xfrm>
            <a:off x="4217988" y="6013450"/>
            <a:ext cx="120650" cy="207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2" name="Line 13"/>
          <p:cNvSpPr>
            <a:spLocks noChangeShapeType="1"/>
          </p:cNvSpPr>
          <p:nvPr/>
        </p:nvSpPr>
        <p:spPr bwMode="auto">
          <a:xfrm>
            <a:off x="3187700" y="5184775"/>
            <a:ext cx="842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3" name="Line 14"/>
          <p:cNvSpPr>
            <a:spLocks noChangeShapeType="1"/>
          </p:cNvSpPr>
          <p:nvPr/>
        </p:nvSpPr>
        <p:spPr bwMode="auto">
          <a:xfrm>
            <a:off x="4256088" y="4597400"/>
            <a:ext cx="0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4" name="Line 15"/>
          <p:cNvSpPr>
            <a:spLocks noChangeShapeType="1"/>
          </p:cNvSpPr>
          <p:nvPr/>
        </p:nvSpPr>
        <p:spPr bwMode="auto">
          <a:xfrm flipH="1">
            <a:off x="4419600" y="5184775"/>
            <a:ext cx="852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5" name="Line 16"/>
          <p:cNvSpPr>
            <a:spLocks noChangeShapeType="1"/>
          </p:cNvSpPr>
          <p:nvPr/>
        </p:nvSpPr>
        <p:spPr bwMode="auto">
          <a:xfrm flipV="1">
            <a:off x="4256088" y="5305425"/>
            <a:ext cx="11112" cy="687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8626" name="Text Box 17"/>
          <p:cNvSpPr txBox="1">
            <a:spLocks noChangeArrowheads="1"/>
          </p:cNvSpPr>
          <p:nvPr/>
        </p:nvSpPr>
        <p:spPr bwMode="auto">
          <a:xfrm>
            <a:off x="2090738" y="49260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A</a:t>
            </a:r>
          </a:p>
        </p:txBody>
      </p:sp>
      <p:sp>
        <p:nvSpPr>
          <p:cNvPr id="68627" name="Text Box 18"/>
          <p:cNvSpPr txBox="1">
            <a:spLocks noChangeArrowheads="1"/>
          </p:cNvSpPr>
          <p:nvPr/>
        </p:nvSpPr>
        <p:spPr bwMode="auto">
          <a:xfrm>
            <a:off x="4587875" y="3889375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B</a:t>
            </a:r>
          </a:p>
        </p:txBody>
      </p:sp>
      <p:sp>
        <p:nvSpPr>
          <p:cNvPr id="68628" name="Text Box 19"/>
          <p:cNvSpPr txBox="1">
            <a:spLocks noChangeArrowheads="1"/>
          </p:cNvSpPr>
          <p:nvPr/>
        </p:nvSpPr>
        <p:spPr bwMode="auto">
          <a:xfrm>
            <a:off x="6008688" y="496411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C</a:t>
            </a:r>
          </a:p>
        </p:txBody>
      </p:sp>
      <p:sp>
        <p:nvSpPr>
          <p:cNvPr id="68629" name="Text Box 20"/>
          <p:cNvSpPr txBox="1">
            <a:spLocks noChangeArrowheads="1"/>
          </p:cNvSpPr>
          <p:nvPr/>
        </p:nvSpPr>
        <p:spPr bwMode="auto">
          <a:xfrm>
            <a:off x="4548188" y="615473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>
                <a:latin typeface="Helvetica" charset="0"/>
              </a:rPr>
              <a:t>D</a:t>
            </a:r>
          </a:p>
        </p:txBody>
      </p:sp>
      <p:sp>
        <p:nvSpPr>
          <p:cNvPr id="68631" name="Rectangle 22"/>
          <p:cNvSpPr>
            <a:spLocks noChangeArrowheads="1"/>
          </p:cNvSpPr>
          <p:nvPr/>
        </p:nvSpPr>
        <p:spPr bwMode="auto">
          <a:xfrm>
            <a:off x="3421063" y="4927600"/>
            <a:ext cx="460375" cy="15398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2" name="Rectangle 23"/>
          <p:cNvSpPr>
            <a:spLocks noChangeArrowheads="1"/>
          </p:cNvSpPr>
          <p:nvPr/>
        </p:nvSpPr>
        <p:spPr bwMode="auto">
          <a:xfrm>
            <a:off x="3727450" y="4927600"/>
            <a:ext cx="153988" cy="1539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3" name="Freeform 24"/>
          <p:cNvSpPr>
            <a:spLocks/>
          </p:cNvSpPr>
          <p:nvPr/>
        </p:nvSpPr>
        <p:spPr bwMode="auto">
          <a:xfrm>
            <a:off x="3957638" y="4581525"/>
            <a:ext cx="179387" cy="363538"/>
          </a:xfrm>
          <a:custGeom>
            <a:avLst/>
            <a:gdLst>
              <a:gd name="T0" fmla="*/ 0 w 113"/>
              <a:gd name="T1" fmla="*/ 2147483647 h 229"/>
              <a:gd name="T2" fmla="*/ 2147483647 w 113"/>
              <a:gd name="T3" fmla="*/ 2147483647 h 229"/>
              <a:gd name="T4" fmla="*/ 2147483647 w 113"/>
              <a:gd name="T5" fmla="*/ 0 h 229"/>
              <a:gd name="T6" fmla="*/ 0 60000 65536"/>
              <a:gd name="T7" fmla="*/ 0 60000 65536"/>
              <a:gd name="T8" fmla="*/ 0 60000 65536"/>
              <a:gd name="T9" fmla="*/ 0 w 113"/>
              <a:gd name="T10" fmla="*/ 0 h 229"/>
              <a:gd name="T11" fmla="*/ 113 w 113"/>
              <a:gd name="T12" fmla="*/ 229 h 2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3" h="229">
                <a:moveTo>
                  <a:pt x="0" y="218"/>
                </a:moveTo>
                <a:cubicBezTo>
                  <a:pt x="40" y="223"/>
                  <a:pt x="81" y="229"/>
                  <a:pt x="97" y="193"/>
                </a:cubicBezTo>
                <a:cubicBezTo>
                  <a:pt x="113" y="157"/>
                  <a:pt x="105" y="78"/>
                  <a:pt x="97" y="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4" name="Freeform 25"/>
          <p:cNvSpPr>
            <a:spLocks/>
          </p:cNvSpPr>
          <p:nvPr/>
        </p:nvSpPr>
        <p:spPr bwMode="auto">
          <a:xfrm>
            <a:off x="3649663" y="5272088"/>
            <a:ext cx="498475" cy="538162"/>
          </a:xfrm>
          <a:custGeom>
            <a:avLst/>
            <a:gdLst>
              <a:gd name="T0" fmla="*/ 0 w 314"/>
              <a:gd name="T1" fmla="*/ 0 h 339"/>
              <a:gd name="T2" fmla="*/ 2147483647 w 314"/>
              <a:gd name="T3" fmla="*/ 2147483647 h 339"/>
              <a:gd name="T4" fmla="*/ 2147483647 w 314"/>
              <a:gd name="T5" fmla="*/ 2147483647 h 339"/>
              <a:gd name="T6" fmla="*/ 0 60000 65536"/>
              <a:gd name="T7" fmla="*/ 0 60000 65536"/>
              <a:gd name="T8" fmla="*/ 0 60000 65536"/>
              <a:gd name="T9" fmla="*/ 0 w 314"/>
              <a:gd name="T10" fmla="*/ 0 h 339"/>
              <a:gd name="T11" fmla="*/ 314 w 314"/>
              <a:gd name="T12" fmla="*/ 339 h 3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4" h="339">
                <a:moveTo>
                  <a:pt x="0" y="0"/>
                </a:moveTo>
                <a:cubicBezTo>
                  <a:pt x="109" y="32"/>
                  <a:pt x="218" y="65"/>
                  <a:pt x="266" y="121"/>
                </a:cubicBezTo>
                <a:cubicBezTo>
                  <a:pt x="314" y="177"/>
                  <a:pt x="302" y="258"/>
                  <a:pt x="290" y="339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35" name="Line 26"/>
          <p:cNvSpPr>
            <a:spLocks noChangeShapeType="1"/>
          </p:cNvSpPr>
          <p:nvPr/>
        </p:nvSpPr>
        <p:spPr bwMode="auto">
          <a:xfrm>
            <a:off x="3957638" y="5003800"/>
            <a:ext cx="12287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D1ADB0B-BD3C-CA41-8C06-09567AE5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69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learning approach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Avoids loop by restricting to spanning tree</a:t>
            </a:r>
          </a:p>
          <a:p>
            <a:pPr lvl="1"/>
            <a:r>
              <a:rPr lang="en-US" dirty="0"/>
              <a:t>This makes flooding possible</a:t>
            </a:r>
          </a:p>
          <a:p>
            <a:r>
              <a:rPr lang="en-US" dirty="0"/>
              <a:t>Flooding allows packet to reach destination</a:t>
            </a:r>
          </a:p>
          <a:p>
            <a:r>
              <a:rPr lang="en-US" dirty="0"/>
              <a:t>And in the process switches learn how to reach source of flood</a:t>
            </a:r>
          </a:p>
          <a:p>
            <a:r>
              <a:rPr lang="en-US" dirty="0"/>
              <a:t>No route “computation”</a:t>
            </a:r>
          </a:p>
          <a:p>
            <a:r>
              <a:rPr lang="en-US" dirty="0"/>
              <a:t>Forwarding entries a consequence of traffic pattern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Contrast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/>
              <a:t>Packets forwarded on all available links</a:t>
            </a:r>
          </a:p>
          <a:p>
            <a:r>
              <a:rPr lang="en-US" sz="2000" dirty="0"/>
              <a:t>Addresses can be aggregated</a:t>
            </a:r>
          </a:p>
          <a:p>
            <a:r>
              <a:rPr lang="en-US" sz="2000" dirty="0"/>
              <a:t>Routing protocol computes loop-free paths</a:t>
            </a:r>
          </a:p>
          <a:p>
            <a:r>
              <a:rPr lang="en-US" sz="2000" dirty="0"/>
              <a:t>Forwarding table computed by routing protocol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400" dirty="0"/>
              <a:t>Ethernet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000" dirty="0"/>
              <a:t>Packets forwarded on subset of links (spanning tree)</a:t>
            </a:r>
          </a:p>
          <a:p>
            <a:r>
              <a:rPr lang="en-US" sz="2000" dirty="0"/>
              <a:t>Flat addresses</a:t>
            </a:r>
          </a:p>
          <a:p>
            <a:r>
              <a:rPr lang="en-US" sz="2000" dirty="0"/>
              <a:t>“Routing” protocol computes loop-free topology</a:t>
            </a:r>
          </a:p>
          <a:p>
            <a:r>
              <a:rPr lang="en-US" sz="2000" dirty="0"/>
              <a:t>Forwarding table derived from data packets(+ spanning tree for floods) </a:t>
            </a:r>
          </a:p>
          <a:p>
            <a:endParaRPr lang="en-US" sz="2000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CF967-1287-0948-92AE-55309D19614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4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Strengths of Ethernet’s approach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ea typeface="Arial" charset="0"/>
                <a:cs typeface="Arial"/>
              </a:rPr>
              <a:t>Plug-n-Play: zero-configuration / self-*</a:t>
            </a:r>
            <a:endParaRPr lang="en-US" sz="2400" dirty="0">
              <a:latin typeface="Arial"/>
              <a:cs typeface="Arial"/>
            </a:endParaRPr>
          </a:p>
          <a:p>
            <a:r>
              <a:rPr lang="en-US" sz="2800" dirty="0">
                <a:latin typeface="Arial"/>
                <a:ea typeface="Arial" charset="0"/>
                <a:cs typeface="Arial"/>
              </a:rPr>
              <a:t>Simple</a:t>
            </a:r>
          </a:p>
          <a:p>
            <a:r>
              <a:rPr lang="en-US" sz="2800" dirty="0">
                <a:solidFill>
                  <a:srgbClr val="0000FF"/>
                </a:solidFill>
                <a:latin typeface="Arial"/>
                <a:ea typeface="Arial" charset="0"/>
                <a:cs typeface="Arial"/>
              </a:rPr>
              <a:t>Cheap</a:t>
            </a:r>
          </a:p>
          <a:p>
            <a:endParaRPr lang="en-US" sz="28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2800" dirty="0">
              <a:latin typeface="Arial"/>
              <a:ea typeface="Arial" charset="0"/>
              <a:cs typeface="Arial"/>
            </a:endParaRPr>
          </a:p>
          <a:p>
            <a:endParaRPr lang="en-US" dirty="0">
              <a:latin typeface="Arial"/>
              <a:ea typeface="Arial" charset="0"/>
              <a:cs typeface="Arial"/>
            </a:endParaRPr>
          </a:p>
          <a:p>
            <a:pPr lvl="8"/>
            <a:endParaRPr lang="en-US" dirty="0">
              <a:latin typeface="Arial"/>
              <a:cs typeface="Arial"/>
            </a:endParaRPr>
          </a:p>
          <a:p>
            <a:pPr lvl="8"/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90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Weaknesses of Ethernet’s approach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rgbClr val="0000FF"/>
                </a:solidFill>
                <a:latin typeface="Arial"/>
                <a:ea typeface="Arial" charset="0"/>
                <a:cs typeface="Arial"/>
              </a:rPr>
              <a:t>Much of the network bandwidth goes unused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Arial"/>
                <a:ea typeface="Arial" charset="0"/>
                <a:cs typeface="Arial"/>
              </a:rPr>
              <a:t>Forwarding is only over the spanning tree</a:t>
            </a:r>
            <a:endParaRPr lang="en-US" sz="2800" dirty="0">
              <a:solidFill>
                <a:srgbClr val="0000FF"/>
              </a:solidFill>
              <a:latin typeface="Arial"/>
              <a:ea typeface="Arial" charset="0"/>
              <a:cs typeface="Arial"/>
            </a:endParaRPr>
          </a:p>
          <a:p>
            <a:r>
              <a:rPr lang="en-US" sz="2800" dirty="0">
                <a:latin typeface="Arial"/>
                <a:ea typeface="Arial" charset="0"/>
                <a:cs typeface="Arial"/>
              </a:rPr>
              <a:t>Delay in reestablishing spanning tree</a:t>
            </a:r>
          </a:p>
          <a:p>
            <a:pPr lvl="1"/>
            <a:r>
              <a:rPr lang="en-US" sz="2400" dirty="0">
                <a:latin typeface="Arial"/>
                <a:ea typeface="Arial" charset="0"/>
                <a:cs typeface="Arial"/>
              </a:rPr>
              <a:t>Network is “down” until spanning tree rebuilt</a:t>
            </a:r>
          </a:p>
          <a:p>
            <a:pPr lvl="1"/>
            <a:r>
              <a:rPr lang="en-US" sz="2400" dirty="0">
                <a:latin typeface="Arial"/>
                <a:ea typeface="Arial" charset="0"/>
                <a:cs typeface="Arial"/>
              </a:rPr>
              <a:t>Rebuilt spanning tree may be quite different</a:t>
            </a:r>
            <a:endParaRPr lang="en-US" dirty="0">
              <a:latin typeface="Arial"/>
              <a:cs typeface="Arial"/>
            </a:endParaRPr>
          </a:p>
          <a:p>
            <a:r>
              <a:rPr lang="en-US" sz="2800" dirty="0">
                <a:latin typeface="Arial"/>
                <a:cs typeface="Arial"/>
              </a:rPr>
              <a:t>Slow to react to host movement</a:t>
            </a:r>
          </a:p>
          <a:p>
            <a:pPr lvl="1"/>
            <a:r>
              <a:rPr lang="en-US" sz="2400" dirty="0">
                <a:latin typeface="Arial"/>
                <a:cs typeface="Arial"/>
              </a:rPr>
              <a:t>Entries must time out</a:t>
            </a:r>
          </a:p>
          <a:p>
            <a:r>
              <a:rPr lang="en-US" sz="2800" dirty="0">
                <a:latin typeface="Arial"/>
                <a:cs typeface="Arial"/>
              </a:rPr>
              <a:t>Poor predictability </a:t>
            </a:r>
          </a:p>
          <a:p>
            <a:pPr lvl="1"/>
            <a:r>
              <a:rPr lang="en-US" sz="2400" dirty="0">
                <a:latin typeface="Arial"/>
                <a:cs typeface="Arial"/>
              </a:rPr>
              <a:t>Location of root and traffic pattern determines forwarding efficiency</a:t>
            </a:r>
            <a:endParaRPr lang="en-US" sz="28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2800" dirty="0">
              <a:latin typeface="Arial"/>
              <a:ea typeface="Arial" charset="0"/>
              <a:cs typeface="Arial"/>
            </a:endParaRPr>
          </a:p>
          <a:p>
            <a:endParaRPr lang="en-US" dirty="0">
              <a:latin typeface="Arial"/>
              <a:ea typeface="Arial" charset="0"/>
              <a:cs typeface="Arial"/>
            </a:endParaRPr>
          </a:p>
          <a:p>
            <a:pPr lvl="8"/>
            <a:endParaRPr lang="en-US" dirty="0">
              <a:latin typeface="Arial"/>
              <a:cs typeface="Arial"/>
            </a:endParaRPr>
          </a:p>
          <a:p>
            <a:pPr lvl="8"/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3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layer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Frames and framing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Addressing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Routing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Forwarding </a:t>
            </a:r>
          </a:p>
          <a:p>
            <a:r>
              <a:rPr lang="en-US" dirty="0"/>
              <a:t>Discovery and bootstrapping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57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Switched Ethernet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Ethernet started as a broadcast medium</a:t>
            </a:r>
          </a:p>
          <a:p>
            <a:pPr lvl="1"/>
            <a:r>
              <a:rPr lang="en-US" dirty="0"/>
              <a:t>Faced broadcast storm in larger setups </a:t>
            </a:r>
            <a:r>
              <a:rPr lang="en-US" dirty="0">
                <a:solidFill>
                  <a:srgbClr val="0000FF"/>
                </a:solidFill>
              </a:rPr>
              <a:t>due to flooding</a:t>
            </a:r>
          </a:p>
          <a:p>
            <a:r>
              <a:rPr lang="en-US" dirty="0"/>
              <a:t>Constraints of switched Ethernet (for backward compatibility)</a:t>
            </a:r>
          </a:p>
          <a:p>
            <a:pPr lvl="1"/>
            <a:r>
              <a:rPr lang="en-US" dirty="0"/>
              <a:t>No changes to end-hosts </a:t>
            </a:r>
          </a:p>
          <a:p>
            <a:pPr lvl="1"/>
            <a:r>
              <a:rPr lang="en-US" dirty="0"/>
              <a:t>Maintain plug-n-play aspect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355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host is “born” knowing only its MAC address</a:t>
            </a:r>
          </a:p>
          <a:p>
            <a:r>
              <a:rPr lang="en-US" dirty="0"/>
              <a:t>Must </a:t>
            </a:r>
            <a:r>
              <a:rPr lang="en-US" dirty="0">
                <a:solidFill>
                  <a:srgbClr val="0000FF"/>
                </a:solidFill>
              </a:rPr>
              <a:t>discover</a:t>
            </a:r>
            <a:r>
              <a:rPr lang="en-US" dirty="0"/>
              <a:t> lots of information before it can communicate with a remote host B</a:t>
            </a:r>
          </a:p>
          <a:p>
            <a:pPr lvl="1"/>
            <a:r>
              <a:rPr lang="en-US" dirty="0"/>
              <a:t>What is my IP address?  </a:t>
            </a:r>
          </a:p>
          <a:p>
            <a:pPr lvl="1"/>
            <a:r>
              <a:rPr lang="en-US" dirty="0"/>
              <a:t>What is B’s IP address? (remote) </a:t>
            </a:r>
          </a:p>
          <a:p>
            <a:pPr lvl="1"/>
            <a:r>
              <a:rPr lang="en-US" dirty="0"/>
              <a:t>What is B’s MAC address? (if B is local)</a:t>
            </a:r>
          </a:p>
          <a:p>
            <a:pPr lvl="1"/>
            <a:r>
              <a:rPr lang="en-US" dirty="0"/>
              <a:t>What is my first-hop router’s address? (if B is not local)</a:t>
            </a:r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ARP and 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layer discovery protocols</a:t>
            </a:r>
          </a:p>
          <a:p>
            <a:pPr lvl="1"/>
            <a:r>
              <a:rPr lang="en-US" dirty="0"/>
              <a:t>ARP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Address Resolution Protocol</a:t>
            </a:r>
          </a:p>
          <a:p>
            <a:pPr lvl="1"/>
            <a:r>
              <a:rPr lang="en-US" dirty="0"/>
              <a:t>DHCP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Dynamic Host Configuration Protocol</a:t>
            </a:r>
          </a:p>
          <a:p>
            <a:pPr lvl="1"/>
            <a:r>
              <a:rPr lang="en-US" dirty="0"/>
              <a:t>Confined to a single local-area network (LAN) </a:t>
            </a:r>
          </a:p>
          <a:p>
            <a:pPr lvl="1"/>
            <a:r>
              <a:rPr lang="en-US" dirty="0"/>
              <a:t>Rely on broadcast capability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145019" y="4609912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278619" y="4609912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3145019" y="4902012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278619" y="4902012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3360919" y="5067112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5494519" y="5067112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3018019" y="5587812"/>
            <a:ext cx="2819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4547470" y="5575112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4058063" y="4628962"/>
            <a:ext cx="70852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dirty="0">
                <a:solidFill>
                  <a:srgbClr val="000000"/>
                </a:solidFill>
              </a:rPr>
              <a:t>Hosts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3352800" y="5949619"/>
            <a:ext cx="90088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000" dirty="0">
                <a:solidFill>
                  <a:srgbClr val="000000"/>
                </a:solidFill>
              </a:rPr>
              <a:t>Router</a:t>
            </a:r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4335803" y="5981512"/>
            <a:ext cx="431800" cy="431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4547470" y="6396379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4730315" y="4616322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7"/>
          <p:cNvSpPr>
            <a:spLocks noChangeShapeType="1"/>
          </p:cNvSpPr>
          <p:nvPr/>
        </p:nvSpPr>
        <p:spPr bwMode="auto">
          <a:xfrm>
            <a:off x="4730315" y="4908422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9"/>
          <p:cNvSpPr>
            <a:spLocks noChangeShapeType="1"/>
          </p:cNvSpPr>
          <p:nvPr/>
        </p:nvSpPr>
        <p:spPr bwMode="auto">
          <a:xfrm>
            <a:off x="4946215" y="5073522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3662369" y="4616322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6"/>
          <p:cNvSpPr>
            <a:spLocks noChangeShapeType="1"/>
          </p:cNvSpPr>
          <p:nvPr/>
        </p:nvSpPr>
        <p:spPr bwMode="auto">
          <a:xfrm>
            <a:off x="3662369" y="4908422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>
            <a:off x="3878269" y="5073522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F023781-B6BB-B842-8299-8D21F4773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75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 animBg="1"/>
      <p:bldP spid="20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ARP and 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layer discovery protocols</a:t>
            </a:r>
          </a:p>
          <a:p>
            <a:r>
              <a:rPr lang="en-US" dirty="0"/>
              <a:t>Serve two functions </a:t>
            </a:r>
          </a:p>
          <a:p>
            <a:pPr lvl="1"/>
            <a:r>
              <a:rPr lang="en-US" dirty="0"/>
              <a:t>Discovery of local end-hosts</a:t>
            </a:r>
          </a:p>
          <a:p>
            <a:pPr lvl="2"/>
            <a:r>
              <a:rPr lang="en-US" dirty="0"/>
              <a:t>For communication between hosts on the same LAN</a:t>
            </a:r>
          </a:p>
          <a:p>
            <a:pPr lvl="1"/>
            <a:r>
              <a:rPr lang="en-US" dirty="0"/>
              <a:t>Bootstrap communication with remote hosts</a:t>
            </a:r>
          </a:p>
          <a:p>
            <a:pPr lvl="2"/>
            <a:r>
              <a:rPr lang="en-US" dirty="0"/>
              <a:t>What’s my IP address?</a:t>
            </a:r>
          </a:p>
          <a:p>
            <a:pPr lvl="2"/>
            <a:r>
              <a:rPr lang="en-US" dirty="0"/>
              <a:t>Who/where is my local DNS server?</a:t>
            </a:r>
          </a:p>
          <a:p>
            <a:pPr lvl="2"/>
            <a:r>
              <a:rPr lang="en-US" dirty="0"/>
              <a:t>Who/where is my first hop router? 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8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DHCP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Host Configuration Protocol</a:t>
            </a:r>
          </a:p>
          <a:p>
            <a:pPr lvl="1"/>
            <a:r>
              <a:rPr lang="en-US" dirty="0"/>
              <a:t>Defined in RFC 2131</a:t>
            </a:r>
          </a:p>
          <a:p>
            <a:r>
              <a:rPr lang="en-US" dirty="0"/>
              <a:t>A host uses DHCP to discover</a:t>
            </a:r>
          </a:p>
          <a:p>
            <a:pPr lvl="1"/>
            <a:r>
              <a:rPr lang="en-US" dirty="0"/>
              <a:t>Its own IP address </a:t>
            </a:r>
          </a:p>
          <a:p>
            <a:pPr lvl="1"/>
            <a:r>
              <a:rPr lang="en-US" dirty="0"/>
              <a:t>Its netmask</a:t>
            </a:r>
          </a:p>
          <a:p>
            <a:pPr lvl="1"/>
            <a:r>
              <a:rPr lang="en-US" dirty="0"/>
              <a:t>IP address(</a:t>
            </a:r>
            <a:r>
              <a:rPr lang="en-US" dirty="0" err="1"/>
              <a:t>es</a:t>
            </a:r>
            <a:r>
              <a:rPr lang="en-US" dirty="0"/>
              <a:t>) for its local DNS name server(s) </a:t>
            </a:r>
          </a:p>
          <a:p>
            <a:pPr lvl="1"/>
            <a:r>
              <a:rPr lang="en-US" dirty="0"/>
              <a:t>IP address(</a:t>
            </a:r>
            <a:r>
              <a:rPr lang="en-US" dirty="0" err="1"/>
              <a:t>es</a:t>
            </a:r>
            <a:r>
              <a:rPr lang="en-US" dirty="0"/>
              <a:t>) for its first-hop “default” router(s) 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660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DHCP: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local DHCP servers maintain required information </a:t>
            </a:r>
          </a:p>
          <a:p>
            <a:pPr lvl="1"/>
            <a:r>
              <a:rPr lang="en-US" dirty="0"/>
              <a:t>IP address pool, netmask, DNS servers, etc.</a:t>
            </a:r>
          </a:p>
          <a:p>
            <a:pPr lvl="1"/>
            <a:r>
              <a:rPr lang="en-US" dirty="0"/>
              <a:t>Application that listens on UDP port 67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97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DHCP: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local DHCP servers maintain required information</a:t>
            </a:r>
          </a:p>
          <a:p>
            <a:r>
              <a:rPr lang="en-US" dirty="0"/>
              <a:t>Client broadcasts a DHCP discovery message</a:t>
            </a:r>
          </a:p>
          <a:p>
            <a:pPr lvl="1"/>
            <a:r>
              <a:rPr lang="en-US" dirty="0"/>
              <a:t>L2 broadcast, to MAC address FF:FF:FF:FF:FF:FF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628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DHCP: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local DHCP servers maintain required information</a:t>
            </a:r>
          </a:p>
          <a:p>
            <a:r>
              <a:rPr lang="en-US" dirty="0"/>
              <a:t>Client broadcasts a DHCP discovery message</a:t>
            </a:r>
          </a:p>
          <a:p>
            <a:r>
              <a:rPr lang="en-US" dirty="0"/>
              <a:t>One or more DHCP servers responds with a DHCP “offer” message</a:t>
            </a:r>
          </a:p>
          <a:p>
            <a:pPr lvl="1"/>
            <a:r>
              <a:rPr lang="en-US" dirty="0"/>
              <a:t>Proposed IP address for client, lease time</a:t>
            </a:r>
          </a:p>
          <a:p>
            <a:pPr lvl="1"/>
            <a:r>
              <a:rPr lang="en-US" dirty="0"/>
              <a:t>Other parameters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861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DHCP: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local DHCP servers maintain required information</a:t>
            </a:r>
          </a:p>
          <a:p>
            <a:r>
              <a:rPr lang="en-US" dirty="0"/>
              <a:t>Client broadcasts a DHCP </a:t>
            </a:r>
            <a:r>
              <a:rPr lang="en-US" dirty="0">
                <a:solidFill>
                  <a:srgbClr val="0000FF"/>
                </a:solidFill>
              </a:rPr>
              <a:t>discovery</a:t>
            </a:r>
            <a:r>
              <a:rPr lang="en-US" dirty="0"/>
              <a:t> message</a:t>
            </a:r>
          </a:p>
          <a:p>
            <a:r>
              <a:rPr lang="en-US" dirty="0"/>
              <a:t>One or more DHCP servers responds with a DHCP “offer” message</a:t>
            </a:r>
          </a:p>
          <a:p>
            <a:r>
              <a:rPr lang="en-US" dirty="0"/>
              <a:t>Client broadcasts a DHCP </a:t>
            </a:r>
            <a:r>
              <a:rPr lang="en-US" dirty="0">
                <a:solidFill>
                  <a:srgbClr val="0000FF"/>
                </a:solidFill>
              </a:rPr>
              <a:t>request</a:t>
            </a:r>
            <a:r>
              <a:rPr lang="en-US" dirty="0"/>
              <a:t> message</a:t>
            </a:r>
          </a:p>
          <a:p>
            <a:pPr lvl="1"/>
            <a:r>
              <a:rPr lang="en-US" dirty="0"/>
              <a:t>Specifies which offer it wants </a:t>
            </a:r>
          </a:p>
          <a:p>
            <a:pPr lvl="1"/>
            <a:r>
              <a:rPr lang="en-US" dirty="0"/>
              <a:t>Echoes accepted parameters</a:t>
            </a:r>
          </a:p>
          <a:p>
            <a:pPr lvl="1"/>
            <a:r>
              <a:rPr lang="en-US" dirty="0"/>
              <a:t>Other DHCP servers learn they were not chosen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242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DHCP: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local DHCP servers maintain required information</a:t>
            </a:r>
          </a:p>
          <a:p>
            <a:r>
              <a:rPr lang="en-US" dirty="0"/>
              <a:t>Client broadcasts a DHCP discovery message</a:t>
            </a:r>
          </a:p>
          <a:p>
            <a:r>
              <a:rPr lang="en-US" dirty="0"/>
              <a:t>One or more DHCP servers responds with a DHCP “offer” message</a:t>
            </a:r>
          </a:p>
          <a:p>
            <a:r>
              <a:rPr lang="en-US" dirty="0"/>
              <a:t>Client broadcasts a DHCP request message</a:t>
            </a:r>
          </a:p>
          <a:p>
            <a:r>
              <a:rPr lang="en-US" dirty="0"/>
              <a:t>Selected DHCP server responds with an ACK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88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DHCP: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or more local DHCP servers maintain required information</a:t>
            </a:r>
          </a:p>
          <a:p>
            <a:r>
              <a:rPr lang="en-US" dirty="0"/>
              <a:t>Client broadcasts a DHCP discovery message</a:t>
            </a:r>
          </a:p>
          <a:p>
            <a:r>
              <a:rPr lang="en-US" dirty="0"/>
              <a:t>One or more DHCP servers responds with a DHCP “offer” message</a:t>
            </a:r>
          </a:p>
          <a:p>
            <a:r>
              <a:rPr lang="en-US" dirty="0"/>
              <a:t>Client broadcasts a DHCP request message</a:t>
            </a:r>
          </a:p>
          <a:p>
            <a:r>
              <a:rPr lang="en-US" dirty="0"/>
              <a:t>Selected DHCP server responds with an ACK</a:t>
            </a:r>
          </a:p>
          <a:p>
            <a:r>
              <a:rPr lang="en-US" dirty="0">
                <a:solidFill>
                  <a:srgbClr val="0000FF"/>
                </a:solidFill>
              </a:rPr>
              <a:t>DHCP “relay agents” used when the DHCP server is not on the same broadcast domain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6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Frames and framing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Addressing</a:t>
            </a:r>
          </a:p>
          <a:p>
            <a:r>
              <a:rPr lang="en-US" dirty="0"/>
              <a:t>Routing </a:t>
            </a:r>
          </a:p>
          <a:p>
            <a:r>
              <a:rPr lang="en-US" dirty="0"/>
              <a:t>Forwarding </a:t>
            </a:r>
          </a:p>
          <a:p>
            <a:r>
              <a:rPr lang="en-US" dirty="0"/>
              <a:t>Discovery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946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DHCP uses “soft state”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 state: if not refreshed, state is forgotten</a:t>
            </a:r>
          </a:p>
          <a:p>
            <a:pPr lvl="1"/>
            <a:r>
              <a:rPr lang="en-US" dirty="0"/>
              <a:t>Hard state: allocation/revocation is deliberate</a:t>
            </a:r>
          </a:p>
          <a:p>
            <a:r>
              <a:rPr lang="en-US" dirty="0"/>
              <a:t>Implementation:</a:t>
            </a:r>
          </a:p>
          <a:p>
            <a:pPr lvl="1"/>
            <a:r>
              <a:rPr lang="en-US" dirty="0"/>
              <a:t>Address allocations have a </a:t>
            </a:r>
            <a:r>
              <a:rPr lang="en-US" dirty="0">
                <a:solidFill>
                  <a:srgbClr val="0000FF"/>
                </a:solidFill>
              </a:rPr>
              <a:t>lease</a:t>
            </a:r>
            <a:r>
              <a:rPr lang="en-US" dirty="0"/>
              <a:t> period</a:t>
            </a:r>
          </a:p>
          <a:p>
            <a:pPr lvl="1"/>
            <a:r>
              <a:rPr lang="en-US" dirty="0"/>
              <a:t>Server sets a timer for each allocation</a:t>
            </a:r>
          </a:p>
          <a:p>
            <a:pPr lvl="1"/>
            <a:r>
              <a:rPr lang="en-US" dirty="0"/>
              <a:t>Client must request a refresh before lease expires</a:t>
            </a:r>
          </a:p>
          <a:p>
            <a:pPr lvl="1"/>
            <a:r>
              <a:rPr lang="en-US" dirty="0"/>
              <a:t>Server resets timer when a refresh arrives and ACKs</a:t>
            </a:r>
          </a:p>
          <a:p>
            <a:pPr lvl="2"/>
            <a:r>
              <a:rPr lang="en-US" dirty="0"/>
              <a:t>OR reclaims allocated address when timer expires</a:t>
            </a:r>
          </a:p>
          <a:p>
            <a:r>
              <a:rPr lang="en-US" dirty="0"/>
              <a:t>Simple, yet robust under failure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 state under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876800"/>
            <a:ext cx="7924800" cy="1143000"/>
          </a:xfrm>
        </p:spPr>
        <p:txBody>
          <a:bodyPr/>
          <a:lstStyle/>
          <a:p>
            <a:r>
              <a:rPr lang="en-US" sz="2400" dirty="0"/>
              <a:t>What happens when host XYZ fails? </a:t>
            </a:r>
          </a:p>
          <a:p>
            <a:pPr lvl="1"/>
            <a:r>
              <a:rPr lang="en-US" sz="2000" dirty="0"/>
              <a:t>Refreshes from XYZ stop</a:t>
            </a:r>
          </a:p>
          <a:p>
            <a:pPr lvl="1"/>
            <a:r>
              <a:rPr lang="en-US" sz="2000" dirty="0"/>
              <a:t>Server reclaims </a:t>
            </a:r>
            <a:r>
              <a:rPr lang="en-US" sz="2000" dirty="0" err="1"/>
              <a:t>a.b.c.d</a:t>
            </a:r>
            <a:r>
              <a:rPr lang="en-US" sz="2000" dirty="0"/>
              <a:t> after O(lease period) 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sz="2400" dirty="0"/>
          </a:p>
          <a:p>
            <a:pPr lvl="1"/>
            <a:endParaRPr lang="en-US" sz="20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1403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2739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51403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2739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53562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74898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185047" y="4034731"/>
            <a:ext cx="3647676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6542774" y="4034731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5484620" y="4409238"/>
            <a:ext cx="90088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000" dirty="0">
                <a:solidFill>
                  <a:srgbClr val="000000"/>
                </a:solidFill>
              </a:rPr>
              <a:t>Router</a:t>
            </a:r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6331107" y="4441131"/>
            <a:ext cx="431800" cy="431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725619" y="307594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6725619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6941519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5657673" y="3075941"/>
            <a:ext cx="431800" cy="431800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5657673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>
            <a:off x="5873573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5573839" y="3047914"/>
            <a:ext cx="580289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>
                <a:solidFill>
                  <a:schemeClr val="bg1"/>
                </a:solidFill>
              </a:rPr>
              <a:t>XYZ</a:t>
            </a: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4252455" y="3058578"/>
            <a:ext cx="431800" cy="4318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4252455" y="335067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4468355" y="3515778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4110459" y="2485479"/>
            <a:ext cx="716944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>
                <a:solidFill>
                  <a:srgbClr val="000000"/>
                </a:solidFill>
              </a:rPr>
              <a:t>DHCP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Server </a:t>
            </a:r>
          </a:p>
        </p:txBody>
      </p:sp>
      <p:sp>
        <p:nvSpPr>
          <p:cNvPr id="12" name="Oval Callout 11"/>
          <p:cNvSpPr/>
          <p:nvPr/>
        </p:nvSpPr>
        <p:spPr>
          <a:xfrm>
            <a:off x="4468355" y="1500701"/>
            <a:ext cx="3364368" cy="791943"/>
          </a:xfrm>
          <a:prstGeom prst="wedgeEllipseCallout">
            <a:avLst>
              <a:gd name="adj1" fmla="val -12599"/>
              <a:gd name="adj2" fmla="val 137504"/>
            </a:avLst>
          </a:prstGeom>
          <a:solidFill>
            <a:schemeClr val="bg2">
              <a:lumMod val="9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>
                <a:solidFill>
                  <a:srgbClr val="000000"/>
                </a:solidFill>
              </a:rPr>
              <a:t>a.b.c.d</a:t>
            </a:r>
            <a:r>
              <a:rPr lang="en-US" sz="1800" b="0" dirty="0">
                <a:solidFill>
                  <a:srgbClr val="000000"/>
                </a:solidFill>
              </a:rPr>
              <a:t> is mine from (now’, </a:t>
            </a:r>
            <a:r>
              <a:rPr lang="en-US" sz="1800" b="0" dirty="0" err="1">
                <a:solidFill>
                  <a:srgbClr val="000000"/>
                </a:solidFill>
              </a:rPr>
              <a:t>now’+lease</a:t>
            </a:r>
            <a:r>
              <a:rPr lang="en-US" sz="1800" b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9" name="Oval Callout 28"/>
          <p:cNvSpPr/>
          <p:nvPr/>
        </p:nvSpPr>
        <p:spPr>
          <a:xfrm>
            <a:off x="268940" y="1940699"/>
            <a:ext cx="3287060" cy="791943"/>
          </a:xfrm>
          <a:prstGeom prst="wedgeEllipseCallout">
            <a:avLst>
              <a:gd name="adj1" fmla="val 76221"/>
              <a:gd name="adj2" fmla="val 111090"/>
            </a:avLst>
          </a:prstGeom>
          <a:solidFill>
            <a:schemeClr val="tx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>
                <a:solidFill>
                  <a:srgbClr val="000000"/>
                </a:solidFill>
              </a:rPr>
              <a:t>a.b.c.d</a:t>
            </a:r>
            <a:r>
              <a:rPr lang="en-US" sz="1800" b="0" dirty="0">
                <a:solidFill>
                  <a:srgbClr val="000000"/>
                </a:solidFill>
              </a:rPr>
              <a:t> is XYZ’s from (now, </a:t>
            </a:r>
            <a:r>
              <a:rPr lang="en-US" sz="1800" b="0" dirty="0" err="1">
                <a:solidFill>
                  <a:srgbClr val="000000"/>
                </a:solidFill>
              </a:rPr>
              <a:t>now+c.lease</a:t>
            </a:r>
            <a:r>
              <a:rPr lang="en-US" sz="1800" b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2" name="Lightning Bolt 31"/>
          <p:cNvSpPr/>
          <p:nvPr/>
        </p:nvSpPr>
        <p:spPr>
          <a:xfrm>
            <a:off x="5494528" y="2852428"/>
            <a:ext cx="504098" cy="498164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 state under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876800"/>
            <a:ext cx="7924800" cy="1143000"/>
          </a:xfrm>
        </p:spPr>
        <p:txBody>
          <a:bodyPr/>
          <a:lstStyle/>
          <a:p>
            <a:r>
              <a:rPr lang="en-US" sz="2400" dirty="0"/>
              <a:t>What happens when server fails? </a:t>
            </a:r>
          </a:p>
          <a:p>
            <a:pPr lvl="1"/>
            <a:r>
              <a:rPr lang="en-US" sz="2000" dirty="0"/>
              <a:t>ACKs from server stop</a:t>
            </a:r>
          </a:p>
          <a:p>
            <a:pPr lvl="1"/>
            <a:r>
              <a:rPr lang="en-US" sz="2000" dirty="0"/>
              <a:t>XYZ releases address  after O(lease period); send new request</a:t>
            </a:r>
          </a:p>
          <a:p>
            <a:pPr lvl="1"/>
            <a:r>
              <a:rPr lang="en-US" sz="2000" dirty="0"/>
              <a:t>A new DHCP server can come up from a `cold start’ and we are back on track in ~lease time</a:t>
            </a:r>
          </a:p>
          <a:p>
            <a:pPr lvl="1"/>
            <a:endParaRPr lang="en-US" sz="2000" dirty="0"/>
          </a:p>
          <a:p>
            <a:endParaRPr lang="en-US" sz="2400" dirty="0"/>
          </a:p>
          <a:p>
            <a:pPr lvl="1"/>
            <a:endParaRPr lang="en-US" sz="20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1403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2739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51403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2739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53562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74898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185047" y="4034731"/>
            <a:ext cx="3647676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6542774" y="4034731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5484620" y="4409238"/>
            <a:ext cx="90088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000" dirty="0">
                <a:solidFill>
                  <a:srgbClr val="000000"/>
                </a:solidFill>
              </a:rPr>
              <a:t>Router</a:t>
            </a:r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6331107" y="4441131"/>
            <a:ext cx="431800" cy="431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725619" y="307594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6725619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6941519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5657673" y="3075941"/>
            <a:ext cx="431800" cy="431800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5657673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>
            <a:off x="5873573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5573839" y="3047914"/>
            <a:ext cx="580289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>
                <a:solidFill>
                  <a:schemeClr val="bg1"/>
                </a:solidFill>
              </a:rPr>
              <a:t>XYZ</a:t>
            </a: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4252455" y="3058578"/>
            <a:ext cx="431800" cy="4318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4252455" y="335067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4468355" y="3515778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4110459" y="2485479"/>
            <a:ext cx="716944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>
                <a:solidFill>
                  <a:srgbClr val="000000"/>
                </a:solidFill>
              </a:rPr>
              <a:t>DHCP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Server </a:t>
            </a:r>
          </a:p>
        </p:txBody>
      </p:sp>
      <p:sp>
        <p:nvSpPr>
          <p:cNvPr id="31" name="Oval Callout 30"/>
          <p:cNvSpPr/>
          <p:nvPr/>
        </p:nvSpPr>
        <p:spPr>
          <a:xfrm>
            <a:off x="4468355" y="1500701"/>
            <a:ext cx="3364368" cy="791943"/>
          </a:xfrm>
          <a:prstGeom prst="wedgeEllipseCallout">
            <a:avLst>
              <a:gd name="adj1" fmla="val -12599"/>
              <a:gd name="adj2" fmla="val 137504"/>
            </a:avLst>
          </a:prstGeom>
          <a:solidFill>
            <a:schemeClr val="bg2">
              <a:lumMod val="9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>
                <a:solidFill>
                  <a:srgbClr val="000000"/>
                </a:solidFill>
              </a:rPr>
              <a:t>a.b.c.d</a:t>
            </a:r>
            <a:r>
              <a:rPr lang="en-US" sz="1800" b="0" dirty="0">
                <a:solidFill>
                  <a:srgbClr val="000000"/>
                </a:solidFill>
              </a:rPr>
              <a:t> is mine from (now’, </a:t>
            </a:r>
            <a:r>
              <a:rPr lang="en-US" sz="1800" b="0" dirty="0" err="1">
                <a:solidFill>
                  <a:srgbClr val="000000"/>
                </a:solidFill>
              </a:rPr>
              <a:t>now’+lease</a:t>
            </a:r>
            <a:r>
              <a:rPr lang="en-US" sz="1800" b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2" name="Oval Callout 31"/>
          <p:cNvSpPr/>
          <p:nvPr/>
        </p:nvSpPr>
        <p:spPr>
          <a:xfrm>
            <a:off x="268940" y="1940699"/>
            <a:ext cx="3287060" cy="791943"/>
          </a:xfrm>
          <a:prstGeom prst="wedgeEllipseCallout">
            <a:avLst>
              <a:gd name="adj1" fmla="val 76221"/>
              <a:gd name="adj2" fmla="val 111090"/>
            </a:avLst>
          </a:prstGeom>
          <a:solidFill>
            <a:schemeClr val="tx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>
                <a:solidFill>
                  <a:srgbClr val="000000"/>
                </a:solidFill>
              </a:rPr>
              <a:t>a.b.c.d</a:t>
            </a:r>
            <a:r>
              <a:rPr lang="en-US" sz="1800" b="0" dirty="0">
                <a:solidFill>
                  <a:srgbClr val="000000"/>
                </a:solidFill>
              </a:rPr>
              <a:t> is XYZ’s from (now, </a:t>
            </a:r>
            <a:r>
              <a:rPr lang="en-US" sz="1800" b="0" dirty="0" err="1">
                <a:solidFill>
                  <a:srgbClr val="000000"/>
                </a:solidFill>
              </a:rPr>
              <a:t>now+c.lease</a:t>
            </a:r>
            <a:r>
              <a:rPr lang="en-US" sz="1800" b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0" name="Lightning Bolt 29"/>
          <p:cNvSpPr/>
          <p:nvPr/>
        </p:nvSpPr>
        <p:spPr>
          <a:xfrm>
            <a:off x="4150132" y="3047914"/>
            <a:ext cx="504098" cy="498164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30A3129-8C49-9840-B8AB-C3D473C3C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8AF3D400-DF80-A44D-A077-20363E366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03500008-4E6E-B14B-B3CD-EC3C6B0F9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66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 state under failure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876800"/>
            <a:ext cx="7924800" cy="1143000"/>
          </a:xfrm>
        </p:spPr>
        <p:txBody>
          <a:bodyPr/>
          <a:lstStyle/>
          <a:p>
            <a:r>
              <a:rPr lang="en-US" sz="2400" dirty="0"/>
              <a:t>What happens if the network fails?</a:t>
            </a:r>
          </a:p>
          <a:p>
            <a:pPr lvl="1"/>
            <a:r>
              <a:rPr lang="en-US" sz="2000" dirty="0"/>
              <a:t>Refreshes and ACKs don’t get through </a:t>
            </a:r>
          </a:p>
          <a:p>
            <a:pPr lvl="1"/>
            <a:r>
              <a:rPr lang="en-US" sz="2000" dirty="0"/>
              <a:t>XYZ release address; DHCP server reclaims it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en-US" sz="2400" dirty="0"/>
          </a:p>
          <a:p>
            <a:pPr lvl="1"/>
            <a:endParaRPr lang="en-US" sz="200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1403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273923" y="306953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51403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7273923" y="336163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53562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7489823" y="352673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4185047" y="4034731"/>
            <a:ext cx="3647676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6542774" y="4034731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5484620" y="4409238"/>
            <a:ext cx="90088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2000" dirty="0">
                <a:solidFill>
                  <a:srgbClr val="000000"/>
                </a:solidFill>
              </a:rPr>
              <a:t>Router</a:t>
            </a:r>
          </a:p>
        </p:txBody>
      </p:sp>
      <p:sp>
        <p:nvSpPr>
          <p:cNvPr id="14" name="Oval 25"/>
          <p:cNvSpPr>
            <a:spLocks noChangeArrowheads="1"/>
          </p:cNvSpPr>
          <p:nvPr/>
        </p:nvSpPr>
        <p:spPr bwMode="auto">
          <a:xfrm>
            <a:off x="6331107" y="4441131"/>
            <a:ext cx="431800" cy="4318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725619" y="307594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6725619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6941519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5657673" y="3075941"/>
            <a:ext cx="431800" cy="431800"/>
          </a:xfrm>
          <a:prstGeom prst="rect">
            <a:avLst/>
          </a:prstGeom>
          <a:solidFill>
            <a:schemeClr val="accent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5657673" y="336804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>
            <a:off x="5873573" y="353314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5573839" y="3047914"/>
            <a:ext cx="580289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>
                <a:solidFill>
                  <a:schemeClr val="bg1"/>
                </a:solidFill>
              </a:rPr>
              <a:t>XYZ</a:t>
            </a: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4252455" y="3058578"/>
            <a:ext cx="431800" cy="4318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4252455" y="335067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>
            <a:off x="4468355" y="3515778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4110459" y="2485479"/>
            <a:ext cx="716944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600" dirty="0">
                <a:solidFill>
                  <a:srgbClr val="000000"/>
                </a:solidFill>
              </a:rPr>
              <a:t>DHCP</a:t>
            </a:r>
            <a:br>
              <a:rPr lang="en-US" sz="1600" dirty="0">
                <a:solidFill>
                  <a:srgbClr val="000000"/>
                </a:solidFill>
              </a:rPr>
            </a:br>
            <a:r>
              <a:rPr lang="en-US" sz="1600" dirty="0">
                <a:solidFill>
                  <a:srgbClr val="000000"/>
                </a:solidFill>
              </a:rPr>
              <a:t>Server </a:t>
            </a:r>
          </a:p>
        </p:txBody>
      </p:sp>
      <p:sp>
        <p:nvSpPr>
          <p:cNvPr id="30" name="Lightning Bolt 29"/>
          <p:cNvSpPr/>
          <p:nvPr/>
        </p:nvSpPr>
        <p:spPr>
          <a:xfrm>
            <a:off x="4684255" y="3774696"/>
            <a:ext cx="504098" cy="498164"/>
          </a:xfrm>
          <a:prstGeom prst="lightningBol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Callout 30"/>
          <p:cNvSpPr/>
          <p:nvPr/>
        </p:nvSpPr>
        <p:spPr>
          <a:xfrm>
            <a:off x="4468355" y="1500701"/>
            <a:ext cx="3364368" cy="791943"/>
          </a:xfrm>
          <a:prstGeom prst="wedgeEllipseCallout">
            <a:avLst>
              <a:gd name="adj1" fmla="val -12599"/>
              <a:gd name="adj2" fmla="val 137504"/>
            </a:avLst>
          </a:prstGeom>
          <a:solidFill>
            <a:schemeClr val="bg2">
              <a:lumMod val="9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>
                <a:solidFill>
                  <a:srgbClr val="000000"/>
                </a:solidFill>
              </a:rPr>
              <a:t>a.b.c.d</a:t>
            </a:r>
            <a:r>
              <a:rPr lang="en-US" sz="1800" b="0" dirty="0">
                <a:solidFill>
                  <a:srgbClr val="000000"/>
                </a:solidFill>
              </a:rPr>
              <a:t> is mine from (now’, </a:t>
            </a:r>
            <a:r>
              <a:rPr lang="en-US" sz="1800" b="0" dirty="0" err="1">
                <a:solidFill>
                  <a:srgbClr val="000000"/>
                </a:solidFill>
              </a:rPr>
              <a:t>now’+lease</a:t>
            </a:r>
            <a:r>
              <a:rPr lang="en-US" sz="1800" b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2" name="Oval Callout 31"/>
          <p:cNvSpPr/>
          <p:nvPr/>
        </p:nvSpPr>
        <p:spPr>
          <a:xfrm>
            <a:off x="268940" y="1940699"/>
            <a:ext cx="3287060" cy="791943"/>
          </a:xfrm>
          <a:prstGeom prst="wedgeEllipseCallout">
            <a:avLst>
              <a:gd name="adj1" fmla="val 76221"/>
              <a:gd name="adj2" fmla="val 111090"/>
            </a:avLst>
          </a:prstGeom>
          <a:solidFill>
            <a:schemeClr val="tx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0" i="1" dirty="0" err="1">
                <a:solidFill>
                  <a:srgbClr val="000000"/>
                </a:solidFill>
              </a:rPr>
              <a:t>a.b.c.d</a:t>
            </a:r>
            <a:r>
              <a:rPr lang="en-US" sz="1800" b="0" dirty="0">
                <a:solidFill>
                  <a:srgbClr val="000000"/>
                </a:solidFill>
              </a:rPr>
              <a:t> is XYZ’s from (now, </a:t>
            </a:r>
            <a:r>
              <a:rPr lang="en-US" sz="1800" b="0" dirty="0" err="1">
                <a:solidFill>
                  <a:srgbClr val="000000"/>
                </a:solidFill>
              </a:rPr>
              <a:t>now+c.lease</a:t>
            </a:r>
            <a:r>
              <a:rPr lang="en-US" sz="1800" b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7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1981200" y="2209800"/>
            <a:ext cx="759824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DHCP</a:t>
            </a:r>
            <a:br>
              <a:rPr lang="en-US" sz="1400" b="0" dirty="0">
                <a:solidFill>
                  <a:srgbClr val="000000"/>
                </a:solidFill>
              </a:rPr>
            </a:br>
            <a:r>
              <a:rPr lang="en-US" sz="1400" b="0" dirty="0">
                <a:solidFill>
                  <a:srgbClr val="000000"/>
                </a:solidFill>
              </a:rPr>
              <a:t>Server </a:t>
            </a:r>
          </a:p>
        </p:txBody>
      </p:sp>
      <p:sp>
        <p:nvSpPr>
          <p:cNvPr id="33" name="Rectangle 13"/>
          <p:cNvSpPr>
            <a:spLocks noChangeArrowheads="1"/>
          </p:cNvSpPr>
          <p:nvPr/>
        </p:nvSpPr>
        <p:spPr bwMode="auto">
          <a:xfrm>
            <a:off x="6232135" y="2252563"/>
            <a:ext cx="759824" cy="520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DNS</a:t>
            </a:r>
            <a:br>
              <a:rPr lang="en-US" sz="1400" b="0" dirty="0">
                <a:solidFill>
                  <a:srgbClr val="000000"/>
                </a:solidFill>
              </a:rPr>
            </a:br>
            <a:r>
              <a:rPr lang="en-US" sz="1400" b="0" dirty="0">
                <a:solidFill>
                  <a:srgbClr val="000000"/>
                </a:solidFill>
              </a:rPr>
              <a:t>Server </a:t>
            </a:r>
          </a:p>
        </p:txBody>
      </p:sp>
      <p:sp>
        <p:nvSpPr>
          <p:cNvPr id="40" name="Title 3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we there yet?</a:t>
            </a: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2998752" y="276671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4927980" y="276671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4" name="Line 6"/>
          <p:cNvSpPr>
            <a:spLocks noChangeShapeType="1"/>
          </p:cNvSpPr>
          <p:nvPr/>
        </p:nvSpPr>
        <p:spPr bwMode="auto">
          <a:xfrm>
            <a:off x="2998752" y="305881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4927980" y="305881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6" name="Line 8"/>
          <p:cNvSpPr>
            <a:spLocks noChangeShapeType="1"/>
          </p:cNvSpPr>
          <p:nvPr/>
        </p:nvSpPr>
        <p:spPr bwMode="auto">
          <a:xfrm>
            <a:off x="3214652" y="322391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7" name="Line 9"/>
          <p:cNvSpPr>
            <a:spLocks noChangeShapeType="1"/>
          </p:cNvSpPr>
          <p:nvPr/>
        </p:nvSpPr>
        <p:spPr bwMode="auto">
          <a:xfrm>
            <a:off x="5143880" y="322391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8" name="Line 10"/>
          <p:cNvSpPr>
            <a:spLocks noChangeShapeType="1"/>
          </p:cNvSpPr>
          <p:nvPr/>
        </p:nvSpPr>
        <p:spPr bwMode="auto">
          <a:xfrm>
            <a:off x="2043476" y="3731911"/>
            <a:ext cx="4911808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9" name="Line 12"/>
          <p:cNvSpPr>
            <a:spLocks noChangeShapeType="1"/>
          </p:cNvSpPr>
          <p:nvPr/>
        </p:nvSpPr>
        <p:spPr bwMode="auto">
          <a:xfrm>
            <a:off x="4401203" y="3731911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3433619" y="4106418"/>
            <a:ext cx="719749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Router</a:t>
            </a:r>
          </a:p>
        </p:txBody>
      </p:sp>
      <p:sp>
        <p:nvSpPr>
          <p:cNvPr id="51" name="Oval 25"/>
          <p:cNvSpPr>
            <a:spLocks noChangeArrowheads="1"/>
          </p:cNvSpPr>
          <p:nvPr/>
        </p:nvSpPr>
        <p:spPr bwMode="auto">
          <a:xfrm>
            <a:off x="4189536" y="4038600"/>
            <a:ext cx="431800" cy="431800"/>
          </a:xfrm>
          <a:prstGeom prst="ellipse">
            <a:avLst/>
          </a:prstGeom>
          <a:solidFill>
            <a:srgbClr val="D3A6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2" name="Rectangle 5"/>
          <p:cNvSpPr>
            <a:spLocks noChangeArrowheads="1"/>
          </p:cNvSpPr>
          <p:nvPr/>
        </p:nvSpPr>
        <p:spPr bwMode="auto">
          <a:xfrm>
            <a:off x="4379676" y="277312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3" name="Line 7"/>
          <p:cNvSpPr>
            <a:spLocks noChangeShapeType="1"/>
          </p:cNvSpPr>
          <p:nvPr/>
        </p:nvSpPr>
        <p:spPr bwMode="auto">
          <a:xfrm>
            <a:off x="4379676" y="30652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4" name="Line 9"/>
          <p:cNvSpPr>
            <a:spLocks noChangeShapeType="1"/>
          </p:cNvSpPr>
          <p:nvPr/>
        </p:nvSpPr>
        <p:spPr bwMode="auto">
          <a:xfrm>
            <a:off x="4595576" y="32303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3516102" y="2773121"/>
            <a:ext cx="431800" cy="431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6" name="Line 6"/>
          <p:cNvSpPr>
            <a:spLocks noChangeShapeType="1"/>
          </p:cNvSpPr>
          <p:nvPr/>
        </p:nvSpPr>
        <p:spPr bwMode="auto">
          <a:xfrm>
            <a:off x="3516102" y="30652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7" name="Line 8"/>
          <p:cNvSpPr>
            <a:spLocks noChangeShapeType="1"/>
          </p:cNvSpPr>
          <p:nvPr/>
        </p:nvSpPr>
        <p:spPr bwMode="auto">
          <a:xfrm>
            <a:off x="3732002" y="32303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58" name="Rectangle 13"/>
          <p:cNvSpPr>
            <a:spLocks noChangeArrowheads="1"/>
          </p:cNvSpPr>
          <p:nvPr/>
        </p:nvSpPr>
        <p:spPr bwMode="auto">
          <a:xfrm>
            <a:off x="4868738" y="273377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59" name="Rectangle 13"/>
          <p:cNvSpPr>
            <a:spLocks noChangeArrowheads="1"/>
          </p:cNvSpPr>
          <p:nvPr/>
        </p:nvSpPr>
        <p:spPr bwMode="auto">
          <a:xfrm>
            <a:off x="4335032" y="274018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60" name="Rectangle 13"/>
          <p:cNvSpPr>
            <a:spLocks noChangeArrowheads="1"/>
          </p:cNvSpPr>
          <p:nvPr/>
        </p:nvSpPr>
        <p:spPr bwMode="auto">
          <a:xfrm>
            <a:off x="3446695" y="2745094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61" name="Rectangle 13"/>
          <p:cNvSpPr>
            <a:spLocks noChangeArrowheads="1"/>
          </p:cNvSpPr>
          <p:nvPr/>
        </p:nvSpPr>
        <p:spPr bwMode="auto">
          <a:xfrm>
            <a:off x="2956783" y="273690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62" name="Rectangle 5"/>
          <p:cNvSpPr>
            <a:spLocks noChangeArrowheads="1"/>
          </p:cNvSpPr>
          <p:nvPr/>
        </p:nvSpPr>
        <p:spPr bwMode="auto">
          <a:xfrm>
            <a:off x="2110884" y="2755758"/>
            <a:ext cx="431800" cy="4318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3" name="Line 7"/>
          <p:cNvSpPr>
            <a:spLocks noChangeShapeType="1"/>
          </p:cNvSpPr>
          <p:nvPr/>
        </p:nvSpPr>
        <p:spPr bwMode="auto">
          <a:xfrm>
            <a:off x="2110884" y="304785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4" name="Line 9"/>
          <p:cNvSpPr>
            <a:spLocks noChangeShapeType="1"/>
          </p:cNvSpPr>
          <p:nvPr/>
        </p:nvSpPr>
        <p:spPr bwMode="auto">
          <a:xfrm>
            <a:off x="2326784" y="3212958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5" name="Rectangle 5"/>
          <p:cNvSpPr>
            <a:spLocks noChangeArrowheads="1"/>
          </p:cNvSpPr>
          <p:nvPr/>
        </p:nvSpPr>
        <p:spPr bwMode="auto">
          <a:xfrm>
            <a:off x="6361819" y="2798521"/>
            <a:ext cx="431800" cy="431800"/>
          </a:xfrm>
          <a:prstGeom prst="rect">
            <a:avLst/>
          </a:prstGeom>
          <a:solidFill>
            <a:srgbClr val="008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6" name="Line 7"/>
          <p:cNvSpPr>
            <a:spLocks noChangeShapeType="1"/>
          </p:cNvSpPr>
          <p:nvPr/>
        </p:nvSpPr>
        <p:spPr bwMode="auto">
          <a:xfrm>
            <a:off x="6361819" y="30906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67" name="Line 9"/>
          <p:cNvSpPr>
            <a:spLocks noChangeShapeType="1"/>
          </p:cNvSpPr>
          <p:nvPr/>
        </p:nvSpPr>
        <p:spPr bwMode="auto">
          <a:xfrm>
            <a:off x="6577719" y="32557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5" name="Oval Callout 34"/>
          <p:cNvSpPr/>
          <p:nvPr/>
        </p:nvSpPr>
        <p:spPr>
          <a:xfrm>
            <a:off x="-33454" y="4038600"/>
            <a:ext cx="3677139" cy="1795414"/>
          </a:xfrm>
          <a:prstGeom prst="wedgeEllipseCallout">
            <a:avLst>
              <a:gd name="adj1" fmla="val 51764"/>
              <a:gd name="adj2" fmla="val -98733"/>
            </a:avLst>
          </a:prstGeom>
          <a:solidFill>
            <a:srgbClr val="D3A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solidFill>
                <a:schemeClr val="tx1"/>
              </a:solidFill>
            </a:endParaRPr>
          </a:p>
        </p:txBody>
      </p:sp>
      <p:sp>
        <p:nvSpPr>
          <p:cNvPr id="34" name="Rectangle 13"/>
          <p:cNvSpPr>
            <a:spLocks noChangeArrowheads="1"/>
          </p:cNvSpPr>
          <p:nvPr/>
        </p:nvSpPr>
        <p:spPr bwMode="auto">
          <a:xfrm>
            <a:off x="228600" y="4191000"/>
            <a:ext cx="3203909" cy="1567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 eaLnBrk="0" hangingPunct="0"/>
            <a:r>
              <a:rPr lang="en-US" sz="1600" b="0" u="sng" dirty="0"/>
              <a:t>What I learnt from DHCP</a:t>
            </a:r>
          </a:p>
          <a:p>
            <a:pPr algn="ctr" eaLnBrk="0" hangingPunct="0"/>
            <a:r>
              <a:rPr lang="en-US" sz="1600" b="0" dirty="0"/>
              <a:t>my IP: 1.2.3.48</a:t>
            </a:r>
          </a:p>
          <a:p>
            <a:pPr algn="ctr" eaLnBrk="0" hangingPunct="0"/>
            <a:r>
              <a:rPr lang="en-US" sz="1600" b="0" dirty="0" err="1"/>
              <a:t>netmask</a:t>
            </a:r>
            <a:r>
              <a:rPr lang="en-US" sz="1600" b="0" dirty="0"/>
              <a:t>: 1.2.3.0/24 (255.255.255.0)</a:t>
            </a:r>
          </a:p>
          <a:p>
            <a:pPr algn="ctr" eaLnBrk="0" hangingPunct="0"/>
            <a:r>
              <a:rPr lang="en-US" sz="1600" b="0" dirty="0"/>
              <a:t>Local DNS: 1.2.3.156</a:t>
            </a:r>
          </a:p>
          <a:p>
            <a:pPr algn="ctr" eaLnBrk="0" hangingPunct="0"/>
            <a:r>
              <a:rPr lang="en-US" sz="1600" b="0" dirty="0"/>
              <a:t>router: 1.2.3.19</a:t>
            </a:r>
          </a:p>
        </p:txBody>
      </p:sp>
      <p:sp>
        <p:nvSpPr>
          <p:cNvPr id="73" name="Date Placeholder 7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4" name="Footer Placeholder 7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5" name="Slide Number Placeholder 7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1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packets over link Layer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4800600"/>
            <a:ext cx="7924800" cy="1219200"/>
          </a:xfrm>
        </p:spPr>
        <p:txBody>
          <a:bodyPr/>
          <a:lstStyle/>
          <a:p>
            <a:r>
              <a:rPr lang="en-US"/>
              <a:t>Link layer only understands MAC addresses</a:t>
            </a:r>
          </a:p>
          <a:p>
            <a:pPr lvl="1"/>
            <a:r>
              <a:rPr lang="en-US" dirty="0"/>
              <a:t>Translate the destination IP address to MAC address</a:t>
            </a:r>
          </a:p>
          <a:p>
            <a:pPr lvl="1"/>
            <a:r>
              <a:rPr lang="en-US" dirty="0"/>
              <a:t>Encapsulate the IP packet in a link-level (Ethernet) frame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2998752" y="276671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4927980" y="276671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2998752" y="305881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>
            <a:off x="4927980" y="305881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3214652" y="322391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>
            <a:off x="5143880" y="322391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>
            <a:off x="2043476" y="3731911"/>
            <a:ext cx="4911808" cy="1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7" name="Line 12"/>
          <p:cNvSpPr>
            <a:spLocks noChangeShapeType="1"/>
          </p:cNvSpPr>
          <p:nvPr/>
        </p:nvSpPr>
        <p:spPr bwMode="auto">
          <a:xfrm>
            <a:off x="4401203" y="3731911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3433619" y="4106418"/>
            <a:ext cx="719749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Router</a:t>
            </a:r>
          </a:p>
        </p:txBody>
      </p:sp>
      <p:sp>
        <p:nvSpPr>
          <p:cNvPr id="29" name="Oval 25"/>
          <p:cNvSpPr>
            <a:spLocks noChangeArrowheads="1"/>
          </p:cNvSpPr>
          <p:nvPr/>
        </p:nvSpPr>
        <p:spPr bwMode="auto">
          <a:xfrm>
            <a:off x="4189536" y="4038600"/>
            <a:ext cx="431800" cy="431800"/>
          </a:xfrm>
          <a:prstGeom prst="ellipse">
            <a:avLst/>
          </a:prstGeom>
          <a:solidFill>
            <a:srgbClr val="D3A600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4379676" y="2773121"/>
            <a:ext cx="431800" cy="431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>
            <a:off x="4379676" y="30652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2" name="Line 9"/>
          <p:cNvSpPr>
            <a:spLocks noChangeShapeType="1"/>
          </p:cNvSpPr>
          <p:nvPr/>
        </p:nvSpPr>
        <p:spPr bwMode="auto">
          <a:xfrm>
            <a:off x="4595576" y="32303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3516102" y="2773121"/>
            <a:ext cx="431800" cy="4318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4" name="Line 6"/>
          <p:cNvSpPr>
            <a:spLocks noChangeShapeType="1"/>
          </p:cNvSpPr>
          <p:nvPr/>
        </p:nvSpPr>
        <p:spPr bwMode="auto">
          <a:xfrm>
            <a:off x="3516102" y="30652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5" name="Line 8"/>
          <p:cNvSpPr>
            <a:spLocks noChangeShapeType="1"/>
          </p:cNvSpPr>
          <p:nvPr/>
        </p:nvSpPr>
        <p:spPr bwMode="auto">
          <a:xfrm>
            <a:off x="3732002" y="32303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36" name="Rectangle 13"/>
          <p:cNvSpPr>
            <a:spLocks noChangeArrowheads="1"/>
          </p:cNvSpPr>
          <p:nvPr/>
        </p:nvSpPr>
        <p:spPr bwMode="auto">
          <a:xfrm>
            <a:off x="4868738" y="273377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37" name="Rectangle 13"/>
          <p:cNvSpPr>
            <a:spLocks noChangeArrowheads="1"/>
          </p:cNvSpPr>
          <p:nvPr/>
        </p:nvSpPr>
        <p:spPr bwMode="auto">
          <a:xfrm>
            <a:off x="4335032" y="274018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38" name="Rectangle 13"/>
          <p:cNvSpPr>
            <a:spLocks noChangeArrowheads="1"/>
          </p:cNvSpPr>
          <p:nvPr/>
        </p:nvSpPr>
        <p:spPr bwMode="auto">
          <a:xfrm>
            <a:off x="3446695" y="2745094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39" name="Rectangle 13"/>
          <p:cNvSpPr>
            <a:spLocks noChangeArrowheads="1"/>
          </p:cNvSpPr>
          <p:nvPr/>
        </p:nvSpPr>
        <p:spPr bwMode="auto">
          <a:xfrm>
            <a:off x="2956783" y="2736905"/>
            <a:ext cx="55143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Host</a:t>
            </a: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2110884" y="2755758"/>
            <a:ext cx="431800" cy="431800"/>
          </a:xfrm>
          <a:prstGeom prst="rect">
            <a:avLst/>
          </a:prstGeom>
          <a:solidFill>
            <a:srgbClr val="3366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1" name="Line 7"/>
          <p:cNvSpPr>
            <a:spLocks noChangeShapeType="1"/>
          </p:cNvSpPr>
          <p:nvPr/>
        </p:nvSpPr>
        <p:spPr bwMode="auto">
          <a:xfrm>
            <a:off x="2110884" y="304785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2" name="Line 9"/>
          <p:cNvSpPr>
            <a:spLocks noChangeShapeType="1"/>
          </p:cNvSpPr>
          <p:nvPr/>
        </p:nvSpPr>
        <p:spPr bwMode="auto">
          <a:xfrm>
            <a:off x="2326784" y="3212958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6361819" y="2798521"/>
            <a:ext cx="431800" cy="431800"/>
          </a:xfrm>
          <a:prstGeom prst="rect">
            <a:avLst/>
          </a:prstGeom>
          <a:solidFill>
            <a:srgbClr val="008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6361819" y="309062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6" name="Line 9"/>
          <p:cNvSpPr>
            <a:spLocks noChangeShapeType="1"/>
          </p:cNvSpPr>
          <p:nvPr/>
        </p:nvSpPr>
        <p:spPr bwMode="auto">
          <a:xfrm>
            <a:off x="6577719" y="32557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 b="0"/>
          </a:p>
        </p:txBody>
      </p:sp>
      <p:sp>
        <p:nvSpPr>
          <p:cNvPr id="48" name="Rectangle 13"/>
          <p:cNvSpPr>
            <a:spLocks noChangeArrowheads="1"/>
          </p:cNvSpPr>
          <p:nvPr/>
        </p:nvSpPr>
        <p:spPr bwMode="auto">
          <a:xfrm>
            <a:off x="6299799" y="2762861"/>
            <a:ext cx="562655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DNS</a:t>
            </a:r>
          </a:p>
        </p:txBody>
      </p:sp>
      <p:sp>
        <p:nvSpPr>
          <p:cNvPr id="49" name="Rectangle 13"/>
          <p:cNvSpPr>
            <a:spLocks noChangeArrowheads="1"/>
          </p:cNvSpPr>
          <p:nvPr/>
        </p:nvSpPr>
        <p:spPr bwMode="auto">
          <a:xfrm>
            <a:off x="3325363" y="2432225"/>
            <a:ext cx="82875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1.2.3.48</a:t>
            </a:r>
          </a:p>
        </p:txBody>
      </p:sp>
      <p:sp>
        <p:nvSpPr>
          <p:cNvPr id="50" name="Rectangle 13"/>
          <p:cNvSpPr>
            <a:spLocks noChangeArrowheads="1"/>
          </p:cNvSpPr>
          <p:nvPr/>
        </p:nvSpPr>
        <p:spPr bwMode="auto">
          <a:xfrm>
            <a:off x="6103801" y="2461795"/>
            <a:ext cx="928139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sz="1400" b="0" dirty="0">
                <a:solidFill>
                  <a:srgbClr val="000000"/>
                </a:solidFill>
              </a:rPr>
              <a:t>1.2.3.156</a:t>
            </a:r>
          </a:p>
        </p:txBody>
      </p:sp>
      <p:sp>
        <p:nvSpPr>
          <p:cNvPr id="2" name="Rectangle 1"/>
          <p:cNvSpPr/>
          <p:nvPr/>
        </p:nvSpPr>
        <p:spPr>
          <a:xfrm>
            <a:off x="5680929" y="3237864"/>
            <a:ext cx="17457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0" dirty="0">
                <a:solidFill>
                  <a:srgbClr val="008000"/>
                </a:solidFill>
                <a:ea typeface="Arial" charset="0"/>
                <a:cs typeface="Arial" charset="0"/>
              </a:rPr>
              <a:t>58-23-D7-FA-20-B0</a:t>
            </a:r>
            <a:endParaRPr lang="en-US" sz="1400" b="0" dirty="0">
              <a:solidFill>
                <a:srgbClr val="008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852772" y="3212958"/>
            <a:ext cx="17363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0" dirty="0">
                <a:solidFill>
                  <a:schemeClr val="accent6">
                    <a:lumMod val="75000"/>
                  </a:schemeClr>
                </a:solidFill>
                <a:ea typeface="Arial" charset="0"/>
                <a:cs typeface="Arial" charset="0"/>
              </a:rPr>
              <a:t>90-E2-A1-09-66-1B</a:t>
            </a:r>
            <a:endParaRPr lang="en-US" sz="1400" b="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Text Box 16"/>
          <p:cNvSpPr txBox="1">
            <a:spLocks noChangeArrowheads="1"/>
          </p:cNvSpPr>
          <p:nvPr/>
        </p:nvSpPr>
        <p:spPr bwMode="auto">
          <a:xfrm>
            <a:off x="389473" y="3409763"/>
            <a:ext cx="1227480" cy="307777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0">
                <a:latin typeface="+mn-lt"/>
              </a:rPr>
              <a:t>1.2.3.53</a:t>
            </a:r>
          </a:p>
        </p:txBody>
      </p:sp>
      <p:sp>
        <p:nvSpPr>
          <p:cNvPr id="54" name="Text Box 17"/>
          <p:cNvSpPr txBox="1">
            <a:spLocks noChangeArrowheads="1"/>
          </p:cNvSpPr>
          <p:nvPr/>
        </p:nvSpPr>
        <p:spPr bwMode="auto">
          <a:xfrm>
            <a:off x="389473" y="3746031"/>
            <a:ext cx="1227480" cy="307777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0">
                <a:latin typeface="+mn-lt"/>
              </a:rPr>
              <a:t>1.2.3.156</a:t>
            </a:r>
          </a:p>
        </p:txBody>
      </p:sp>
      <p:sp>
        <p:nvSpPr>
          <p:cNvPr id="55" name="Text Box 18"/>
          <p:cNvSpPr txBox="1">
            <a:spLocks noChangeArrowheads="1"/>
          </p:cNvSpPr>
          <p:nvPr/>
        </p:nvSpPr>
        <p:spPr bwMode="auto">
          <a:xfrm>
            <a:off x="389473" y="4082611"/>
            <a:ext cx="1227480" cy="307777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endParaRPr lang="en-US" sz="1400" b="0">
              <a:latin typeface="+mn-lt"/>
            </a:endParaRPr>
          </a:p>
        </p:txBody>
      </p:sp>
      <p:sp>
        <p:nvSpPr>
          <p:cNvPr id="56" name="Text Box 19"/>
          <p:cNvSpPr txBox="1">
            <a:spLocks noChangeArrowheads="1"/>
          </p:cNvSpPr>
          <p:nvPr/>
        </p:nvSpPr>
        <p:spPr bwMode="auto">
          <a:xfrm>
            <a:off x="467141" y="3027554"/>
            <a:ext cx="98947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+mn-lt"/>
              </a:rPr>
              <a:t>IP packet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1CEE0B-29A9-8D48-BC8D-8B7AEB54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36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ARP: Address Resolution Protocol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host maintains an ARP table</a:t>
            </a:r>
          </a:p>
          <a:p>
            <a:pPr lvl="1"/>
            <a:r>
              <a:rPr lang="en-US" dirty="0"/>
              <a:t>List of (IP address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 MAC address) pairs</a:t>
            </a:r>
          </a:p>
          <a:p>
            <a:r>
              <a:rPr lang="en-US" dirty="0"/>
              <a:t>Consult the table when sending a packet</a:t>
            </a:r>
          </a:p>
          <a:p>
            <a:pPr lvl="1"/>
            <a:r>
              <a:rPr lang="en-US" dirty="0"/>
              <a:t>Map dest. IP address to dest. MAC address</a:t>
            </a:r>
          </a:p>
          <a:p>
            <a:pPr lvl="1"/>
            <a:r>
              <a:rPr lang="en-US" dirty="0"/>
              <a:t>Encapsulate (IP) data packet with MAC header; xmit</a:t>
            </a:r>
          </a:p>
          <a:p>
            <a:r>
              <a:rPr lang="en-US" dirty="0">
                <a:solidFill>
                  <a:srgbClr val="0000FF"/>
                </a:solidFill>
              </a:rPr>
              <a:t>What if IP address not in the table?</a:t>
            </a:r>
          </a:p>
          <a:p>
            <a:pPr lvl="1"/>
            <a:r>
              <a:rPr lang="en-US" dirty="0"/>
              <a:t>Sender broadcasts: Who has IP address 1.2.3.156?</a:t>
            </a:r>
          </a:p>
          <a:p>
            <a:pPr lvl="1"/>
            <a:r>
              <a:rPr lang="en-US" dirty="0"/>
              <a:t>Receiver replies: MAC address 58-23-D7-FA-20-B0</a:t>
            </a:r>
          </a:p>
          <a:p>
            <a:pPr lvl="1"/>
            <a:r>
              <a:rPr lang="en-US" dirty="0"/>
              <a:t>Sender caches result in its ARP table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0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6777"/>
            <a:ext cx="8229600" cy="4411662"/>
          </a:xfrm>
        </p:spPr>
        <p:txBody>
          <a:bodyPr/>
          <a:lstStyle/>
          <a:p>
            <a:r>
              <a:rPr lang="en-US" sz="2400" dirty="0">
                <a:cs typeface="Arial" charset="0"/>
              </a:rPr>
              <a:t>Look up the MAC address of the first hop router</a:t>
            </a:r>
          </a:p>
          <a:p>
            <a:pPr lvl="1"/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1.2.3.48 uses ARP to find MAC address for first-hop router </a:t>
            </a:r>
            <a:r>
              <a:rPr lang="en-US" sz="2000" b="1" dirty="0">
                <a:solidFill>
                  <a:srgbClr val="000090"/>
                </a:solidFill>
                <a:ea typeface="Arial" charset="0"/>
                <a:cs typeface="Arial" charset="0"/>
              </a:rPr>
              <a:t>1.2.3.19</a:t>
            </a:r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 rather than ultimate destination IP address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Arial" charset="0"/>
                <a:cs typeface="Arial" charset="0"/>
              </a:rPr>
              <a:t>How does the red host know the destination is not local?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Uses netmask (discovered via DHCP)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Arial" charset="0"/>
                <a:cs typeface="Arial" charset="0"/>
              </a:rPr>
              <a:t>How does the red host know about 1.2.3.19? 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rgbClr val="000090"/>
                </a:solidFill>
                <a:ea typeface="Arial" charset="0"/>
                <a:cs typeface="Arial" charset="0"/>
              </a:rPr>
              <a:t>Also DHCP</a:t>
            </a:r>
          </a:p>
          <a:p>
            <a:pPr>
              <a:lnSpc>
                <a:spcPct val="90000"/>
              </a:lnSpc>
            </a:pPr>
            <a:endParaRPr lang="en-US" sz="2400" dirty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cs typeface="Arial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cs typeface="Arial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cs typeface="Arial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8940" y="4343212"/>
            <a:ext cx="8342327" cy="2390775"/>
            <a:chOff x="133" y="2589"/>
            <a:chExt cx="5255" cy="1506"/>
          </a:xfrm>
        </p:grpSpPr>
        <p:sp>
          <p:nvSpPr>
            <p:cNvPr id="57354" name="Line 5"/>
            <p:cNvSpPr>
              <a:spLocks noChangeShapeType="1"/>
            </p:cNvSpPr>
            <p:nvPr/>
          </p:nvSpPr>
          <p:spPr bwMode="auto">
            <a:xfrm>
              <a:off x="628" y="3402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5" name="Line 6"/>
            <p:cNvSpPr>
              <a:spLocks noChangeShapeType="1"/>
            </p:cNvSpPr>
            <p:nvPr/>
          </p:nvSpPr>
          <p:spPr bwMode="auto">
            <a:xfrm>
              <a:off x="820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6" name="Line 7"/>
            <p:cNvSpPr>
              <a:spLocks noChangeShapeType="1"/>
            </p:cNvSpPr>
            <p:nvPr/>
          </p:nvSpPr>
          <p:spPr bwMode="auto">
            <a:xfrm>
              <a:off x="1396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7" name="Line 8"/>
            <p:cNvSpPr>
              <a:spLocks noChangeShapeType="1"/>
            </p:cNvSpPr>
            <p:nvPr/>
          </p:nvSpPr>
          <p:spPr bwMode="auto">
            <a:xfrm>
              <a:off x="2068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58" name="Rectangle 9"/>
            <p:cNvSpPr>
              <a:spLocks noChangeArrowheads="1"/>
            </p:cNvSpPr>
            <p:nvPr/>
          </p:nvSpPr>
          <p:spPr bwMode="auto">
            <a:xfrm>
              <a:off x="647" y="3028"/>
              <a:ext cx="361" cy="213"/>
            </a:xfrm>
            <a:prstGeom prst="rect">
              <a:avLst/>
            </a:prstGeom>
            <a:solidFill>
              <a:srgbClr val="FF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bg1"/>
                  </a:solidFill>
                </a:rPr>
                <a:t>host</a:t>
              </a:r>
            </a:p>
          </p:txBody>
        </p:sp>
        <p:sp>
          <p:nvSpPr>
            <p:cNvPr id="57359" name="Rectangle 10"/>
            <p:cNvSpPr>
              <a:spLocks noChangeArrowheads="1"/>
            </p:cNvSpPr>
            <p:nvPr/>
          </p:nvSpPr>
          <p:spPr bwMode="auto">
            <a:xfrm>
              <a:off x="1207" y="3028"/>
              <a:ext cx="361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/>
                <a:t>host</a:t>
              </a:r>
            </a:p>
          </p:txBody>
        </p:sp>
        <p:sp>
          <p:nvSpPr>
            <p:cNvPr id="57360" name="Rectangle 11"/>
            <p:cNvSpPr>
              <a:spLocks noChangeArrowheads="1"/>
            </p:cNvSpPr>
            <p:nvPr/>
          </p:nvSpPr>
          <p:spPr bwMode="auto">
            <a:xfrm>
              <a:off x="1867" y="3028"/>
              <a:ext cx="388" cy="213"/>
            </a:xfrm>
            <a:prstGeom prst="rect">
              <a:avLst/>
            </a:prstGeom>
            <a:solidFill>
              <a:srgbClr val="00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accent2"/>
                  </a:solidFill>
                </a:rPr>
                <a:t>DNS</a:t>
              </a:r>
            </a:p>
          </p:txBody>
        </p:sp>
        <p:sp>
          <p:nvSpPr>
            <p:cNvPr id="57361" name="Text Box 12"/>
            <p:cNvSpPr txBox="1">
              <a:spLocks noChangeArrowheads="1"/>
            </p:cNvSpPr>
            <p:nvPr/>
          </p:nvSpPr>
          <p:spPr bwMode="auto">
            <a:xfrm>
              <a:off x="1588" y="2969"/>
              <a:ext cx="22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57362" name="Line 13"/>
            <p:cNvSpPr>
              <a:spLocks noChangeShapeType="1"/>
            </p:cNvSpPr>
            <p:nvPr/>
          </p:nvSpPr>
          <p:spPr bwMode="auto">
            <a:xfrm>
              <a:off x="3556" y="3402"/>
              <a:ext cx="1632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3" name="Line 14"/>
            <p:cNvSpPr>
              <a:spLocks noChangeShapeType="1"/>
            </p:cNvSpPr>
            <p:nvPr/>
          </p:nvSpPr>
          <p:spPr bwMode="auto">
            <a:xfrm>
              <a:off x="3748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4" name="Line 15"/>
            <p:cNvSpPr>
              <a:spLocks noChangeShapeType="1"/>
            </p:cNvSpPr>
            <p:nvPr/>
          </p:nvSpPr>
          <p:spPr bwMode="auto">
            <a:xfrm>
              <a:off x="4324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5" name="Line 16"/>
            <p:cNvSpPr>
              <a:spLocks noChangeShapeType="1"/>
            </p:cNvSpPr>
            <p:nvPr/>
          </p:nvSpPr>
          <p:spPr bwMode="auto">
            <a:xfrm>
              <a:off x="4996" y="321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66" name="Rectangle 17"/>
            <p:cNvSpPr>
              <a:spLocks noChangeArrowheads="1"/>
            </p:cNvSpPr>
            <p:nvPr/>
          </p:nvSpPr>
          <p:spPr bwMode="auto">
            <a:xfrm>
              <a:off x="3571" y="3027"/>
              <a:ext cx="361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57367" name="Rectangle 18"/>
            <p:cNvSpPr>
              <a:spLocks noChangeArrowheads="1"/>
            </p:cNvSpPr>
            <p:nvPr/>
          </p:nvSpPr>
          <p:spPr bwMode="auto">
            <a:xfrm>
              <a:off x="4135" y="3027"/>
              <a:ext cx="361" cy="2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57368" name="Rectangle 19"/>
            <p:cNvSpPr>
              <a:spLocks noChangeArrowheads="1"/>
            </p:cNvSpPr>
            <p:nvPr/>
          </p:nvSpPr>
          <p:spPr bwMode="auto">
            <a:xfrm>
              <a:off x="4810" y="3027"/>
              <a:ext cx="361" cy="213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bg1"/>
                  </a:solidFill>
                </a:rPr>
                <a:t>host</a:t>
              </a:r>
            </a:p>
          </p:txBody>
        </p:sp>
        <p:sp>
          <p:nvSpPr>
            <p:cNvPr id="57369" name="Text Box 20"/>
            <p:cNvSpPr txBox="1">
              <a:spLocks noChangeArrowheads="1"/>
            </p:cNvSpPr>
            <p:nvPr/>
          </p:nvSpPr>
          <p:spPr bwMode="auto">
            <a:xfrm>
              <a:off x="4516" y="2969"/>
              <a:ext cx="22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57370" name="AutoShape 21"/>
            <p:cNvSpPr>
              <a:spLocks noChangeArrowheads="1"/>
            </p:cNvSpPr>
            <p:nvPr/>
          </p:nvSpPr>
          <p:spPr bwMode="auto">
            <a:xfrm>
              <a:off x="2740" y="3855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D3A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  <p:sp>
          <p:nvSpPr>
            <p:cNvPr id="57371" name="Line 22"/>
            <p:cNvSpPr>
              <a:spLocks noChangeShapeType="1"/>
            </p:cNvSpPr>
            <p:nvPr/>
          </p:nvSpPr>
          <p:spPr bwMode="auto">
            <a:xfrm>
              <a:off x="1791" y="3377"/>
              <a:ext cx="0" cy="4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2" name="AutoShape 23"/>
            <p:cNvSpPr>
              <a:spLocks noChangeArrowheads="1"/>
            </p:cNvSpPr>
            <p:nvPr/>
          </p:nvSpPr>
          <p:spPr bwMode="auto">
            <a:xfrm>
              <a:off x="3892" y="3855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D3A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  <p:sp>
          <p:nvSpPr>
            <p:cNvPr id="57373" name="Line 24"/>
            <p:cNvSpPr>
              <a:spLocks noChangeShapeType="1"/>
            </p:cNvSpPr>
            <p:nvPr/>
          </p:nvSpPr>
          <p:spPr bwMode="auto">
            <a:xfrm flipH="1">
              <a:off x="4090" y="3394"/>
              <a:ext cx="0" cy="4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4" name="Line 25"/>
            <p:cNvSpPr>
              <a:spLocks noChangeShapeType="1"/>
            </p:cNvSpPr>
            <p:nvPr/>
          </p:nvSpPr>
          <p:spPr bwMode="auto">
            <a:xfrm>
              <a:off x="1972" y="3951"/>
              <a:ext cx="7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5" name="Line 26"/>
            <p:cNvSpPr>
              <a:spLocks noChangeShapeType="1"/>
            </p:cNvSpPr>
            <p:nvPr/>
          </p:nvSpPr>
          <p:spPr bwMode="auto">
            <a:xfrm>
              <a:off x="3124" y="3951"/>
              <a:ext cx="7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57376" name="Text Box 27"/>
            <p:cNvSpPr txBox="1">
              <a:spLocks noChangeArrowheads="1"/>
            </p:cNvSpPr>
            <p:nvPr/>
          </p:nvSpPr>
          <p:spPr bwMode="auto">
            <a:xfrm>
              <a:off x="133" y="2589"/>
              <a:ext cx="19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1.2.3.0/24 (255.255.255.0)</a:t>
              </a:r>
            </a:p>
          </p:txBody>
        </p:sp>
        <p:sp>
          <p:nvSpPr>
            <p:cNvPr id="57377" name="Text Box 28"/>
            <p:cNvSpPr txBox="1">
              <a:spLocks noChangeArrowheads="1"/>
            </p:cNvSpPr>
            <p:nvPr/>
          </p:nvSpPr>
          <p:spPr bwMode="auto">
            <a:xfrm>
              <a:off x="4625" y="2822"/>
              <a:ext cx="76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solidFill>
                    <a:srgbClr val="0000FF"/>
                  </a:solidFill>
                  <a:latin typeface="+mn-lt"/>
                </a:rPr>
                <a:t>5.6.7.0/24</a:t>
              </a:r>
            </a:p>
          </p:txBody>
        </p:sp>
        <p:sp>
          <p:nvSpPr>
            <p:cNvPr id="57379" name="Text Box 30"/>
            <p:cNvSpPr txBox="1">
              <a:spLocks noChangeArrowheads="1"/>
            </p:cNvSpPr>
            <p:nvPr/>
          </p:nvSpPr>
          <p:spPr bwMode="auto">
            <a:xfrm>
              <a:off x="1731" y="2822"/>
              <a:ext cx="72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latin typeface="+mn-lt"/>
                </a:rPr>
                <a:t>1.2.3.156</a:t>
              </a:r>
            </a:p>
          </p:txBody>
        </p:sp>
        <p:sp>
          <p:nvSpPr>
            <p:cNvPr id="57380" name="Text Box 31"/>
            <p:cNvSpPr txBox="1">
              <a:spLocks noChangeArrowheads="1"/>
            </p:cNvSpPr>
            <p:nvPr/>
          </p:nvSpPr>
          <p:spPr bwMode="auto">
            <a:xfrm>
              <a:off x="511" y="2822"/>
              <a:ext cx="64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solidFill>
                    <a:srgbClr val="FF3300"/>
                  </a:solidFill>
                  <a:latin typeface="+mn-lt"/>
                </a:rPr>
                <a:t>1.2.3.48</a:t>
              </a:r>
            </a:p>
          </p:txBody>
        </p:sp>
        <p:sp>
          <p:nvSpPr>
            <p:cNvPr id="57381" name="Text Box 32"/>
            <p:cNvSpPr txBox="1">
              <a:spLocks noChangeArrowheads="1"/>
            </p:cNvSpPr>
            <p:nvPr/>
          </p:nvSpPr>
          <p:spPr bwMode="auto">
            <a:xfrm>
              <a:off x="1825" y="3612"/>
              <a:ext cx="64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>
                  <a:latin typeface="+mn-lt"/>
                </a:rPr>
                <a:t>1.2.3.19</a:t>
              </a:r>
            </a:p>
          </p:txBody>
        </p:sp>
        <p:sp>
          <p:nvSpPr>
            <p:cNvPr id="57382" name="AutoShape 33"/>
            <p:cNvSpPr>
              <a:spLocks noChangeArrowheads="1"/>
            </p:cNvSpPr>
            <p:nvPr/>
          </p:nvSpPr>
          <p:spPr bwMode="auto">
            <a:xfrm>
              <a:off x="1601" y="3853"/>
              <a:ext cx="384" cy="240"/>
            </a:xfrm>
            <a:prstGeom prst="roundRect">
              <a:avLst>
                <a:gd name="adj" fmla="val 16667"/>
              </a:avLst>
            </a:prstGeom>
            <a:solidFill>
              <a:srgbClr val="D3A6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 b="0"/>
                <a:t>router</a:t>
              </a: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2982912" y="1892771"/>
            <a:ext cx="5018088" cy="4424375"/>
            <a:chOff x="2839" y="1413"/>
            <a:chExt cx="3161" cy="2787"/>
          </a:xfrm>
        </p:grpSpPr>
        <p:sp>
          <p:nvSpPr>
            <p:cNvPr id="57351" name="Oval 36"/>
            <p:cNvSpPr>
              <a:spLocks noChangeArrowheads="1"/>
            </p:cNvSpPr>
            <p:nvPr/>
          </p:nvSpPr>
          <p:spPr bwMode="auto">
            <a:xfrm>
              <a:off x="2839" y="3959"/>
              <a:ext cx="791" cy="241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2" name="Oval 37"/>
            <p:cNvSpPr>
              <a:spLocks noChangeArrowheads="1"/>
            </p:cNvSpPr>
            <p:nvPr/>
          </p:nvSpPr>
          <p:spPr bwMode="auto">
            <a:xfrm>
              <a:off x="5232" y="1413"/>
              <a:ext cx="768" cy="24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7353" name="AutoShape 38"/>
            <p:cNvCxnSpPr>
              <a:cxnSpLocks noChangeShapeType="1"/>
              <a:stCxn id="57352" idx="4"/>
              <a:endCxn id="57351" idx="0"/>
            </p:cNvCxnSpPr>
            <p:nvPr/>
          </p:nvCxnSpPr>
          <p:spPr bwMode="auto">
            <a:xfrm flipH="1">
              <a:off x="3235" y="1653"/>
              <a:ext cx="2381" cy="2306"/>
            </a:xfrm>
            <a:prstGeom prst="straightConnector1">
              <a:avLst/>
            </a:prstGeom>
            <a:noFill/>
            <a:ln w="2222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7" name="Group 35"/>
          <p:cNvGrpSpPr>
            <a:grpSpLocks/>
          </p:cNvGrpSpPr>
          <p:nvPr/>
        </p:nvGrpSpPr>
        <p:grpSpPr bwMode="auto">
          <a:xfrm>
            <a:off x="355608" y="2972378"/>
            <a:ext cx="3073400" cy="1749438"/>
            <a:chOff x="2631" y="1800"/>
            <a:chExt cx="1936" cy="1102"/>
          </a:xfrm>
        </p:grpSpPr>
        <p:sp>
          <p:nvSpPr>
            <p:cNvPr id="48" name="Oval 36"/>
            <p:cNvSpPr>
              <a:spLocks noChangeArrowheads="1"/>
            </p:cNvSpPr>
            <p:nvPr/>
          </p:nvSpPr>
          <p:spPr bwMode="auto">
            <a:xfrm>
              <a:off x="2631" y="2664"/>
              <a:ext cx="1936" cy="238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37"/>
            <p:cNvSpPr>
              <a:spLocks noChangeArrowheads="1"/>
            </p:cNvSpPr>
            <p:nvPr/>
          </p:nvSpPr>
          <p:spPr bwMode="auto">
            <a:xfrm>
              <a:off x="3463" y="1800"/>
              <a:ext cx="740" cy="24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0" name="AutoShape 38"/>
            <p:cNvCxnSpPr>
              <a:cxnSpLocks noChangeShapeType="1"/>
              <a:stCxn id="49" idx="4"/>
              <a:endCxn id="48" idx="0"/>
            </p:cNvCxnSpPr>
            <p:nvPr/>
          </p:nvCxnSpPr>
          <p:spPr bwMode="auto">
            <a:xfrm flipH="1">
              <a:off x="3599" y="2040"/>
              <a:ext cx="234" cy="624"/>
            </a:xfrm>
            <a:prstGeom prst="straightConnector1">
              <a:avLst/>
            </a:prstGeom>
            <a:noFill/>
            <a:ln w="22225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5" name="Freeform 14"/>
          <p:cNvSpPr/>
          <p:nvPr/>
        </p:nvSpPr>
        <p:spPr>
          <a:xfrm>
            <a:off x="1455187" y="5393450"/>
            <a:ext cx="6778200" cy="1264337"/>
          </a:xfrm>
          <a:custGeom>
            <a:avLst/>
            <a:gdLst>
              <a:gd name="connsiteX0" fmla="*/ 139186 w 6778200"/>
              <a:gd name="connsiteY0" fmla="*/ 40529 h 1264337"/>
              <a:gd name="connsiteX1" fmla="*/ 152698 w 6778200"/>
              <a:gd name="connsiteY1" fmla="*/ 391789 h 1264337"/>
              <a:gd name="connsiteX2" fmla="*/ 1693024 w 6778200"/>
              <a:gd name="connsiteY2" fmla="*/ 486359 h 1264337"/>
              <a:gd name="connsiteX3" fmla="*/ 1733559 w 6778200"/>
              <a:gd name="connsiteY3" fmla="*/ 1202387 h 1264337"/>
              <a:gd name="connsiteX4" fmla="*/ 5057422 w 6778200"/>
              <a:gd name="connsiteY4" fmla="*/ 1121327 h 1264337"/>
              <a:gd name="connsiteX5" fmla="*/ 5124980 w 6778200"/>
              <a:gd name="connsiteY5" fmla="*/ 270199 h 1264337"/>
              <a:gd name="connsiteX6" fmla="*/ 6624772 w 6778200"/>
              <a:gd name="connsiteY6" fmla="*/ 216159 h 1264337"/>
              <a:gd name="connsiteX7" fmla="*/ 6651795 w 6778200"/>
              <a:gd name="connsiteY7" fmla="*/ 0 h 126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78200" h="1264337">
                <a:moveTo>
                  <a:pt x="139186" y="40529"/>
                </a:moveTo>
                <a:cubicBezTo>
                  <a:pt x="16455" y="179006"/>
                  <a:pt x="-106275" y="317484"/>
                  <a:pt x="152698" y="391789"/>
                </a:cubicBezTo>
                <a:cubicBezTo>
                  <a:pt x="411671" y="466094"/>
                  <a:pt x="1429547" y="351259"/>
                  <a:pt x="1693024" y="486359"/>
                </a:cubicBezTo>
                <a:cubicBezTo>
                  <a:pt x="1956501" y="621459"/>
                  <a:pt x="1172826" y="1096559"/>
                  <a:pt x="1733559" y="1202387"/>
                </a:cubicBezTo>
                <a:cubicBezTo>
                  <a:pt x="2294292" y="1308215"/>
                  <a:pt x="4492185" y="1276692"/>
                  <a:pt x="5057422" y="1121327"/>
                </a:cubicBezTo>
                <a:cubicBezTo>
                  <a:pt x="5622659" y="965962"/>
                  <a:pt x="4863755" y="421060"/>
                  <a:pt x="5124980" y="270199"/>
                </a:cubicBezTo>
                <a:cubicBezTo>
                  <a:pt x="5386205" y="119338"/>
                  <a:pt x="6370303" y="261192"/>
                  <a:pt x="6624772" y="216159"/>
                </a:cubicBezTo>
                <a:cubicBezTo>
                  <a:pt x="6879241" y="171126"/>
                  <a:pt x="6765518" y="85563"/>
                  <a:pt x="6651795" y="0"/>
                </a:cubicBezTo>
              </a:path>
            </a:pathLst>
          </a:custGeom>
          <a:ln w="28575" cmpd="sng">
            <a:solidFill>
              <a:srgbClr val="0080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 destination is remote?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625F2A-229F-884D-947C-2C1AF3653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50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ideas in both ARP and DHCP</a:t>
            </a:r>
          </a:p>
        </p:txBody>
      </p:sp>
      <p:sp>
        <p:nvSpPr>
          <p:cNvPr id="926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Broadcasting</a:t>
            </a:r>
            <a:r>
              <a:rPr lang="en-US" dirty="0"/>
              <a:t>: Can use broadcast to make contact</a:t>
            </a:r>
          </a:p>
          <a:p>
            <a:pPr lvl="1"/>
            <a:r>
              <a:rPr lang="en-US" dirty="0"/>
              <a:t>Scalable because of limited size</a:t>
            </a:r>
          </a:p>
          <a:p>
            <a:r>
              <a:rPr lang="en-US" dirty="0">
                <a:solidFill>
                  <a:srgbClr val="0000FF"/>
                </a:solidFill>
              </a:rPr>
              <a:t>Caching</a:t>
            </a:r>
            <a:r>
              <a:rPr lang="en-US" dirty="0"/>
              <a:t>: remember the past for a while</a:t>
            </a:r>
          </a:p>
          <a:p>
            <a:pPr lvl="1"/>
            <a:r>
              <a:rPr lang="en-US" dirty="0"/>
              <a:t>Store the information you learn to reduce overhead</a:t>
            </a:r>
          </a:p>
          <a:p>
            <a:r>
              <a:rPr lang="en-US" dirty="0">
                <a:solidFill>
                  <a:srgbClr val="0000FF"/>
                </a:solidFill>
              </a:rPr>
              <a:t>Soft state</a:t>
            </a:r>
            <a:r>
              <a:rPr lang="en-US" dirty="0"/>
              <a:t>: eventually forget the past</a:t>
            </a:r>
          </a:p>
          <a:p>
            <a:pPr lvl="1"/>
            <a:r>
              <a:rPr lang="en-US" dirty="0"/>
              <a:t>Associate a time-to-live field with the information</a:t>
            </a:r>
          </a:p>
          <a:p>
            <a:pPr lvl="1"/>
            <a:r>
              <a:rPr lang="en-US" dirty="0"/>
              <a:t>… and either refresh or discard the information</a:t>
            </a:r>
          </a:p>
          <a:p>
            <a:pPr lvl="1"/>
            <a:r>
              <a:rPr lang="en-US" dirty="0"/>
              <a:t>Key for robustness in the face of unpredictable change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8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2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resolution in the networking stack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3256467"/>
              </p:ext>
            </p:extLst>
          </p:nvPr>
        </p:nvGraphicFramePr>
        <p:xfrm>
          <a:off x="381000" y="2252663"/>
          <a:ext cx="8534400" cy="338613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06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7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3667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Layer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Examples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Structure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Configuration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Resolution</a:t>
                      </a:r>
                    </a:p>
                    <a:p>
                      <a:pPr algn="ctr"/>
                      <a:r>
                        <a:rPr lang="en-US" sz="1600" dirty="0"/>
                        <a:t>Service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6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App.</a:t>
                      </a:r>
                    </a:p>
                    <a:p>
                      <a:pPr algn="ctr"/>
                      <a:r>
                        <a:rPr lang="en-US" sz="1600" dirty="0"/>
                        <a:t>Layer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cse.umich.edu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Organizational hierarchy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~ manual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6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Network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Layer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123.45.6.78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topological</a:t>
                      </a:r>
                      <a:r>
                        <a:rPr lang="en-US" sz="1600" baseline="0" dirty="0"/>
                        <a:t> hierarchy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DHCP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6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Link layer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45-CC-4E-12-F0-97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vendor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(flat)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hard-coded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Up-Down Arrow 4"/>
          <p:cNvSpPr/>
          <p:nvPr/>
        </p:nvSpPr>
        <p:spPr bwMode="auto">
          <a:xfrm>
            <a:off x="7620000" y="3962400"/>
            <a:ext cx="152400" cy="457200"/>
          </a:xfrm>
          <a:prstGeom prst="upDownArrow">
            <a:avLst/>
          </a:prstGeom>
          <a:solidFill>
            <a:srgbClr val="D3A600"/>
          </a:solidFill>
          <a:ln w="9525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22977" y="3962400"/>
            <a:ext cx="671979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b="0" dirty="0">
                <a:ea typeface="Arial" charset="0"/>
                <a:cs typeface="Arial" charset="0"/>
              </a:rPr>
              <a:t>DNS</a:t>
            </a:r>
          </a:p>
        </p:txBody>
      </p:sp>
      <p:sp>
        <p:nvSpPr>
          <p:cNvPr id="8" name="Up-Down Arrow 7"/>
          <p:cNvSpPr/>
          <p:nvPr/>
        </p:nvSpPr>
        <p:spPr bwMode="auto">
          <a:xfrm>
            <a:off x="7620000" y="4724400"/>
            <a:ext cx="152400" cy="457200"/>
          </a:xfrm>
          <a:prstGeom prst="upDownArrow">
            <a:avLst/>
          </a:prstGeom>
          <a:solidFill>
            <a:srgbClr val="D3A600"/>
          </a:solidFill>
          <a:ln w="9525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27147" y="4781490"/>
            <a:ext cx="659155" cy="369332"/>
          </a:xfrm>
          <a:prstGeom prst="rect">
            <a:avLst/>
          </a:prstGeom>
          <a:solidFill>
            <a:srgbClr val="D3A600"/>
          </a:solidFill>
        </p:spPr>
        <p:txBody>
          <a:bodyPr wrap="none" rtlCol="0">
            <a:spAutoFit/>
          </a:bodyPr>
          <a:lstStyle/>
          <a:p>
            <a:r>
              <a:rPr lang="en-US" sz="1800" b="0" dirty="0">
                <a:ea typeface="Arial" charset="0"/>
                <a:cs typeface="Arial" charset="0"/>
              </a:rPr>
              <a:t>ARP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66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Flooding (still) leads to loops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A wants to broadcast a message</a:t>
            </a:r>
          </a:p>
          <a:p>
            <a:pPr lvl="1"/>
            <a:r>
              <a:rPr lang="en-US" sz="1800" dirty="0"/>
              <a:t>A sends packet to 1</a:t>
            </a:r>
          </a:p>
          <a:p>
            <a:pPr lvl="1"/>
            <a:r>
              <a:rPr lang="en-US" sz="1800" dirty="0"/>
              <a:t>1 Floods to 2 and 4</a:t>
            </a:r>
          </a:p>
          <a:p>
            <a:pPr lvl="1"/>
            <a:r>
              <a:rPr lang="en-US" sz="1800" dirty="0"/>
              <a:t>2 Floods to B and 3</a:t>
            </a:r>
          </a:p>
          <a:p>
            <a:pPr lvl="1"/>
            <a:r>
              <a:rPr lang="en-US" sz="1800" dirty="0"/>
              <a:t>4 Floods to D and 3</a:t>
            </a:r>
          </a:p>
          <a:p>
            <a:pPr lvl="1"/>
            <a:r>
              <a:rPr lang="en-US" sz="1800" dirty="0"/>
              <a:t>3 Floods packet from 2 to C and 4</a:t>
            </a:r>
          </a:p>
          <a:p>
            <a:pPr lvl="1"/>
            <a:r>
              <a:rPr lang="en-US" sz="1800" dirty="0"/>
              <a:t>3 Floods packet from 4 to C and 2</a:t>
            </a:r>
          </a:p>
          <a:p>
            <a:pPr lvl="1"/>
            <a:r>
              <a:rPr lang="en-US" sz="1800" dirty="0"/>
              <a:t>4 Floods packet from 3 to D and 1</a:t>
            </a:r>
          </a:p>
          <a:p>
            <a:pPr lvl="1"/>
            <a:r>
              <a:rPr lang="en-US" sz="1800" dirty="0"/>
              <a:t>2 Floods packet from 3 to B and 1</a:t>
            </a:r>
          </a:p>
          <a:p>
            <a:pPr lvl="1"/>
            <a:r>
              <a:rPr lang="en-US" sz="1800" dirty="0"/>
              <a:t>1 Floods packet from 2 to A and 4</a:t>
            </a:r>
          </a:p>
          <a:p>
            <a:pPr lvl="1"/>
            <a:r>
              <a:rPr lang="en-US" sz="1800" dirty="0"/>
              <a:t>1 Floods packet from 4 to B and 2</a:t>
            </a:r>
          </a:p>
          <a:p>
            <a:pPr lvl="1"/>
            <a:r>
              <a:rPr lang="en-US" sz="1800" dirty="0"/>
              <a:t>….</a:t>
            </a:r>
          </a:p>
          <a:p>
            <a:r>
              <a:rPr lang="en-US" dirty="0"/>
              <a:t>Broadcast storm still happens in a switched network if it contains a cycle of switches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5676609" y="2514599"/>
            <a:ext cx="3160746" cy="2667001"/>
            <a:chOff x="5676609" y="2514599"/>
            <a:chExt cx="3160746" cy="2667001"/>
          </a:xfrm>
        </p:grpSpPr>
        <p:sp>
          <p:nvSpPr>
            <p:cNvPr id="4" name="Oval 3"/>
            <p:cNvSpPr/>
            <p:nvPr/>
          </p:nvSpPr>
          <p:spPr>
            <a:xfrm>
              <a:off x="7067404" y="2961329"/>
              <a:ext cx="457200" cy="4572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6372880" y="3617463"/>
              <a:ext cx="457200" cy="4572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7772400" y="3617463"/>
              <a:ext cx="457200" cy="4572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7067404" y="4300007"/>
              <a:ext cx="457200" cy="4572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cxnSp>
          <p:nvCxnSpPr>
            <p:cNvPr id="9" name="Straight Connector 8"/>
            <p:cNvCxnSpPr>
              <a:stCxn id="4" idx="3"/>
              <a:endCxn id="5" idx="7"/>
            </p:cNvCxnSpPr>
            <p:nvPr/>
          </p:nvCxnSpPr>
          <p:spPr>
            <a:xfrm flipH="1">
              <a:off x="6763125" y="3351574"/>
              <a:ext cx="371234" cy="332844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5" idx="5"/>
              <a:endCxn id="7" idx="1"/>
            </p:cNvCxnSpPr>
            <p:nvPr/>
          </p:nvCxnSpPr>
          <p:spPr>
            <a:xfrm>
              <a:off x="6763125" y="4007708"/>
              <a:ext cx="371234" cy="359254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7"/>
              <a:endCxn id="6" idx="3"/>
            </p:cNvCxnSpPr>
            <p:nvPr/>
          </p:nvCxnSpPr>
          <p:spPr>
            <a:xfrm flipV="1">
              <a:off x="7457649" y="4007708"/>
              <a:ext cx="381706" cy="359254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6" idx="1"/>
              <a:endCxn id="4" idx="5"/>
            </p:cNvCxnSpPr>
            <p:nvPr/>
          </p:nvCxnSpPr>
          <p:spPr>
            <a:xfrm flipH="1" flipV="1">
              <a:off x="7457649" y="3351574"/>
              <a:ext cx="381706" cy="332844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5676609" y="3708903"/>
              <a:ext cx="495591" cy="274320"/>
            </a:xfrm>
            <a:prstGeom prst="roundRect">
              <a:avLst/>
            </a:prstGeom>
            <a:solidFill>
              <a:srgbClr val="D3A6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7048209" y="2514599"/>
              <a:ext cx="495591" cy="274320"/>
            </a:xfrm>
            <a:prstGeom prst="roundRect">
              <a:avLst/>
            </a:prstGeom>
            <a:solidFill>
              <a:srgbClr val="D3A6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048209" y="4907280"/>
              <a:ext cx="495591" cy="274320"/>
            </a:xfrm>
            <a:prstGeom prst="roundRect">
              <a:avLst/>
            </a:prstGeom>
            <a:solidFill>
              <a:srgbClr val="D3A6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8400614" y="3708903"/>
              <a:ext cx="436741" cy="274320"/>
            </a:xfrm>
            <a:prstGeom prst="roundRect">
              <a:avLst/>
            </a:prstGeom>
            <a:solidFill>
              <a:srgbClr val="D3A600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cxnSp>
          <p:nvCxnSpPr>
            <p:cNvPr id="22" name="Straight Connector 21"/>
            <p:cNvCxnSpPr>
              <a:stCxn id="18" idx="2"/>
              <a:endCxn id="4" idx="0"/>
            </p:cNvCxnSpPr>
            <p:nvPr/>
          </p:nvCxnSpPr>
          <p:spPr>
            <a:xfrm flipH="1">
              <a:off x="7296004" y="2788919"/>
              <a:ext cx="1" cy="17241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20" idx="1"/>
              <a:endCxn id="6" idx="6"/>
            </p:cNvCxnSpPr>
            <p:nvPr/>
          </p:nvCxnSpPr>
          <p:spPr>
            <a:xfrm flipH="1">
              <a:off x="8229600" y="3846063"/>
              <a:ext cx="171014" cy="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9" idx="0"/>
              <a:endCxn id="7" idx="4"/>
            </p:cNvCxnSpPr>
            <p:nvPr/>
          </p:nvCxnSpPr>
          <p:spPr>
            <a:xfrm flipH="1" flipV="1">
              <a:off x="7296004" y="4757207"/>
              <a:ext cx="1" cy="150073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7" idx="3"/>
              <a:endCxn id="5" idx="2"/>
            </p:cNvCxnSpPr>
            <p:nvPr/>
          </p:nvCxnSpPr>
          <p:spPr>
            <a:xfrm>
              <a:off x="6172200" y="3846063"/>
              <a:ext cx="200680" cy="0"/>
            </a:xfrm>
            <a:prstGeom prst="line">
              <a:avLst/>
            </a:prstGeom>
            <a:ln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F8790C-7201-024F-9D40-4A4090DE5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38B0EA-C6B1-1241-9037-E3BF11B7A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6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Discovery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seen two approaches</a:t>
            </a:r>
          </a:p>
          <a:p>
            <a:pPr lvl="1"/>
            <a:r>
              <a:rPr lang="en-US" dirty="0"/>
              <a:t>Broadcast (ARP, DHCP)</a:t>
            </a:r>
          </a:p>
          <a:p>
            <a:pPr lvl="2"/>
            <a:r>
              <a:rPr lang="en-US" dirty="0"/>
              <a:t>Flooding does not scale </a:t>
            </a:r>
          </a:p>
          <a:p>
            <a:pPr lvl="2"/>
            <a:r>
              <a:rPr lang="en-US" dirty="0"/>
              <a:t>No centralized point of failure</a:t>
            </a:r>
          </a:p>
          <a:p>
            <a:pPr lvl="2"/>
            <a:r>
              <a:rPr lang="en-US" dirty="0"/>
              <a:t>Zero configuration</a:t>
            </a:r>
          </a:p>
          <a:p>
            <a:pPr lvl="1"/>
            <a:r>
              <a:rPr lang="en-US" dirty="0"/>
              <a:t>Directory service (DNS)</a:t>
            </a:r>
          </a:p>
          <a:p>
            <a:pPr lvl="2"/>
            <a:r>
              <a:rPr lang="en-US" dirty="0"/>
              <a:t>No flooding = scalable</a:t>
            </a:r>
          </a:p>
          <a:p>
            <a:pPr lvl="2"/>
            <a:r>
              <a:rPr lang="en-US" dirty="0"/>
              <a:t>Root of the directory is vulnerable (caching is key)</a:t>
            </a:r>
          </a:p>
          <a:p>
            <a:pPr lvl="2"/>
            <a:r>
              <a:rPr lang="en-US" dirty="0"/>
              <a:t>Needs configuration to bootstrap (local, root servers, etc.)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2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Spanning tree enables Ethernet to efficiently flood a network to learn routes while forwarding packets</a:t>
            </a:r>
          </a:p>
          <a:p>
            <a:r>
              <a:rPr lang="en-US" dirty="0"/>
              <a:t>DHCP and ARP form the discovery backplane of networking and make everything work together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After the break</a:t>
            </a:r>
            <a:r>
              <a:rPr lang="en-US" dirty="0"/>
              <a:t>: the end-to-end picture and specialized networks (e.g</a:t>
            </a:r>
            <a:r>
              <a:rPr lang="en-US"/>
              <a:t>., datacenter)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Spanning tree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arbitrary topology</a:t>
            </a:r>
          </a:p>
          <a:p>
            <a:r>
              <a:rPr lang="en-US" dirty="0"/>
              <a:t>Pick subset of links that form a spanning tree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05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has two aspects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a root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Destination</a:t>
            </a:r>
            <a:r>
              <a:rPr lang="en-US" dirty="0"/>
              <a:t> to which shortest paths go</a:t>
            </a:r>
          </a:p>
          <a:p>
            <a:pPr lvl="1"/>
            <a:r>
              <a:rPr lang="en-US" dirty="0"/>
              <a:t>Pick the one with the smallest identifier (MAC </a:t>
            </a:r>
            <a:r>
              <a:rPr lang="en-US" dirty="0" err="1"/>
              <a:t>addr</a:t>
            </a:r>
            <a:r>
              <a:rPr lang="en-US" dirty="0"/>
              <a:t>.)</a:t>
            </a:r>
          </a:p>
          <a:p>
            <a:r>
              <a:rPr lang="en-US" dirty="0"/>
              <a:t>Compute shortest paths to the root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No shortest path can have a cycle</a:t>
            </a:r>
          </a:p>
          <a:p>
            <a:pPr lvl="1"/>
            <a:r>
              <a:rPr lang="en-US" dirty="0"/>
              <a:t>Only keep the links on shortest-paths</a:t>
            </a:r>
          </a:p>
          <a:p>
            <a:pPr lvl="1"/>
            <a:r>
              <a:rPr lang="en-US" dirty="0"/>
              <a:t>Break ties in some way (so we only keep one shortest path from each node)</a:t>
            </a:r>
          </a:p>
          <a:p>
            <a:r>
              <a:rPr lang="en-US" dirty="0">
                <a:solidFill>
                  <a:srgbClr val="0000FF"/>
                </a:solidFill>
              </a:rPr>
              <a:t>Ethernet’s spanning tree construction does both with a single algorithm 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8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there are multiple shortest paths to the root, choose the path that uses the neighbor switch with the lower ID</a:t>
            </a:r>
          </a:p>
          <a:p>
            <a:pPr lvl="1"/>
            <a:r>
              <a:rPr lang="en-US" dirty="0"/>
              <a:t>One could use any tiebreaking system, but this is an easy one to remember and implement</a:t>
            </a:r>
          </a:p>
          <a:p>
            <a:pPr lvl="3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5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a spanning tree</a:t>
            </a:r>
          </a:p>
        </p:txBody>
      </p:sp>
      <p:sp>
        <p:nvSpPr>
          <p:cNvPr id="992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Messages (Y, d, X)</a:t>
            </a:r>
          </a:p>
          <a:p>
            <a:pPr lvl="1"/>
            <a:r>
              <a:rPr lang="en-US" dirty="0"/>
              <a:t>From node X</a:t>
            </a:r>
          </a:p>
          <a:p>
            <a:pPr lvl="1"/>
            <a:r>
              <a:rPr lang="en-US" dirty="0"/>
              <a:t>Proposing Y as the root</a:t>
            </a:r>
          </a:p>
          <a:p>
            <a:pPr lvl="1"/>
            <a:r>
              <a:rPr lang="en-US" dirty="0"/>
              <a:t>Advertising a distance d to Y</a:t>
            </a:r>
          </a:p>
          <a:p>
            <a:r>
              <a:rPr lang="en-US" dirty="0"/>
              <a:t>Switches elect the node with smallest identifier (MAC address) as root</a:t>
            </a:r>
          </a:p>
          <a:p>
            <a:r>
              <a:rPr lang="en-US" dirty="0"/>
              <a:t>Each switch determines if a link is on its shortest path to the root; excludes it from the tree if not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22,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59" grpId="0" build="p"/>
    </p:bld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1490453095</TotalTime>
  <Pages>7</Pages>
  <Words>2960</Words>
  <Application>Microsoft Macintosh PowerPoint</Application>
  <PresentationFormat>On-screen Show (4:3)</PresentationFormat>
  <Paragraphs>639</Paragraphs>
  <Slides>51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1" baseType="lpstr">
      <vt:lpstr>Arial</vt:lpstr>
      <vt:lpstr>Arial Black</vt:lpstr>
      <vt:lpstr>Courier New</vt:lpstr>
      <vt:lpstr>Gill Sans</vt:lpstr>
      <vt:lpstr>Helvetica</vt:lpstr>
      <vt:lpstr>Monotype Sorts</vt:lpstr>
      <vt:lpstr>Times New Roman</vt:lpstr>
      <vt:lpstr>Wingdings</vt:lpstr>
      <vt:lpstr>dbllineb</vt:lpstr>
      <vt:lpstr>Clip</vt:lpstr>
      <vt:lpstr>EECS 489 Computer Networks  Fall 2021</vt:lpstr>
      <vt:lpstr>Agenda</vt:lpstr>
      <vt:lpstr>Recap: Switched Ethernet </vt:lpstr>
      <vt:lpstr>Ethernet topics</vt:lpstr>
      <vt:lpstr>Flooding (still) leads to loops</vt:lpstr>
      <vt:lpstr>Spanning tree approach</vt:lpstr>
      <vt:lpstr>Algorithm has two aspects</vt:lpstr>
      <vt:lpstr>Breaking ties</vt:lpstr>
      <vt:lpstr>Constructing a spanning tree</vt:lpstr>
      <vt:lpstr>Steps in the spanning tree algorithm</vt:lpstr>
      <vt:lpstr>PowerPoint Presentation</vt:lpstr>
      <vt:lpstr>Robust spanning tree algorithm</vt:lpstr>
      <vt:lpstr>Ethernet topics</vt:lpstr>
      <vt:lpstr>Flooding on a spanning tree</vt:lpstr>
      <vt:lpstr>Flooding on spanning tree</vt:lpstr>
      <vt:lpstr>Flooding on spanning tree</vt:lpstr>
      <vt:lpstr>But isn’t flooding wasteful?</vt:lpstr>
      <vt:lpstr>Nodes can “learn” routes</vt:lpstr>
      <vt:lpstr>General approach</vt:lpstr>
      <vt:lpstr>Learning from flood packets</vt:lpstr>
      <vt:lpstr>Node B responds</vt:lpstr>
      <vt:lpstr>Ethernet switches are “self learning”</vt:lpstr>
      <vt:lpstr>Self learning: Handling misses</vt:lpstr>
      <vt:lpstr>Summary of learning approach</vt:lpstr>
      <vt:lpstr>Contrast</vt:lpstr>
      <vt:lpstr>Strengths of Ethernet’s approach</vt:lpstr>
      <vt:lpstr>Weaknesses of Ethernet’s approach</vt:lpstr>
      <vt:lpstr>5-minute break!</vt:lpstr>
      <vt:lpstr>Link layer topics</vt:lpstr>
      <vt:lpstr>Discovery</vt:lpstr>
      <vt:lpstr>ARP and DHCP</vt:lpstr>
      <vt:lpstr>ARP and DHCP</vt:lpstr>
      <vt:lpstr>DHCP</vt:lpstr>
      <vt:lpstr>DHCP: Operation</vt:lpstr>
      <vt:lpstr>DHCP: Operation</vt:lpstr>
      <vt:lpstr>DHCP: Operation</vt:lpstr>
      <vt:lpstr>DHCP: Operation</vt:lpstr>
      <vt:lpstr>DHCP: Operation</vt:lpstr>
      <vt:lpstr>DHCP: Operation</vt:lpstr>
      <vt:lpstr>DHCP uses “soft state”</vt:lpstr>
      <vt:lpstr>Soft state under failure</vt:lpstr>
      <vt:lpstr>Soft state under failure</vt:lpstr>
      <vt:lpstr>Soft state under failure</vt:lpstr>
      <vt:lpstr>Are we there yet?</vt:lpstr>
      <vt:lpstr>Sending packets over link Layer</vt:lpstr>
      <vt:lpstr>ARP: Address Resolution Protocol</vt:lpstr>
      <vt:lpstr>What if the destination is remote?</vt:lpstr>
      <vt:lpstr>Key ideas in both ARP and DHCP</vt:lpstr>
      <vt:lpstr>ID resolution in the networking stack</vt:lpstr>
      <vt:lpstr>Discovery mechanisms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Mosharaf</cp:lastModifiedBy>
  <cp:revision>1223</cp:revision>
  <cp:lastPrinted>1999-09-08T17:25:07Z</cp:lastPrinted>
  <dcterms:created xsi:type="dcterms:W3CDTF">2014-01-14T18:15:50Z</dcterms:created>
  <dcterms:modified xsi:type="dcterms:W3CDTF">2021-11-11T15:36:29Z</dcterms:modified>
  <cp:category/>
</cp:coreProperties>
</file>