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8" r:id="rId2"/>
    <p:sldId id="598" r:id="rId3"/>
    <p:sldId id="514" r:id="rId4"/>
    <p:sldId id="515" r:id="rId5"/>
    <p:sldId id="516" r:id="rId6"/>
    <p:sldId id="517" r:id="rId7"/>
    <p:sldId id="603" r:id="rId8"/>
    <p:sldId id="604" r:id="rId9"/>
    <p:sldId id="605" r:id="rId10"/>
    <p:sldId id="521" r:id="rId11"/>
    <p:sldId id="525" r:id="rId12"/>
    <p:sldId id="608" r:id="rId13"/>
    <p:sldId id="529" r:id="rId14"/>
    <p:sldId id="635" r:id="rId15"/>
    <p:sldId id="634" r:id="rId16"/>
    <p:sldId id="636" r:id="rId17"/>
    <p:sldId id="637" r:id="rId18"/>
    <p:sldId id="638" r:id="rId19"/>
    <p:sldId id="639" r:id="rId20"/>
    <p:sldId id="534" r:id="rId21"/>
    <p:sldId id="640" r:id="rId22"/>
    <p:sldId id="650" r:id="rId23"/>
    <p:sldId id="643" r:id="rId24"/>
    <p:sldId id="644" r:id="rId25"/>
    <p:sldId id="541" r:id="rId26"/>
    <p:sldId id="562" r:id="rId27"/>
    <p:sldId id="645" r:id="rId28"/>
    <p:sldId id="542" r:id="rId29"/>
    <p:sldId id="543" r:id="rId30"/>
    <p:sldId id="544" r:id="rId31"/>
    <p:sldId id="545" r:id="rId32"/>
    <p:sldId id="546" r:id="rId33"/>
    <p:sldId id="547" r:id="rId34"/>
    <p:sldId id="646" r:id="rId35"/>
    <p:sldId id="647" r:id="rId36"/>
    <p:sldId id="613" r:id="rId37"/>
    <p:sldId id="551" r:id="rId38"/>
    <p:sldId id="648" r:id="rId39"/>
    <p:sldId id="649" r:id="rId40"/>
    <p:sldId id="553" r:id="rId41"/>
    <p:sldId id="554" r:id="rId42"/>
    <p:sldId id="552" r:id="rId43"/>
    <p:sldId id="591" r:id="rId44"/>
    <p:sldId id="502" r:id="rId45"/>
    <p:sldId id="653" r:id="rId46"/>
    <p:sldId id="651" r:id="rId47"/>
    <p:sldId id="556" r:id="rId48"/>
    <p:sldId id="557" r:id="rId49"/>
    <p:sldId id="558" r:id="rId50"/>
    <p:sldId id="559" r:id="rId51"/>
    <p:sldId id="560" r:id="rId52"/>
    <p:sldId id="561" r:id="rId53"/>
    <p:sldId id="563" r:id="rId54"/>
    <p:sldId id="564" r:id="rId55"/>
    <p:sldId id="565" r:id="rId56"/>
    <p:sldId id="566" r:id="rId57"/>
    <p:sldId id="567" r:id="rId58"/>
    <p:sldId id="568" r:id="rId59"/>
    <p:sldId id="569" r:id="rId60"/>
    <p:sldId id="570" r:id="rId61"/>
    <p:sldId id="571" r:id="rId62"/>
    <p:sldId id="572" r:id="rId63"/>
    <p:sldId id="573" r:id="rId64"/>
    <p:sldId id="574" r:id="rId65"/>
    <p:sldId id="595" r:id="rId66"/>
    <p:sldId id="596" r:id="rId67"/>
    <p:sldId id="652" r:id="rId68"/>
    <p:sldId id="519" r:id="rId69"/>
    <p:sldId id="581" r:id="rId70"/>
    <p:sldId id="597" r:id="rId71"/>
    <p:sldId id="583" r:id="rId72"/>
    <p:sldId id="582" r:id="rId73"/>
    <p:sldId id="586" r:id="rId74"/>
    <p:sldId id="587" r:id="rId75"/>
    <p:sldId id="522" r:id="rId76"/>
    <p:sldId id="532" r:id="rId77"/>
    <p:sldId id="523" r:id="rId78"/>
    <p:sldId id="524" r:id="rId79"/>
    <p:sldId id="531" r:id="rId80"/>
    <p:sldId id="533" r:id="rId81"/>
    <p:sldId id="601" r:id="rId82"/>
    <p:sldId id="548" r:id="rId83"/>
    <p:sldId id="549" r:id="rId84"/>
    <p:sldId id="602" r:id="rId85"/>
    <p:sldId id="512" r:id="rId8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1"/>
    <p:restoredTop sz="94663"/>
  </p:normalViewPr>
  <p:slideViewPr>
    <p:cSldViewPr>
      <p:cViewPr varScale="1">
        <p:scale>
          <a:sx n="112" d="100"/>
          <a:sy n="112" d="100"/>
        </p:scale>
        <p:origin x="17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5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01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3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5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2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6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8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8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5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13,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Midterm Review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9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3969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6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>
                <a:solidFill>
                  <a:srgbClr val="0000FF"/>
                </a:solidFill>
              </a:rPr>
              <a:t>Stateless</a:t>
            </a:r>
          </a:p>
          <a:p>
            <a:r>
              <a:rPr lang="en-US" dirty="0"/>
              <a:t>ASCII format</a:t>
            </a:r>
          </a:p>
          <a:p>
            <a:pPr lvl="1"/>
            <a:r>
              <a:rPr lang="en-US" dirty="0"/>
              <a:t>Before HTTP/2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EB31-5CA0-F64A-A799-01B43972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</a:t>
            </a:r>
            <a:r>
              <a:rPr lang="en-US" dirty="0"/>
              <a:t> = 2RTT + Transmission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BAEA-6772-594B-A24F-4AD6BA38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 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time; RTT later for another n from the same site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0828-CFE2-FE41-8CC1-C71D8AFB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TCP throughput B</a:t>
            </a:r>
            <a:r>
              <a:rPr lang="en-US" baseline="-25000" dirty="0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(&lt;= B</a:t>
            </a:r>
            <a:r>
              <a:rPr lang="en-US" baseline="-25000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where link bandwidth is referred by B</a:t>
            </a:r>
            <a:r>
              <a:rPr lang="en-US" baseline="-25000" dirty="0"/>
              <a:t>L</a:t>
            </a:r>
          </a:p>
          <a:p>
            <a:endParaRPr lang="en-US" dirty="0"/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r>
              <a:rPr lang="en-US" dirty="0"/>
              <a:t>m concurrent: ~ </a:t>
            </a:r>
            <a:r>
              <a:rPr lang="en-US" dirty="0" err="1"/>
              <a:t>nF</a:t>
            </a:r>
            <a:r>
              <a:rPr lang="en-US" dirty="0"/>
              <a:t>/(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Assuming each TCP connection gets the same throughput and 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 &lt;= B</a:t>
            </a:r>
            <a:r>
              <a:rPr lang="en-US" baseline="-25000" dirty="0"/>
              <a:t>L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pPr lvl="1"/>
            <a:r>
              <a:rPr lang="en-US" dirty="0"/>
              <a:t>The only thing that helps is higher throughput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2E1-9A2F-EA45-A5F8-B704C092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discussion sections, quizzes, and assignments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servers’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21346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9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Oct 20: 3 PM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>
                <a:solidFill>
                  <a:srgbClr val="0000FF"/>
                </a:solidFill>
              </a:rPr>
              <a:t> Oct 20: 11 PM</a:t>
            </a:r>
          </a:p>
          <a:p>
            <a:r>
              <a:rPr lang="en-US" dirty="0"/>
              <a:t>Sign up for slot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/uh88HWE2dDh9ZMLm6 </a:t>
            </a:r>
            <a:r>
              <a:rPr lang="en-US" b="1" dirty="0">
                <a:solidFill>
                  <a:srgbClr val="0000FF"/>
                </a:solidFill>
              </a:rPr>
              <a:t>by midnight</a:t>
            </a:r>
          </a:p>
          <a:p>
            <a:pPr lvl="1"/>
            <a:r>
              <a:rPr lang="en-US" dirty="0"/>
              <a:t>Default is Oct 19 3PM remote</a:t>
            </a:r>
          </a:p>
          <a:p>
            <a:endParaRPr lang="en-US" dirty="0"/>
          </a:p>
          <a:p>
            <a:r>
              <a:rPr lang="en-US" dirty="0"/>
              <a:t>Please fill up midterm teaching evaluation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8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8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51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Q1: True-False questions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Wrong answer results in negative marks</a:t>
            </a:r>
          </a:p>
          <a:p>
            <a:pPr lvl="1"/>
            <a:r>
              <a:rPr lang="en-US" dirty="0"/>
              <a:t>Q2: MCQ questions</a:t>
            </a:r>
          </a:p>
          <a:p>
            <a:pPr lvl="1"/>
            <a:r>
              <a:rPr lang="en-US" dirty="0"/>
              <a:t>Q3-QN networking use cases</a:t>
            </a:r>
          </a:p>
          <a:p>
            <a:pPr lvl="2"/>
            <a:r>
              <a:rPr lang="en-US" dirty="0"/>
              <a:t>Questions not ordered in terms of complexity</a:t>
            </a:r>
          </a:p>
          <a:p>
            <a:r>
              <a:rPr lang="en-US" dirty="0">
                <a:solidFill>
                  <a:srgbClr val="0000FF"/>
                </a:solidFill>
              </a:rPr>
              <a:t>~75 minutes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About 10 minutes more than a typical EECS489 midterm </a:t>
            </a:r>
            <a:r>
              <a:rPr lang="en-US" i="1" dirty="0">
                <a:solidFill>
                  <a:schemeClr val="accent6"/>
                </a:solidFill>
              </a:rPr>
              <a:t>without</a:t>
            </a:r>
            <a:r>
              <a:rPr lang="en-US" dirty="0">
                <a:solidFill>
                  <a:schemeClr val="accent6"/>
                </a:solidFill>
              </a:rPr>
              <a:t> increasing complexity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4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 (concepts only) </a:t>
            </a:r>
          </a:p>
          <a:p>
            <a:endParaRPr lang="en-US" dirty="0"/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0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Transport layer (lectures 6–9)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UDP vs. TCP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77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8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2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1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186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13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interconnect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Demo Exam </a:t>
            </a:r>
            <a:r>
              <a:rPr lang="en-US">
                <a:solidFill>
                  <a:srgbClr val="0000FF"/>
                </a:solidFill>
              </a:rPr>
              <a:t>on Canvas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1490453981</TotalTime>
  <Pages>7</Pages>
  <Words>4468</Words>
  <Application>Microsoft Macintosh PowerPoint</Application>
  <PresentationFormat>On-screen Show (4:3)</PresentationFormat>
  <Paragraphs>1083</Paragraphs>
  <Slides>85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8" baseType="lpstr">
      <vt:lpstr>Arial</vt:lpstr>
      <vt:lpstr>Arial Black</vt:lpstr>
      <vt:lpstr>Calibri</vt:lpstr>
      <vt:lpstr>Courier New</vt:lpstr>
      <vt:lpstr>Gill Sans</vt:lpstr>
      <vt:lpstr>Helvetica</vt:lpstr>
      <vt:lpstr>Monaco</vt:lpstr>
      <vt:lpstr>Monotype Sorts</vt:lpstr>
      <vt:lpstr>Palatino Linotype</vt:lpstr>
      <vt:lpstr>Times New Roman</vt:lpstr>
      <vt:lpstr>Wingdings</vt:lpstr>
      <vt:lpstr>dbllineb</vt:lpstr>
      <vt:lpstr>Equation</vt:lpstr>
      <vt:lpstr>EECS 489 Computer Networks  Fall 2021</vt:lpstr>
      <vt:lpstr>Logistics</vt:lpstr>
      <vt:lpstr>General guidelines (1)</vt:lpstr>
      <vt:lpstr>General guidelines (2)</vt:lpstr>
      <vt:lpstr>General guidelines (3)</vt:lpstr>
      <vt:lpstr>This review</vt:lpstr>
      <vt:lpstr>Topics</vt:lpstr>
      <vt:lpstr>Basic concepts</vt:lpstr>
      <vt:lpstr>Switched networks</vt:lpstr>
      <vt:lpstr>Two approaches to sharing</vt:lpstr>
      <vt:lpstr>Statistical multiplexing</vt:lpstr>
      <vt:lpstr>Delay</vt:lpstr>
      <vt:lpstr>End-to-end delay</vt:lpstr>
      <vt:lpstr>What we want</vt:lpstr>
      <vt:lpstr>(Some of) What happens…</vt:lpstr>
      <vt:lpstr>(More of) What happens</vt:lpstr>
      <vt:lpstr>What we get</vt:lpstr>
      <vt:lpstr>Layers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Object request response time</vt:lpstr>
      <vt:lpstr>Improving HTTP performance</vt:lpstr>
      <vt:lpstr>Scorecard: Getting n small objects</vt:lpstr>
      <vt:lpstr>Scorecard: 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DASH : Dynamic Adaptive Streaming over HTTP</vt:lpstr>
      <vt:lpstr>Applications</vt:lpstr>
      <vt:lpstr>Traditional datacenter networks</vt:lpstr>
      <vt:lpstr>Challenges</vt:lpstr>
      <vt:lpstr>Modern datacenter networks: More bandwidth, more paths</vt:lpstr>
      <vt:lpstr>Clos topology</vt:lpstr>
      <vt:lpstr>5-minute break!</vt:lpstr>
      <vt:lpstr>Announcements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Topics</vt:lpstr>
      <vt:lpstr>Network layer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What’s inside a router?</vt:lpstr>
      <vt:lpstr>Input linecards</vt:lpstr>
      <vt:lpstr>Looking up the output port</vt:lpstr>
      <vt:lpstr>Longest prefix matching</vt:lpstr>
      <vt:lpstr>Tree structure</vt:lpstr>
      <vt:lpstr>Output linecards</vt:lpstr>
      <vt:lpstr>Crossbar interconnect</vt:lpstr>
      <vt:lpstr>Max-Min fairness</vt:lpstr>
      <vt:lpstr>Example</vt:lpstr>
      <vt:lpstr>Max-Min fairness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1297</cp:revision>
  <cp:lastPrinted>1999-09-08T17:25:07Z</cp:lastPrinted>
  <dcterms:created xsi:type="dcterms:W3CDTF">2014-01-14T18:15:50Z</dcterms:created>
  <dcterms:modified xsi:type="dcterms:W3CDTF">2021-10-07T16:18:01Z</dcterms:modified>
  <cp:category/>
</cp:coreProperties>
</file>