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8" r:id="rId2"/>
    <p:sldId id="487" r:id="rId3"/>
    <p:sldId id="521" r:id="rId4"/>
    <p:sldId id="490" r:id="rId5"/>
    <p:sldId id="491" r:id="rId6"/>
    <p:sldId id="484" r:id="rId7"/>
    <p:sldId id="486" r:id="rId8"/>
    <p:sldId id="493" r:id="rId9"/>
    <p:sldId id="520" r:id="rId10"/>
    <p:sldId id="495" r:id="rId11"/>
    <p:sldId id="514" r:id="rId12"/>
    <p:sldId id="515" r:id="rId13"/>
    <p:sldId id="516" r:id="rId14"/>
    <p:sldId id="517" r:id="rId15"/>
    <p:sldId id="518" r:id="rId16"/>
    <p:sldId id="519" r:id="rId17"/>
    <p:sldId id="492" r:id="rId18"/>
    <p:sldId id="497" r:id="rId19"/>
    <p:sldId id="498" r:id="rId20"/>
    <p:sldId id="496" r:id="rId21"/>
    <p:sldId id="499" r:id="rId22"/>
    <p:sldId id="500" r:id="rId23"/>
    <p:sldId id="501" r:id="rId24"/>
    <p:sldId id="485" r:id="rId25"/>
    <p:sldId id="502" r:id="rId26"/>
    <p:sldId id="503" r:id="rId27"/>
    <p:sldId id="504" r:id="rId28"/>
    <p:sldId id="505" r:id="rId29"/>
    <p:sldId id="506" r:id="rId30"/>
    <p:sldId id="507" r:id="rId31"/>
    <p:sldId id="508" r:id="rId32"/>
    <p:sldId id="509" r:id="rId33"/>
    <p:sldId id="510" r:id="rId34"/>
    <p:sldId id="511" r:id="rId35"/>
    <p:sldId id="512" r:id="rId3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0"/>
    <p:restoredTop sz="94666"/>
  </p:normalViewPr>
  <p:slideViewPr>
    <p:cSldViewPr>
      <p:cViewPr varScale="1">
        <p:scale>
          <a:sx n="98" d="100"/>
          <a:sy n="98" d="100"/>
        </p:scale>
        <p:origin x="15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53954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hape 19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Shape 1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791667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hape 24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Shape 24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63501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727075"/>
            <a:ext cx="478155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34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64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34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27421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hape 40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4" name="Shape 41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489443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Shape 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2094713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hape 10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Shape 10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44285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January 4, 2017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EECS 489 – Lecture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charset="0"/>
        <a:buChar char="u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2017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 noChangeArrowheads="1"/>
          </p:cNvSpPr>
          <p:nvPr>
            <p:ph idx="1"/>
          </p:nvPr>
        </p:nvSpPr>
        <p:spPr/>
        <p:txBody>
          <a:bodyPr lIns="91430" tIns="45716" rIns="91430" bIns="45716"/>
          <a:lstStyle/>
          <a:p>
            <a:pPr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 way we do business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E-commerce, advertising, cloud-computing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 way we have relationships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Facebook friends, E-mail, IM, virtual worlds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 way we learn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Wikipedia, MOOCs, search engines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 way we govern and view law</a:t>
            </a:r>
          </a:p>
          <a:p>
            <a:pPr lvl="1">
              <a:spcAft>
                <a:spcPts val="0"/>
              </a:spcAft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E-voting, censorship, copyright,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cyber-attacks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 is transforming everything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8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781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32" name="Shape 32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33"/>
          <p:cNvSpPr>
            <a:spLocks noChangeArrowheads="1"/>
          </p:cNvSpPr>
          <p:nvPr/>
        </p:nvSpPr>
        <p:spPr bwMode="auto">
          <a:xfrm>
            <a:off x="1803400" y="6126162"/>
            <a:ext cx="2921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Windows PC</a:t>
            </a:r>
          </a:p>
        </p:txBody>
      </p:sp>
      <p:sp>
        <p:nvSpPr>
          <p:cNvPr id="34" name="Shape 34"/>
          <p:cNvSpPr>
            <a:spLocks noChangeArrowheads="1"/>
          </p:cNvSpPr>
          <p:nvPr/>
        </p:nvSpPr>
        <p:spPr bwMode="auto">
          <a:xfrm>
            <a:off x="1416050" y="5156200"/>
            <a:ext cx="20891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Linux server</a:t>
            </a:r>
          </a:p>
        </p:txBody>
      </p:sp>
      <p:sp>
        <p:nvSpPr>
          <p:cNvPr id="35" name="Shape 35"/>
          <p:cNvSpPr>
            <a:spLocks noChangeArrowheads="1"/>
          </p:cNvSpPr>
          <p:nvPr/>
        </p:nvSpPr>
        <p:spPr bwMode="auto">
          <a:xfrm>
            <a:off x="4819650" y="5164138"/>
            <a:ext cx="20891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MAC laptop</a:t>
            </a:r>
          </a:p>
        </p:txBody>
      </p:sp>
      <p:sp>
        <p:nvSpPr>
          <p:cNvPr id="36" name="Shape 36"/>
          <p:cNvSpPr>
            <a:spLocks noChangeArrowheads="1"/>
          </p:cNvSpPr>
          <p:nvPr/>
        </p:nvSpPr>
        <p:spPr bwMode="auto">
          <a:xfrm>
            <a:off x="4156075" y="1584325"/>
            <a:ext cx="23209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car navigator</a:t>
            </a:r>
          </a:p>
        </p:txBody>
      </p:sp>
      <p:sp>
        <p:nvSpPr>
          <p:cNvPr id="37" name="Shape 37"/>
          <p:cNvSpPr>
            <a:spLocks noChangeArrowheads="1"/>
          </p:cNvSpPr>
          <p:nvPr/>
        </p:nvSpPr>
        <p:spPr bwMode="auto">
          <a:xfrm>
            <a:off x="2328862" y="2414588"/>
            <a:ext cx="292893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heart pacemaker</a:t>
            </a:r>
          </a:p>
        </p:txBody>
      </p:sp>
      <p:sp>
        <p:nvSpPr>
          <p:cNvPr id="38" name="Shape 38"/>
          <p:cNvSpPr>
            <a:spLocks noChangeArrowheads="1"/>
          </p:cNvSpPr>
          <p:nvPr/>
        </p:nvSpPr>
        <p:spPr bwMode="auto">
          <a:xfrm>
            <a:off x="5738813" y="3316288"/>
            <a:ext cx="20907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smartphone</a:t>
            </a:r>
          </a:p>
        </p:txBody>
      </p:sp>
      <p:sp>
        <p:nvSpPr>
          <p:cNvPr id="39" name="Shape 39"/>
          <p:cNvSpPr>
            <a:spLocks noChangeArrowheads="1"/>
          </p:cNvSpPr>
          <p:nvPr/>
        </p:nvSpPr>
        <p:spPr bwMode="auto">
          <a:xfrm>
            <a:off x="6477000" y="4521200"/>
            <a:ext cx="12858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iPad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 consists of many end-systems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11</a:t>
            </a:fld>
            <a:endParaRPr lang="en-US" alt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dvAuto="0"/>
      <p:bldP spid="34" grpId="0" advAuto="0"/>
      <p:bldP spid="35" grpId="0" advAuto="0"/>
      <p:bldP spid="36" grpId="0" advAuto="0"/>
      <p:bldP spid="37" grpId="0" advAuto="0"/>
      <p:bldP spid="38" grpId="0" advAuto="0"/>
      <p:bldP spid="39" grpId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4830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57" name="Shape 57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by switches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04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ChangeArrowheads="1"/>
          </p:cNvSpPr>
          <p:nvPr/>
        </p:nvSpPr>
        <p:spPr bwMode="auto">
          <a:xfrm>
            <a:off x="1970088" y="2343150"/>
            <a:ext cx="18399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phone lines</a:t>
            </a:r>
          </a:p>
        </p:txBody>
      </p:sp>
      <p:sp>
        <p:nvSpPr>
          <p:cNvPr id="36866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67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68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0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1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2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2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76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7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7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80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0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83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3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86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6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9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0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1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95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95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9" name="Shape 99"/>
          <p:cNvSpPr>
            <a:spLocks noChangeArrowheads="1"/>
          </p:cNvSpPr>
          <p:nvPr/>
        </p:nvSpPr>
        <p:spPr bwMode="auto">
          <a:xfrm>
            <a:off x="4030663" y="3860800"/>
            <a:ext cx="9493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fibers</a:t>
            </a:r>
          </a:p>
        </p:txBody>
      </p:sp>
      <p:sp>
        <p:nvSpPr>
          <p:cNvPr id="100" name="Shape 100"/>
          <p:cNvSpPr>
            <a:spLocks noChangeArrowheads="1"/>
          </p:cNvSpPr>
          <p:nvPr/>
        </p:nvSpPr>
        <p:spPr bwMode="auto">
          <a:xfrm>
            <a:off x="685800" y="4648200"/>
            <a:ext cx="190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cable TV lines</a:t>
            </a:r>
          </a:p>
        </p:txBody>
      </p:sp>
      <p:sp>
        <p:nvSpPr>
          <p:cNvPr id="101" name="Shape 101"/>
          <p:cNvSpPr>
            <a:spLocks noChangeArrowheads="1"/>
          </p:cNvSpPr>
          <p:nvPr/>
        </p:nvSpPr>
        <p:spPr bwMode="auto">
          <a:xfrm>
            <a:off x="6403975" y="4095750"/>
            <a:ext cx="190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wireless links</a:t>
            </a:r>
          </a:p>
        </p:txBody>
      </p:sp>
      <p:sp>
        <p:nvSpPr>
          <p:cNvPr id="40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1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links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32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dvAuto="0"/>
      <p:bldP spid="89" grpId="0" animBg="1"/>
      <p:bldP spid="90" grpId="0" animBg="1"/>
      <p:bldP spid="91" grpId="0" animBg="1"/>
      <p:bldP spid="99" grpId="0" advAuto="0"/>
      <p:bldP spid="100" grpId="0" advAuto="0"/>
      <p:bldP spid="101" grpId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2" name="Shape 142"/>
          <p:cNvSpPr>
            <a:spLocks noChangeArrowheads="1"/>
          </p:cNvSpPr>
          <p:nvPr/>
        </p:nvSpPr>
        <p:spPr bwMode="auto">
          <a:xfrm>
            <a:off x="2509838" y="581025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333399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143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  <p:sp>
        <p:nvSpPr>
          <p:cNvPr id="144" name="Shape 144"/>
          <p:cNvSpPr>
            <a:spLocks noChangeArrowheads="1"/>
          </p:cNvSpPr>
          <p:nvPr/>
        </p:nvSpPr>
        <p:spPr bwMode="auto">
          <a:xfrm>
            <a:off x="1103313" y="5135563"/>
            <a:ext cx="33416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cable company</a:t>
            </a:r>
          </a:p>
        </p:txBody>
      </p:sp>
      <p:sp>
        <p:nvSpPr>
          <p:cNvPr id="145" name="Shape 145"/>
          <p:cNvSpPr>
            <a:spLocks noChangeArrowheads="1"/>
          </p:cNvSpPr>
          <p:nvPr/>
        </p:nvSpPr>
        <p:spPr bwMode="auto">
          <a:xfrm>
            <a:off x="4371975" y="4618038"/>
            <a:ext cx="4162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university net</a:t>
            </a:r>
          </a:p>
        </p:txBody>
      </p:sp>
      <p:sp>
        <p:nvSpPr>
          <p:cNvPr id="43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4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5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by many parties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005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dvAuto="0"/>
      <p:bldP spid="143" grpId="0" advAuto="0"/>
      <p:bldP spid="144" grpId="0" advAuto="0"/>
      <p:bldP spid="145" grpId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64" name="Shape 152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5" name="Shape 153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6" name="Shape 154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8" name="Shape 156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9" name="Shape 157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70" name="Shape 158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9" name="Shape 159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74" name="Shape 162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75" name="Shape 163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4" name="Shape 164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78" name="Shape 166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7" name="Shape 167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80" name="Shape 168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81" name="Shape 169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70" name="Shape 170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84" name="Shape 172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73" name="Shape 173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88" name="Shape 176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89" name="Shape 177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90" name="Shape 178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92" name="Shape 180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chemeClr val="accent2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182" name="Shape 182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5" name="Shape 185"/>
          <p:cNvSpPr>
            <a:spLocks noChangeAspect="1"/>
          </p:cNvSpPr>
          <p:nvPr/>
        </p:nvSpPr>
        <p:spPr>
          <a:xfrm>
            <a:off x="914400" y="4175760"/>
            <a:ext cx="251927" cy="548640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6" name="Shape 186"/>
          <p:cNvSpPr>
            <a:spLocks noChangeArrowheads="1"/>
          </p:cNvSpPr>
          <p:nvPr/>
        </p:nvSpPr>
        <p:spPr bwMode="auto">
          <a:xfrm>
            <a:off x="171469" y="4648002"/>
            <a:ext cx="819131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smtClean="0">
                <a:solidFill>
                  <a:srgbClr val="0000FF"/>
                </a:solidFill>
                <a:latin typeface="Arial" charset="0"/>
                <a:sym typeface="Calibri" charset="0"/>
              </a:rPr>
              <a:t>data</a:t>
            </a:r>
            <a:endParaRPr lang="en-US" altLang="x-none" sz="3000" b="0" dirty="0">
              <a:solidFill>
                <a:srgbClr val="0000FF"/>
              </a:solidFill>
              <a:latin typeface="Arial" charset="0"/>
              <a:sym typeface="Calibri" charset="0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pic>
        <p:nvPicPr>
          <p:cNvPr id="188" name="Picture 187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3552825"/>
            <a:ext cx="6135688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Shape 190"/>
          <p:cNvSpPr>
            <a:spLocks noChangeArrowheads="1"/>
          </p:cNvSpPr>
          <p:nvPr/>
        </p:nvSpPr>
        <p:spPr bwMode="auto">
          <a:xfrm>
            <a:off x="4149725" y="3960813"/>
            <a:ext cx="82073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path</a:t>
            </a:r>
          </a:p>
        </p:txBody>
      </p:sp>
      <p:sp>
        <p:nvSpPr>
          <p:cNvPr id="41002" name="Shape 191"/>
          <p:cNvSpPr>
            <a:spLocks noChangeArrowheads="1"/>
          </p:cNvSpPr>
          <p:nvPr/>
        </p:nvSpPr>
        <p:spPr bwMode="auto">
          <a:xfrm>
            <a:off x="2509838" y="581025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333399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44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5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Transfers data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975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C 0.07691 0.02199 0.15399 0.04421 0.2493 0.03796 C 0.34461 0.03194 0.48628 -0.00417 0.57135 -0.03796 C 0.65625 -0.07153 0.70729 -0.11806 0.75833 -0.16435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17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 advAuto="0"/>
      <p:bldP spid="185" grpId="1" animBg="1"/>
      <p:bldP spid="186" grpId="0" advAuto="0"/>
      <p:bldP spid="188" grpId="0" advAuto="0"/>
      <p:bldP spid="190" grpId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13" name="Shape 199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4" name="Shape 200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5" name="Shape 201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6" name="Shape 20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7" name="Shape 20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8" name="Shape 20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22" name="Shape 20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23" name="Shape 20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0" name="Shape 21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26" name="Shape 21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3" name="Shape 21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28" name="Shape 21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29" name="Shape 21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6" name="Shape 21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32" name="Shape 21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9" name="Shape 21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36" name="Shape 22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37" name="Shape 22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38" name="Shape 22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25" name="Shape 225"/>
          <p:cNvSpPr>
            <a:spLocks noChangeArrowheads="1"/>
          </p:cNvSpPr>
          <p:nvPr/>
        </p:nvSpPr>
        <p:spPr bwMode="auto">
          <a:xfrm>
            <a:off x="114300" y="3756025"/>
            <a:ext cx="325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instant messaging</a:t>
            </a:r>
          </a:p>
        </p:txBody>
      </p:sp>
      <p:sp>
        <p:nvSpPr>
          <p:cNvPr id="226" name="Shape 226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0" name="Shape 230"/>
          <p:cNvSpPr>
            <a:spLocks noChangeArrowheads="1"/>
          </p:cNvSpPr>
          <p:nvPr/>
        </p:nvSpPr>
        <p:spPr bwMode="auto">
          <a:xfrm>
            <a:off x="5946775" y="2708275"/>
            <a:ext cx="30988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instant messaging</a:t>
            </a:r>
          </a:p>
        </p:txBody>
      </p:sp>
      <p:sp>
        <p:nvSpPr>
          <p:cNvPr id="231" name="Shape 231"/>
          <p:cNvSpPr>
            <a:spLocks noChangeArrowheads="1"/>
          </p:cNvSpPr>
          <p:nvPr/>
        </p:nvSpPr>
        <p:spPr bwMode="auto">
          <a:xfrm>
            <a:off x="152400" y="1443037"/>
            <a:ext cx="208915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 smtClean="0">
                <a:solidFill>
                  <a:srgbClr val="0000FF"/>
                </a:solidFill>
                <a:latin typeface="Arial" charset="0"/>
                <a:sym typeface="Calibri" charset="0"/>
              </a:rPr>
              <a:t>Facebook </a:t>
            </a:r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server</a:t>
            </a:r>
          </a:p>
        </p:txBody>
      </p:sp>
      <p:sp>
        <p:nvSpPr>
          <p:cNvPr id="232" name="Shape 232"/>
          <p:cNvSpPr>
            <a:spLocks noChangeArrowheads="1"/>
          </p:cNvSpPr>
          <p:nvPr/>
        </p:nvSpPr>
        <p:spPr bwMode="auto">
          <a:xfrm>
            <a:off x="5776912" y="5494288"/>
            <a:ext cx="3138487" cy="99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smtClean="0">
                <a:solidFill>
                  <a:srgbClr val="0000FF"/>
                </a:solidFill>
                <a:latin typeface="Arial" charset="0"/>
                <a:sym typeface="Calibri" charset="0"/>
              </a:rPr>
              <a:t>Firefox </a:t>
            </a:r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accessing </a:t>
            </a:r>
            <a:r>
              <a:rPr lang="en-US" altLang="x-none" sz="3000" b="0" dirty="0" err="1" smtClean="0">
                <a:solidFill>
                  <a:srgbClr val="0000FF"/>
                </a:solidFill>
                <a:latin typeface="Arial" charset="0"/>
                <a:sym typeface="Calibri" charset="0"/>
              </a:rPr>
              <a:t>F</a:t>
            </a:r>
            <a:r>
              <a:rPr lang="en-US" altLang="x-none" sz="3000" b="0" smtClean="0">
                <a:solidFill>
                  <a:srgbClr val="0000FF"/>
                </a:solidFill>
                <a:latin typeface="Arial" charset="0"/>
                <a:sym typeface="Calibri" charset="0"/>
              </a:rPr>
              <a:t>acebook</a:t>
            </a:r>
            <a:endParaRPr lang="en-US" altLang="x-none" sz="3000" b="0" dirty="0">
              <a:solidFill>
                <a:srgbClr val="0000FF"/>
              </a:solidFill>
              <a:latin typeface="Arial" charset="0"/>
              <a:sym typeface="Calibri" charset="0"/>
            </a:endParaRPr>
          </a:p>
        </p:txBody>
      </p:sp>
      <p:pic>
        <p:nvPicPr>
          <p:cNvPr id="233" name="Picture 23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3652838"/>
            <a:ext cx="6415088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Picture 23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847850"/>
            <a:ext cx="4672012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Shape 237"/>
          <p:cNvSpPr>
            <a:spLocks noChangeArrowheads="1"/>
          </p:cNvSpPr>
          <p:nvPr/>
        </p:nvSpPr>
        <p:spPr bwMode="auto">
          <a:xfrm>
            <a:off x="2527300" y="5637213"/>
            <a:ext cx="3100388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smtClean="0">
                <a:solidFill>
                  <a:srgbClr val="0000FF"/>
                </a:solidFill>
                <a:latin typeface="Arial" charset="0"/>
                <a:sym typeface="Calibri" charset="0"/>
              </a:rPr>
              <a:t>World </a:t>
            </a:r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of </a:t>
            </a:r>
            <a:r>
              <a:rPr lang="en-US" altLang="x-none" sz="3000" b="0" dirty="0" err="1" smtClean="0">
                <a:solidFill>
                  <a:srgbClr val="0000FF"/>
                </a:solidFill>
                <a:latin typeface="Arial" charset="0"/>
                <a:sym typeface="Calibri" charset="0"/>
              </a:rPr>
              <a:t>W</a:t>
            </a:r>
            <a:r>
              <a:rPr lang="en-US" altLang="x-none" sz="3000" b="0" smtClean="0">
                <a:solidFill>
                  <a:srgbClr val="0000FF"/>
                </a:solidFill>
                <a:latin typeface="Arial" charset="0"/>
                <a:sym typeface="Calibri" charset="0"/>
              </a:rPr>
              <a:t>arcraft </a:t>
            </a:r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client</a:t>
            </a:r>
          </a:p>
        </p:txBody>
      </p:sp>
      <p:sp>
        <p:nvSpPr>
          <p:cNvPr id="238" name="Shape 238"/>
          <p:cNvSpPr>
            <a:spLocks noChangeArrowheads="1"/>
          </p:cNvSpPr>
          <p:nvPr/>
        </p:nvSpPr>
        <p:spPr bwMode="auto">
          <a:xfrm>
            <a:off x="4114800" y="1443038"/>
            <a:ext cx="2822575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 smtClean="0">
                <a:solidFill>
                  <a:srgbClr val="0000FF"/>
                </a:solidFill>
                <a:latin typeface="Arial" charset="0"/>
                <a:sym typeface="Calibri" charset="0"/>
              </a:rPr>
              <a:t>World </a:t>
            </a:r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of </a:t>
            </a:r>
            <a:r>
              <a:rPr lang="en-US" altLang="x-none" sz="3000" b="0" dirty="0" smtClean="0">
                <a:solidFill>
                  <a:srgbClr val="0000FF"/>
                </a:solidFill>
                <a:latin typeface="Arial" charset="0"/>
                <a:sym typeface="Calibri" charset="0"/>
              </a:rPr>
              <a:t>Warcraft </a:t>
            </a:r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server</a:t>
            </a:r>
          </a:p>
        </p:txBody>
      </p:sp>
      <p:pic>
        <p:nvPicPr>
          <p:cNvPr id="239" name="Picture 238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2049463"/>
            <a:ext cx="1722437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among many services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EECS 489 – Lecture 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19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dvAuto="0"/>
      <p:bldP spid="230" grpId="0" advAuto="0"/>
      <p:bldP spid="231" grpId="0" advAuto="0"/>
      <p:bldP spid="232" grpId="0" advAuto="0"/>
      <p:bldP spid="233" grpId="0" animBg="1" advAuto="0"/>
      <p:bldP spid="235" grpId="0" animBg="1" advAuto="0"/>
      <p:bldP spid="237" grpId="0" advAuto="0"/>
      <p:bldP spid="238" grpId="0" advAuto="0"/>
      <p:bldP spid="239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federated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Internet ties together different </a:t>
            </a:r>
            <a:r>
              <a:rPr lang="en-US" dirty="0" smtClean="0"/>
              <a:t>networks </a:t>
            </a:r>
            <a:r>
              <a:rPr lang="en-US" dirty="0">
                <a:solidFill>
                  <a:srgbClr val="0000FF"/>
                </a:solidFill>
              </a:rPr>
              <a:t>by the </a:t>
            </a:r>
            <a:r>
              <a:rPr lang="en-US" b="1" dirty="0">
                <a:solidFill>
                  <a:srgbClr val="0000FF"/>
                </a:solidFill>
              </a:rPr>
              <a:t>IP protocol</a:t>
            </a:r>
            <a:endParaRPr lang="en-US" dirty="0"/>
          </a:p>
          <a:p>
            <a:pPr lvl="1"/>
            <a:r>
              <a:rPr lang="en-US" i="1" dirty="0"/>
              <a:t>One interface to bind them all </a:t>
            </a:r>
            <a:r>
              <a:rPr lang="en-US" i="1" dirty="0" smtClean="0"/>
              <a:t>together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2255458" y="3200400"/>
            <a:ext cx="4633085" cy="2743200"/>
            <a:chOff x="554038" y="1527175"/>
            <a:chExt cx="7947025" cy="4705350"/>
          </a:xfrm>
        </p:grpSpPr>
        <p:sp>
          <p:nvSpPr>
            <p:cNvPr id="35" name="Shape 105"/>
            <p:cNvSpPr/>
            <p:nvPr/>
          </p:nvSpPr>
          <p:spPr>
            <a:xfrm>
              <a:off x="5106988" y="3697288"/>
              <a:ext cx="2751137" cy="160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7"/>
                  </a:cubicBezTo>
                  <a:cubicBezTo>
                    <a:pt x="12954" y="20639"/>
                    <a:pt x="6724" y="20639"/>
                    <a:pt x="2882" y="16797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Shape 106"/>
            <p:cNvSpPr/>
            <p:nvPr/>
          </p:nvSpPr>
          <p:spPr>
            <a:xfrm>
              <a:off x="2071688" y="1946275"/>
              <a:ext cx="3643312" cy="1901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Shape 107"/>
            <p:cNvSpPr/>
            <p:nvPr/>
          </p:nvSpPr>
          <p:spPr>
            <a:xfrm>
              <a:off x="1098550" y="4241800"/>
              <a:ext cx="2820988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9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0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1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2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3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4" name="Shape 115"/>
            <p:cNvSpPr/>
            <p:nvPr/>
          </p:nvSpPr>
          <p:spPr>
            <a:xfrm>
              <a:off x="1857375" y="2490788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Shape 116"/>
            <p:cNvSpPr/>
            <p:nvPr/>
          </p:nvSpPr>
          <p:spPr>
            <a:xfrm>
              <a:off x="1009650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8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9" name="Shape 120"/>
            <p:cNvSpPr/>
            <p:nvPr/>
          </p:nvSpPr>
          <p:spPr>
            <a:xfrm>
              <a:off x="1955800" y="152717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Shape 121"/>
            <p:cNvSpPr/>
            <p:nvPr/>
          </p:nvSpPr>
          <p:spPr>
            <a:xfrm>
              <a:off x="2616200" y="166052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2" name="Shape 123"/>
            <p:cNvSpPr/>
            <p:nvPr/>
          </p:nvSpPr>
          <p:spPr>
            <a:xfrm>
              <a:off x="90170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4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5" name="Shape 126"/>
            <p:cNvSpPr/>
            <p:nvPr/>
          </p:nvSpPr>
          <p:spPr>
            <a:xfrm>
              <a:off x="7821613" y="3455988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Shape 127"/>
            <p:cNvSpPr/>
            <p:nvPr/>
          </p:nvSpPr>
          <p:spPr>
            <a:xfrm>
              <a:off x="690245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8" name="Shape 129"/>
            <p:cNvSpPr/>
            <p:nvPr/>
          </p:nvSpPr>
          <p:spPr>
            <a:xfrm>
              <a:off x="7821613" y="4633913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" name="Shape 131"/>
            <p:cNvSpPr/>
            <p:nvPr/>
          </p:nvSpPr>
          <p:spPr>
            <a:xfrm>
              <a:off x="8143875" y="5054600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2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3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4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Shape 141"/>
            <p:cNvSpPr/>
            <p:nvPr/>
          </p:nvSpPr>
          <p:spPr>
            <a:xfrm>
              <a:off x="3643313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Shape 143"/>
            <p:cNvSpPr>
              <a:spLocks noChangeArrowheads="1"/>
            </p:cNvSpPr>
            <p:nvPr/>
          </p:nvSpPr>
          <p:spPr bwMode="auto">
            <a:xfrm>
              <a:off x="4352132" y="2267311"/>
              <a:ext cx="1376361" cy="968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b="0" dirty="0" smtClean="0">
                  <a:solidFill>
                    <a:srgbClr val="0000FF"/>
                  </a:solidFill>
                  <a:latin typeface="Arial" charset="0"/>
                  <a:sym typeface="Calibri" charset="0"/>
                </a:rPr>
                <a:t>Google</a:t>
              </a:r>
            </a:p>
            <a:p>
              <a:pPr algn="ctr" eaLnBrk="1" hangingPunct="1"/>
              <a:r>
                <a:rPr lang="en-US" altLang="x-none" sz="1600" b="0" dirty="0" smtClean="0">
                  <a:solidFill>
                    <a:srgbClr val="0000FF"/>
                  </a:solidFill>
                  <a:latin typeface="Arial" charset="0"/>
                  <a:sym typeface="Calibri" charset="0"/>
                </a:rPr>
                <a:t>Fiber</a:t>
              </a:r>
              <a:endParaRPr lang="en-US" altLang="x-none" sz="1600" b="0" dirty="0">
                <a:solidFill>
                  <a:srgbClr val="0000FF"/>
                </a:solidFill>
                <a:latin typeface="Arial" charset="0"/>
                <a:sym typeface="Calibri" charset="0"/>
              </a:endParaRPr>
            </a:p>
          </p:txBody>
        </p:sp>
        <p:sp>
          <p:nvSpPr>
            <p:cNvPr id="69" name="Shape 144"/>
            <p:cNvSpPr>
              <a:spLocks noChangeArrowheads="1"/>
            </p:cNvSpPr>
            <p:nvPr/>
          </p:nvSpPr>
          <p:spPr bwMode="auto">
            <a:xfrm>
              <a:off x="2717800" y="5114150"/>
              <a:ext cx="1092199" cy="54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b="0" smtClean="0">
                  <a:solidFill>
                    <a:srgbClr val="0000FF"/>
                  </a:solidFill>
                  <a:latin typeface="Arial" charset="0"/>
                  <a:sym typeface="Calibri" charset="0"/>
                </a:rPr>
                <a:t>AT&amp;T</a:t>
              </a:r>
              <a:endParaRPr lang="en-US" altLang="x-none" sz="1600" b="0" dirty="0">
                <a:solidFill>
                  <a:srgbClr val="0000FF"/>
                </a:solidFill>
                <a:latin typeface="Arial" charset="0"/>
                <a:sym typeface="Calibri" charset="0"/>
              </a:endParaRPr>
            </a:p>
          </p:txBody>
        </p:sp>
        <p:sp>
          <p:nvSpPr>
            <p:cNvPr id="70" name="Shape 145"/>
            <p:cNvSpPr>
              <a:spLocks noChangeArrowheads="1"/>
            </p:cNvSpPr>
            <p:nvPr/>
          </p:nvSpPr>
          <p:spPr bwMode="auto">
            <a:xfrm>
              <a:off x="4852987" y="4606944"/>
              <a:ext cx="1870076" cy="54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b="0" smtClean="0">
                  <a:solidFill>
                    <a:srgbClr val="0000FF"/>
                  </a:solidFill>
                  <a:latin typeface="Arial" charset="0"/>
                  <a:sym typeface="Calibri" charset="0"/>
                </a:rPr>
                <a:t>Comcast</a:t>
              </a:r>
              <a:endParaRPr lang="en-US" altLang="x-none" sz="1600" b="0" dirty="0">
                <a:solidFill>
                  <a:srgbClr val="0000FF"/>
                </a:solidFill>
                <a:latin typeface="Arial" charset="0"/>
                <a:sym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48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</a:t>
            </a:r>
            <a:r>
              <a:rPr lang="en-US" dirty="0" smtClean="0"/>
              <a:t>common </a:t>
            </a:r>
            <a:r>
              <a:rPr lang="en-US" dirty="0"/>
              <a:t>interface?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Internet ties together different networks</a:t>
            </a:r>
          </a:p>
          <a:p>
            <a:pPr lvl="1"/>
            <a:r>
              <a:rPr lang="en-US" dirty="0"/>
              <a:t>&gt;18,000 ISP </a:t>
            </a:r>
            <a:r>
              <a:rPr lang="en-US" dirty="0" smtClean="0"/>
              <a:t>networks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Interoperability between users and networks as well as between different networks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MASSIVE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3.5 </a:t>
            </a:r>
            <a:r>
              <a:rPr lang="en-US" dirty="0">
                <a:solidFill>
                  <a:srgbClr val="0000FF"/>
                </a:solidFill>
              </a:rPr>
              <a:t>Billion</a:t>
            </a:r>
            <a:r>
              <a:rPr lang="en-US" dirty="0"/>
              <a:t> users (34% of world population)</a:t>
            </a:r>
          </a:p>
          <a:p>
            <a:r>
              <a:rPr lang="en-US" dirty="0">
                <a:solidFill>
                  <a:srgbClr val="0000FF"/>
                </a:solidFill>
              </a:rPr>
              <a:t>1 Trillion</a:t>
            </a:r>
            <a:r>
              <a:rPr lang="en-US" dirty="0"/>
              <a:t> </a:t>
            </a:r>
            <a:r>
              <a:rPr lang="en-US" dirty="0" smtClean="0"/>
              <a:t>websites</a:t>
            </a:r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200 </a:t>
            </a:r>
            <a:r>
              <a:rPr lang="en-US" dirty="0">
                <a:solidFill>
                  <a:srgbClr val="0000FF"/>
                </a:solidFill>
              </a:rPr>
              <a:t>Billion</a:t>
            </a:r>
            <a:r>
              <a:rPr lang="en-US" dirty="0"/>
              <a:t> emails sent per day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2 </a:t>
            </a:r>
            <a:r>
              <a:rPr lang="en-US" dirty="0">
                <a:solidFill>
                  <a:srgbClr val="0000FF"/>
                </a:solidFill>
              </a:rPr>
              <a:t>Billion</a:t>
            </a:r>
            <a:r>
              <a:rPr lang="en-US" dirty="0"/>
              <a:t> smartphones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1.8 Billion</a:t>
            </a:r>
            <a:r>
              <a:rPr lang="en-US" dirty="0" smtClean="0"/>
              <a:t> </a:t>
            </a:r>
            <a:r>
              <a:rPr lang="en-US" dirty="0"/>
              <a:t>Facebook users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4 </a:t>
            </a:r>
            <a:r>
              <a:rPr lang="en-US" dirty="0">
                <a:solidFill>
                  <a:srgbClr val="0000FF"/>
                </a:solidFill>
              </a:rPr>
              <a:t>Billion</a:t>
            </a:r>
            <a:r>
              <a:rPr lang="en-US" dirty="0"/>
              <a:t> YouTube videos watched per day</a:t>
            </a:r>
          </a:p>
          <a:p>
            <a:r>
              <a:rPr lang="en-US" dirty="0"/>
              <a:t>Routers that switch </a:t>
            </a:r>
            <a:r>
              <a:rPr lang="en-US" dirty="0" smtClean="0">
                <a:solidFill>
                  <a:srgbClr val="0000FF"/>
                </a:solidFill>
              </a:rPr>
              <a:t>10 Terabits/second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Links that carry </a:t>
            </a:r>
            <a:r>
              <a:rPr lang="en-US" dirty="0" smtClean="0">
                <a:solidFill>
                  <a:srgbClr val="0000FF"/>
                </a:solidFill>
              </a:rPr>
              <a:t>100 Gigabits/second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What is (this course on) networking about?</a:t>
            </a:r>
          </a:p>
          <a:p>
            <a:r>
              <a:rPr lang="en-US" dirty="0" smtClean="0"/>
              <a:t>Class policies, logistics, and roadmap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Diversity in all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Technology</a:t>
            </a:r>
            <a:endParaRPr lang="en-US" dirty="0" smtClean="0"/>
          </a:p>
          <a:p>
            <a:pPr lvl="1"/>
            <a:r>
              <a:rPr lang="en-US" dirty="0" smtClean="0"/>
              <a:t>Optical</a:t>
            </a:r>
            <a:r>
              <a:rPr lang="en-US" dirty="0"/>
              <a:t>, wireless, satellite, </a:t>
            </a:r>
            <a:r>
              <a:rPr lang="en-US" dirty="0" smtClean="0"/>
              <a:t>copper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Endpoint </a:t>
            </a:r>
            <a:r>
              <a:rPr lang="en-US" dirty="0" smtClean="0">
                <a:solidFill>
                  <a:srgbClr val="0000FF"/>
                </a:solidFill>
              </a:rPr>
              <a:t>devices</a:t>
            </a:r>
            <a:endParaRPr lang="en-US" dirty="0" smtClean="0"/>
          </a:p>
          <a:p>
            <a:pPr lvl="1"/>
            <a:r>
              <a:rPr lang="en-US" dirty="0" smtClean="0"/>
              <a:t>From wearable devices and cell </a:t>
            </a:r>
            <a:r>
              <a:rPr lang="en-US" dirty="0"/>
              <a:t>phones to datacenters and supercomputers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Applications</a:t>
            </a:r>
            <a:endParaRPr lang="en-US" dirty="0" smtClean="0"/>
          </a:p>
          <a:p>
            <a:pPr lvl="1"/>
            <a:r>
              <a:rPr lang="en-US" dirty="0"/>
              <a:t>V</a:t>
            </a:r>
            <a:r>
              <a:rPr lang="en-US" dirty="0" smtClean="0"/>
              <a:t>ideo streaming, social </a:t>
            </a:r>
            <a:r>
              <a:rPr lang="en-US" dirty="0"/>
              <a:t>networking, file transfer, S</a:t>
            </a:r>
            <a:r>
              <a:rPr lang="en-US" dirty="0" smtClean="0"/>
              <a:t>kype, live </a:t>
            </a:r>
            <a:r>
              <a:rPr lang="en-US" dirty="0"/>
              <a:t>TV, gaming, remote medicine, </a:t>
            </a:r>
            <a:r>
              <a:rPr lang="en-US" dirty="0" smtClean="0"/>
              <a:t>IM</a:t>
            </a:r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Users</a:t>
            </a:r>
            <a:endParaRPr lang="en-US" dirty="0" smtClean="0"/>
          </a:p>
          <a:p>
            <a:pPr lvl="1"/>
            <a:r>
              <a:rPr lang="en-US" dirty="0" smtClean="0"/>
              <a:t>Malicious</a:t>
            </a:r>
            <a:r>
              <a:rPr lang="en-US" dirty="0"/>
              <a:t>, </a:t>
            </a:r>
            <a:r>
              <a:rPr lang="en-US" dirty="0" smtClean="0"/>
              <a:t>naïve</a:t>
            </a:r>
            <a:r>
              <a:rPr lang="en-US" dirty="0"/>
              <a:t>, savvy, embarrassed, </a:t>
            </a:r>
            <a:r>
              <a:rPr lang="en-US" dirty="0" smtClean="0"/>
              <a:t>paranoid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 is also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Constantly evolving</a:t>
            </a:r>
          </a:p>
          <a:p>
            <a:r>
              <a:rPr lang="en-US" dirty="0" smtClean="0"/>
              <a:t>Decentralized</a:t>
            </a:r>
          </a:p>
          <a:p>
            <a:pPr lvl="1"/>
            <a:r>
              <a:rPr lang="en-US" dirty="0" smtClean="0"/>
              <a:t>Many parties with (often conflicting) interests</a:t>
            </a:r>
          </a:p>
          <a:p>
            <a:r>
              <a:rPr lang="en-US" dirty="0" smtClean="0"/>
              <a:t>Failure-prone</a:t>
            </a:r>
          </a:p>
          <a:p>
            <a:pPr lvl="1"/>
            <a:r>
              <a:rPr lang="en-US" dirty="0" smtClean="0"/>
              <a:t>Physical errors, </a:t>
            </a:r>
            <a:r>
              <a:rPr lang="en-US" dirty="0"/>
              <a:t>logic </a:t>
            </a:r>
            <a:r>
              <a:rPr lang="en-US" dirty="0" smtClean="0"/>
              <a:t>errors, human errors, etc.</a:t>
            </a:r>
          </a:p>
          <a:p>
            <a:r>
              <a:rPr lang="en-US" dirty="0" smtClean="0"/>
              <a:t>Constrained by technology </a:t>
            </a:r>
          </a:p>
          <a:p>
            <a:pPr lvl="1"/>
            <a:r>
              <a:rPr lang="en-US" dirty="0" smtClean="0"/>
              <a:t>Speed of the light is the limit (so far!)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0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we found the right 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don’t really know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What we </a:t>
            </a:r>
            <a:r>
              <a:rPr lang="en-US" dirty="0">
                <a:solidFill>
                  <a:srgbClr val="0000FF"/>
                </a:solidFill>
              </a:rPr>
              <a:t>do </a:t>
            </a:r>
            <a:r>
              <a:rPr lang="en-US" dirty="0" smtClean="0">
                <a:solidFill>
                  <a:srgbClr val="0000FF"/>
                </a:solidFill>
              </a:rPr>
              <a:t>know</a:t>
            </a:r>
          </a:p>
          <a:p>
            <a:pPr lvl="1"/>
            <a:r>
              <a:rPr lang="en-US" dirty="0"/>
              <a:t>The early Internet pioneers came up with a solution that was successful beyond all imagining </a:t>
            </a:r>
          </a:p>
          <a:p>
            <a:pPr lvl="1"/>
            <a:r>
              <a:rPr lang="en-US" dirty="0"/>
              <a:t>Several enduring </a:t>
            </a:r>
            <a:r>
              <a:rPr lang="en-US" dirty="0">
                <a:solidFill>
                  <a:srgbClr val="0000FF"/>
                </a:solidFill>
              </a:rPr>
              <a:t>architectural principles and practices </a:t>
            </a:r>
            <a:r>
              <a:rPr lang="en-US" dirty="0"/>
              <a:t>emerged from their </a:t>
            </a:r>
            <a:r>
              <a:rPr lang="en-US" dirty="0" smtClean="0"/>
              <a:t>work</a:t>
            </a:r>
          </a:p>
          <a:p>
            <a:endParaRPr lang="en-US" dirty="0" smtClean="0"/>
          </a:p>
          <a:p>
            <a:r>
              <a:rPr lang="en-US" dirty="0" smtClean="0"/>
              <a:t>Still, it is just one design with many questions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6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 is a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>
                <a:solidFill>
                  <a:srgbClr val="000000"/>
                </a:solidFill>
              </a:rPr>
              <a:t>In </a:t>
            </a:r>
            <a:r>
              <a:rPr lang="en-US" altLang="x-none" dirty="0">
                <a:solidFill>
                  <a:srgbClr val="000000"/>
                </a:solidFill>
              </a:rPr>
              <a:t>how to reason through the design of a </a:t>
            </a:r>
            <a:r>
              <a:rPr lang="en-US" altLang="x-none" u="sng" dirty="0">
                <a:solidFill>
                  <a:srgbClr val="000000"/>
                </a:solidFill>
              </a:rPr>
              <a:t>very</a:t>
            </a:r>
            <a:r>
              <a:rPr lang="en-US" altLang="x-none" dirty="0">
                <a:solidFill>
                  <a:srgbClr val="000000"/>
                </a:solidFill>
              </a:rPr>
              <a:t> complex </a:t>
            </a:r>
            <a:r>
              <a:rPr lang="en-US" altLang="x-none" dirty="0" smtClean="0">
                <a:solidFill>
                  <a:srgbClr val="000000"/>
                </a:solidFill>
              </a:rPr>
              <a:t>system</a:t>
            </a:r>
            <a:endParaRPr lang="en-US" altLang="x-none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x-none" dirty="0" smtClean="0">
                <a:solidFill>
                  <a:srgbClr val="0000FF"/>
                </a:solidFill>
              </a:rPr>
              <a:t>What are our goals and constraints?</a:t>
            </a:r>
          </a:p>
          <a:p>
            <a:pPr lvl="1" eaLnBrk="1" hangingPunct="1"/>
            <a:r>
              <a:rPr lang="en-US" altLang="x-none" dirty="0" smtClean="0">
                <a:solidFill>
                  <a:srgbClr val="0000FF"/>
                </a:solidFill>
              </a:rPr>
              <a:t>What</a:t>
            </a:r>
            <a:r>
              <a:rPr lang="en-US" altLang="en-US" dirty="0" smtClean="0">
                <a:solidFill>
                  <a:srgbClr val="0000FF"/>
                </a:solidFill>
              </a:rPr>
              <a:t>’</a:t>
            </a:r>
            <a:r>
              <a:rPr lang="en-US" altLang="x-none" dirty="0" smtClean="0">
                <a:solidFill>
                  <a:srgbClr val="0000FF"/>
                </a:solidFill>
              </a:rPr>
              <a:t>s the right prioritization of goals?</a:t>
            </a:r>
          </a:p>
          <a:p>
            <a:pPr lvl="1" eaLnBrk="1" hangingPunct="1"/>
            <a:r>
              <a:rPr lang="en-US" altLang="x-none" dirty="0" smtClean="0">
                <a:solidFill>
                  <a:srgbClr val="0000FF"/>
                </a:solidFill>
              </a:rPr>
              <a:t>How do we decompose a problem? </a:t>
            </a:r>
          </a:p>
          <a:p>
            <a:pPr lvl="1" eaLnBrk="1" hangingPunct="1"/>
            <a:r>
              <a:rPr lang="en-US" altLang="x-none" dirty="0" smtClean="0">
                <a:solidFill>
                  <a:srgbClr val="0000FF"/>
                </a:solidFill>
              </a:rPr>
              <a:t>Who does what? How?</a:t>
            </a:r>
          </a:p>
          <a:p>
            <a:pPr lvl="1" eaLnBrk="1" hangingPunct="1"/>
            <a:r>
              <a:rPr lang="en-US" altLang="x-none" dirty="0" smtClean="0">
                <a:solidFill>
                  <a:srgbClr val="0000FF"/>
                </a:solidFill>
              </a:rPr>
              <a:t>What are the interfaces between components?</a:t>
            </a:r>
          </a:p>
          <a:p>
            <a:pPr lvl="1" eaLnBrk="1" hangingPunct="1"/>
            <a:r>
              <a:rPr lang="en-US" altLang="x-none" dirty="0" smtClean="0">
                <a:solidFill>
                  <a:srgbClr val="0000FF"/>
                </a:solidFill>
              </a:rPr>
              <a:t>What are the tradeoffs between design options?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EECS 489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learn about (at a high level)</a:t>
            </a:r>
          </a:p>
          <a:p>
            <a:pPr lvl="1"/>
            <a:r>
              <a:rPr lang="en-US" dirty="0" smtClean="0"/>
              <a:t>How the Internet works</a:t>
            </a:r>
          </a:p>
          <a:p>
            <a:pPr lvl="1"/>
            <a:r>
              <a:rPr lang="en-US" dirty="0" smtClean="0"/>
              <a:t>Why it works the way it does</a:t>
            </a:r>
          </a:p>
          <a:p>
            <a:pPr lvl="1"/>
            <a:r>
              <a:rPr lang="en-US" dirty="0" smtClean="0"/>
              <a:t>How to reason about complicated design problems</a:t>
            </a:r>
          </a:p>
          <a:p>
            <a:endParaRPr lang="en-US" dirty="0"/>
          </a:p>
          <a:p>
            <a:r>
              <a:rPr lang="en-US" dirty="0" smtClean="0"/>
              <a:t>What it’s not about</a:t>
            </a:r>
          </a:p>
          <a:p>
            <a:pPr lvl="1"/>
            <a:r>
              <a:rPr lang="en-US" dirty="0" smtClean="0"/>
              <a:t>How to write web services</a:t>
            </a:r>
          </a:p>
          <a:p>
            <a:pPr lvl="1"/>
            <a:r>
              <a:rPr lang="en-US" dirty="0" smtClean="0"/>
              <a:t>How to design web pages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4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5-minute break!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workload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assignments</a:t>
            </a:r>
          </a:p>
          <a:p>
            <a:pPr lvl="1"/>
            <a:r>
              <a:rPr lang="en-US" dirty="0" smtClean="0"/>
              <a:t>First one is an individual assignment</a:t>
            </a:r>
          </a:p>
          <a:p>
            <a:pPr lvl="1"/>
            <a:r>
              <a:rPr lang="en-US" dirty="0" smtClean="0"/>
              <a:t>The rest are in groups of 2</a:t>
            </a:r>
          </a:p>
          <a:p>
            <a:r>
              <a:rPr lang="en-US" dirty="0" smtClean="0"/>
              <a:t>Exams:</a:t>
            </a:r>
          </a:p>
          <a:p>
            <a:pPr lvl="1"/>
            <a:r>
              <a:rPr lang="en-US" dirty="0" smtClean="0"/>
              <a:t>Midterm: February 22</a:t>
            </a:r>
          </a:p>
          <a:p>
            <a:pPr lvl="1"/>
            <a:r>
              <a:rPr lang="en-US" dirty="0" smtClean="0"/>
              <a:t>Final: April 20 1:30PM – 3:30PM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501791"/>
              </p:ext>
            </p:extLst>
          </p:nvPr>
        </p:nvGraphicFramePr>
        <p:xfrm>
          <a:off x="685800" y="1600200"/>
          <a:ext cx="7924800" cy="3627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2400"/>
                <a:gridCol w="3962400"/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Allocation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 smtClean="0">
                          <a:solidFill>
                            <a:schemeClr val="accent2"/>
                          </a:solidFill>
                        </a:rPr>
                        <a:t> 1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solidFill>
                            <a:schemeClr val="accent2"/>
                          </a:solidFill>
                        </a:rPr>
                        <a:t>5%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 smtClean="0">
                          <a:solidFill>
                            <a:schemeClr val="accent2"/>
                          </a:solidFill>
                        </a:rPr>
                        <a:t> 2</a:t>
                      </a:r>
                      <a:endParaRPr lang="en-US" sz="2800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solidFill>
                            <a:schemeClr val="accent2"/>
                          </a:solidFill>
                        </a:rPr>
                        <a:t>15%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 smtClean="0">
                          <a:solidFill>
                            <a:schemeClr val="accent2"/>
                          </a:solidFill>
                        </a:rPr>
                        <a:t> 3</a:t>
                      </a:r>
                      <a:endParaRPr lang="en-US" sz="2800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solidFill>
                            <a:schemeClr val="accent2"/>
                          </a:solidFill>
                        </a:rPr>
                        <a:t>15%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 smtClean="0">
                          <a:solidFill>
                            <a:schemeClr val="accent2"/>
                          </a:solidFill>
                        </a:rPr>
                        <a:t> 4</a:t>
                      </a:r>
                      <a:endParaRPr lang="en-US" sz="2800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solidFill>
                            <a:schemeClr val="accent2"/>
                          </a:solidFill>
                        </a:rPr>
                        <a:t>15%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2"/>
                          </a:solidFill>
                        </a:rPr>
                        <a:t>Midterm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solidFill>
                            <a:schemeClr val="accent2"/>
                          </a:solidFill>
                        </a:rPr>
                        <a:t>24%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2"/>
                          </a:solidFill>
                        </a:rPr>
                        <a:t>Final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solidFill>
                            <a:schemeClr val="accent2"/>
                          </a:solidFill>
                        </a:rPr>
                        <a:t>26%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</a:p>
          <a:p>
            <a:pPr lvl="1"/>
            <a:r>
              <a:rPr lang="en-US" dirty="0" smtClean="0"/>
              <a:t>Packets, circuits, multiplexing, delay, loss, protocols</a:t>
            </a:r>
          </a:p>
          <a:p>
            <a:r>
              <a:rPr lang="en-US" dirty="0" smtClean="0"/>
              <a:t>How do endpoints/applications use the network</a:t>
            </a:r>
          </a:p>
          <a:p>
            <a:pPr lvl="1"/>
            <a:r>
              <a:rPr lang="en-US" dirty="0" smtClean="0"/>
              <a:t>DNS, CDN, HTTP, TCP</a:t>
            </a:r>
          </a:p>
          <a:p>
            <a:r>
              <a:rPr lang="en-US" dirty="0" smtClean="0"/>
              <a:t>What make networks tick</a:t>
            </a:r>
          </a:p>
          <a:p>
            <a:pPr lvl="1"/>
            <a:r>
              <a:rPr lang="en-US" dirty="0" smtClean="0"/>
              <a:t>IP, routing protocols, BGP</a:t>
            </a:r>
          </a:p>
          <a:p>
            <a:r>
              <a:rPr lang="en-US" dirty="0" smtClean="0"/>
              <a:t>Lower-level technologies</a:t>
            </a:r>
          </a:p>
          <a:p>
            <a:pPr lvl="1"/>
            <a:r>
              <a:rPr lang="en-US" dirty="0" smtClean="0"/>
              <a:t>Ethernet, wireless</a:t>
            </a:r>
          </a:p>
          <a:p>
            <a:r>
              <a:rPr lang="en-US" dirty="0" smtClean="0"/>
              <a:t>Emerging/hot topics</a:t>
            </a:r>
          </a:p>
          <a:p>
            <a:pPr lvl="1"/>
            <a:r>
              <a:rPr lang="en-US" dirty="0" smtClean="0"/>
              <a:t>Datacenters, management, security, SDN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6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ALL-NEW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Assignment 1:</a:t>
            </a:r>
            <a:r>
              <a:rPr lang="en-US" dirty="0" smtClean="0"/>
              <a:t> measure end-to-end throughput and delay of networks (i.e., simple speed test)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Assignment 2:</a:t>
            </a:r>
            <a:r>
              <a:rPr lang="en-US" dirty="0" smtClean="0"/>
              <a:t> video streaming from CDNs (i.e., simple Netflix)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Assignment 3:</a:t>
            </a:r>
            <a:r>
              <a:rPr lang="en-US" dirty="0" smtClean="0"/>
              <a:t> reliable transport (i.e</a:t>
            </a:r>
            <a:r>
              <a:rPr lang="en-US" dirty="0"/>
              <a:t>.</a:t>
            </a:r>
            <a:r>
              <a:rPr lang="en-US" dirty="0" smtClean="0"/>
              <a:t>, how to transfer data over an unreliable network)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Assignment 4:</a:t>
            </a:r>
            <a:r>
              <a:rPr lang="en-US" dirty="0" smtClean="0"/>
              <a:t> router design (i.e., how do internal elements of the network work)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All on (emulated) realistic networks using </a:t>
            </a:r>
            <a:r>
              <a:rPr lang="en-US" i="1" dirty="0" smtClean="0">
                <a:solidFill>
                  <a:srgbClr val="0000FF"/>
                </a:solidFill>
              </a:rPr>
              <a:t>mininet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9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GSI: </a:t>
            </a:r>
            <a:r>
              <a:rPr lang="en-US" dirty="0" err="1" smtClean="0"/>
              <a:t>Nitish</a:t>
            </a:r>
            <a:r>
              <a:rPr lang="en-US" dirty="0" smtClean="0"/>
              <a:t> </a:t>
            </a:r>
            <a:r>
              <a:rPr lang="en-US" dirty="0" err="1" smtClean="0"/>
              <a:t>Paradkar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Graduate student in EECS</a:t>
            </a:r>
          </a:p>
          <a:p>
            <a:r>
              <a:rPr lang="en-US" dirty="0" smtClean="0"/>
              <a:t>Interested in all things networking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Office hours</a:t>
            </a:r>
            <a:r>
              <a:rPr lang="en-US">
                <a:solidFill>
                  <a:srgbClr val="0000FF"/>
                </a:solidFill>
              </a:rPr>
              <a:t>: </a:t>
            </a:r>
            <a:r>
              <a:rPr lang="en-US" smtClean="0">
                <a:solidFill>
                  <a:srgbClr val="0000FF"/>
                </a:solidFill>
              </a:rPr>
              <a:t>See course webpage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10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12" y="1716881"/>
            <a:ext cx="3838575" cy="4186238"/>
          </a:xfrm>
        </p:spPr>
      </p:pic>
    </p:spTree>
    <p:extLst>
      <p:ext uri="{BB962C8B-B14F-4D97-AF65-F5344CB8AC3E}">
        <p14:creationId xmlns:p14="http://schemas.microsoft.com/office/powerpoint/2010/main" val="95984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Kurose and Ross, </a:t>
            </a:r>
            <a:r>
              <a:rPr lang="en-US" dirty="0">
                <a:solidFill>
                  <a:srgbClr val="0000FF"/>
                </a:solidFill>
              </a:rPr>
              <a:t>Computer Networking: A Top-Down Approach</a:t>
            </a:r>
            <a:r>
              <a:rPr lang="en-US" dirty="0"/>
              <a:t>, </a:t>
            </a:r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Edition, </a:t>
            </a:r>
            <a:r>
              <a:rPr lang="en-US" dirty="0"/>
              <a:t>Pearson, </a:t>
            </a:r>
            <a:r>
              <a:rPr lang="en-US" dirty="0" smtClean="0"/>
              <a:t>2017. </a:t>
            </a:r>
            <a:r>
              <a:rPr lang="en-US" dirty="0"/>
              <a:t>ISBN 978-0133594140.</a:t>
            </a:r>
          </a:p>
          <a:p>
            <a:pPr lvl="1"/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Edition is ok, but translate reading assignments</a:t>
            </a:r>
          </a:p>
          <a:p>
            <a:endParaRPr lang="en-US" b="1" dirty="0" smtClean="0"/>
          </a:p>
          <a:p>
            <a:r>
              <a:rPr lang="en-US" b="1" dirty="0" smtClean="0"/>
              <a:t>You </a:t>
            </a:r>
            <a:r>
              <a:rPr lang="en-US" b="1" dirty="0"/>
              <a:t>will not be tested on material we didn’t cover in lecture or section</a:t>
            </a:r>
          </a:p>
          <a:p>
            <a:pPr lvl="1"/>
            <a:r>
              <a:rPr lang="en-US" dirty="0"/>
              <a:t>Use as a reference and a source of examples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0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Enrollment and wait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size capped at 84</a:t>
            </a:r>
          </a:p>
          <a:p>
            <a:pPr lvl="1"/>
            <a:r>
              <a:rPr lang="en-US" dirty="0" smtClean="0"/>
              <a:t>Room capacity</a:t>
            </a:r>
            <a:endParaRPr lang="en-US" dirty="0"/>
          </a:p>
          <a:p>
            <a:endParaRPr lang="en-US" altLang="x-none" dirty="0" smtClean="0"/>
          </a:p>
          <a:p>
            <a:r>
              <a:rPr lang="en-US" altLang="x-none" dirty="0" smtClean="0"/>
              <a:t>Wait-listed </a:t>
            </a:r>
            <a:r>
              <a:rPr lang="en-US" altLang="x-none" dirty="0"/>
              <a:t>students will be admitted as and when registered students drop the class</a:t>
            </a:r>
          </a:p>
          <a:p>
            <a:pPr lvl="1"/>
            <a:r>
              <a:rPr lang="en-US" altLang="x-none" dirty="0" smtClean="0">
                <a:solidFill>
                  <a:srgbClr val="0000FF"/>
                </a:solidFill>
              </a:rPr>
              <a:t>If </a:t>
            </a:r>
            <a:r>
              <a:rPr lang="en-US" altLang="x-none" dirty="0">
                <a:solidFill>
                  <a:srgbClr val="0000FF"/>
                </a:solidFill>
              </a:rPr>
              <a:t>you</a:t>
            </a:r>
            <a:r>
              <a:rPr lang="en-US" altLang="en-US" dirty="0">
                <a:solidFill>
                  <a:srgbClr val="0000FF"/>
                </a:solidFill>
              </a:rPr>
              <a:t>’</a:t>
            </a:r>
            <a:r>
              <a:rPr lang="en-US" altLang="x-none" dirty="0">
                <a:solidFill>
                  <a:srgbClr val="0000FF"/>
                </a:solidFill>
              </a:rPr>
              <a:t>re planning to drop, please do so soon</a:t>
            </a:r>
            <a:r>
              <a:rPr lang="en-US" altLang="x-none" dirty="0" smtClean="0">
                <a:solidFill>
                  <a:srgbClr val="0000FF"/>
                </a:solidFill>
              </a:rPr>
              <a:t>!</a:t>
            </a:r>
            <a:endParaRPr lang="en-US" altLang="x-none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3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website: </a:t>
            </a:r>
            <a:r>
              <a:rPr lang="en-US" dirty="0">
                <a:solidFill>
                  <a:srgbClr val="0000FF"/>
                </a:solidFill>
              </a:rPr>
              <a:t>http://mosharaf.com/eecs489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</a:p>
          <a:p>
            <a:pPr lvl="1"/>
            <a:r>
              <a:rPr lang="en-US" dirty="0" smtClean="0"/>
              <a:t>Assignments, lecture slides</a:t>
            </a:r>
          </a:p>
          <a:p>
            <a:r>
              <a:rPr lang="en-US" dirty="0" smtClean="0"/>
              <a:t>Piazza for all communication</a:t>
            </a:r>
          </a:p>
          <a:p>
            <a:pPr lvl="1"/>
            <a:r>
              <a:rPr lang="en-US" dirty="0" smtClean="0"/>
              <a:t>Sign up if you haven’t already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piazza.com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umich</a:t>
            </a:r>
            <a:r>
              <a:rPr lang="en-US" dirty="0">
                <a:solidFill>
                  <a:srgbClr val="0000FF"/>
                </a:solidFill>
              </a:rPr>
              <a:t>/winter2017/eecs489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</a:p>
          <a:p>
            <a:endParaRPr lang="en-US" dirty="0" smtClean="0"/>
          </a:p>
          <a:p>
            <a:r>
              <a:rPr lang="en-US" dirty="0" smtClean="0"/>
              <a:t>Assignment submission via </a:t>
            </a:r>
            <a:r>
              <a:rPr lang="en-US" dirty="0" err="1"/>
              <a:t>G</a:t>
            </a:r>
            <a:r>
              <a:rPr lang="en-US" dirty="0" err="1" smtClean="0"/>
              <a:t>ithub</a:t>
            </a:r>
            <a:endParaRPr lang="en-US" dirty="0" smtClean="0"/>
          </a:p>
          <a:p>
            <a:pPr lvl="1"/>
            <a:r>
              <a:rPr lang="en-US" dirty="0" smtClean="0"/>
              <a:t>Start forming two-person groups</a:t>
            </a:r>
          </a:p>
          <a:p>
            <a:pPr lvl="1"/>
            <a:r>
              <a:rPr lang="en-US" dirty="0" smtClean="0"/>
              <a:t>Details will be sent out soon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 on late submission, re-grade request, cheating,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description in the course webpage</a:t>
            </a:r>
          </a:p>
          <a:p>
            <a:r>
              <a:rPr lang="en-US" dirty="0" smtClean="0"/>
              <a:t>Summary:</a:t>
            </a:r>
          </a:p>
          <a:p>
            <a:pPr lvl="1"/>
            <a:r>
              <a:rPr lang="en-US" dirty="0" smtClean="0"/>
              <a:t>Assignments must be submitted within deadline to be graded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Three late days</a:t>
            </a:r>
            <a:r>
              <a:rPr lang="en-US" dirty="0" smtClean="0"/>
              <a:t> for the </a:t>
            </a:r>
            <a:r>
              <a:rPr lang="en-US" dirty="0" smtClean="0">
                <a:solidFill>
                  <a:srgbClr val="0000FF"/>
                </a:solidFill>
              </a:rPr>
              <a:t>ENTIRE</a:t>
            </a:r>
            <a:r>
              <a:rPr lang="en-US" dirty="0" smtClean="0"/>
              <a:t> semester</a:t>
            </a:r>
          </a:p>
          <a:p>
            <a:pPr lvl="2"/>
            <a:r>
              <a:rPr lang="en-US" dirty="0" smtClean="0"/>
              <a:t>Use them judiciously</a:t>
            </a:r>
          </a:p>
          <a:p>
            <a:pPr lvl="1"/>
            <a:r>
              <a:rPr lang="en-US" altLang="x-none" dirty="0"/>
              <a:t>You can submit requests to </a:t>
            </a:r>
            <a:r>
              <a:rPr lang="en-US" altLang="x-none" dirty="0" smtClean="0"/>
              <a:t>re-grade exams or assignments, but the entire exam will be re-graded and may </a:t>
            </a:r>
            <a:r>
              <a:rPr lang="en-US" altLang="x-none" dirty="0"/>
              <a:t>cost </a:t>
            </a:r>
            <a:r>
              <a:rPr lang="en-US" altLang="x-none" dirty="0" smtClean="0"/>
              <a:t>you</a:t>
            </a:r>
          </a:p>
          <a:p>
            <a:pPr lvl="1"/>
            <a:r>
              <a:rPr lang="en-US" altLang="x-none" dirty="0" smtClean="0"/>
              <a:t>DO NOT cheat</a:t>
            </a:r>
            <a:endParaRPr lang="en-US" altLang="x-none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>
                <a:solidFill>
                  <a:srgbClr val="0000FF"/>
                </a:solidFill>
              </a:rPr>
              <a:t>Ask and answer questions!!</a:t>
            </a:r>
          </a:p>
          <a:p>
            <a:pPr lvl="1"/>
            <a:r>
              <a:rPr lang="en-US" altLang="x-none" dirty="0" smtClean="0"/>
              <a:t>It </a:t>
            </a:r>
            <a:r>
              <a:rPr lang="en-US" altLang="x-none" dirty="0"/>
              <a:t>helps you understand </a:t>
            </a:r>
            <a:r>
              <a:rPr lang="en-US" altLang="x-none" dirty="0" smtClean="0"/>
              <a:t>and others too</a:t>
            </a:r>
            <a:endParaRPr lang="en-US" altLang="x-none" dirty="0"/>
          </a:p>
          <a:p>
            <a:pPr lvl="1"/>
            <a:r>
              <a:rPr lang="en-US" altLang="x-none" dirty="0"/>
              <a:t>I</a:t>
            </a:r>
            <a:r>
              <a:rPr lang="en-US" altLang="x-none" dirty="0" smtClean="0"/>
              <a:t>t </a:t>
            </a:r>
            <a:r>
              <a:rPr lang="en-US" altLang="x-none" dirty="0"/>
              <a:t>helps you stay </a:t>
            </a:r>
            <a:r>
              <a:rPr lang="en-US" altLang="x-none" dirty="0" smtClean="0"/>
              <a:t>awake</a:t>
            </a:r>
            <a:endParaRPr lang="en-US" altLang="x-none" dirty="0"/>
          </a:p>
          <a:p>
            <a:pPr lvl="1"/>
            <a:r>
              <a:rPr lang="en-US" altLang="x-none" dirty="0" smtClean="0"/>
              <a:t>It </a:t>
            </a:r>
            <a:r>
              <a:rPr lang="en-US" altLang="x-none" dirty="0"/>
              <a:t>helps me stay </a:t>
            </a:r>
            <a:r>
              <a:rPr lang="en-US" altLang="x-none" dirty="0" smtClean="0"/>
              <a:t>awake</a:t>
            </a:r>
            <a:endParaRPr lang="en-US" altLang="x-none" dirty="0"/>
          </a:p>
          <a:p>
            <a:r>
              <a:rPr lang="en-US" altLang="x-none" dirty="0" smtClean="0"/>
              <a:t>Sit toward </a:t>
            </a:r>
            <a:r>
              <a:rPr lang="en-US" altLang="x-none" dirty="0"/>
              <a:t>the </a:t>
            </a:r>
            <a:r>
              <a:rPr lang="en-US" altLang="x-none" dirty="0" smtClean="0"/>
              <a:t>front</a:t>
            </a:r>
            <a:endParaRPr lang="en-US" altLang="x-none" dirty="0"/>
          </a:p>
          <a:p>
            <a:r>
              <a:rPr lang="en-US" altLang="x-none" dirty="0"/>
              <a:t>Limit electronic access for </a:t>
            </a:r>
            <a:r>
              <a:rPr lang="en-US" altLang="x-none" dirty="0" smtClean="0"/>
              <a:t>~80 </a:t>
            </a:r>
            <a:r>
              <a:rPr lang="en-US" altLang="x-none" dirty="0"/>
              <a:t>minutes </a:t>
            </a:r>
          </a:p>
          <a:p>
            <a:pPr lvl="1"/>
            <a:r>
              <a:rPr lang="en-US" altLang="x-none" dirty="0" smtClean="0"/>
              <a:t>You </a:t>
            </a:r>
            <a:r>
              <a:rPr lang="en-US" altLang="x-none" dirty="0"/>
              <a:t>will have a 5 minute break in the middle to get </a:t>
            </a:r>
            <a:r>
              <a:rPr lang="en-US" altLang="x-none" dirty="0" smtClean="0"/>
              <a:t>online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about the Internet and networking in general is</a:t>
            </a:r>
          </a:p>
          <a:p>
            <a:pPr lvl="1"/>
            <a:r>
              <a:rPr lang="en-US" dirty="0" smtClean="0"/>
              <a:t>important and relevant</a:t>
            </a:r>
          </a:p>
          <a:p>
            <a:pPr lvl="1"/>
            <a:r>
              <a:rPr lang="en-US" dirty="0" smtClean="0"/>
              <a:t>lots of fun – challenging real-world problems</a:t>
            </a:r>
          </a:p>
          <a:p>
            <a:endParaRPr lang="en-US" dirty="0"/>
          </a:p>
          <a:p>
            <a:r>
              <a:rPr lang="en-US" dirty="0" smtClean="0"/>
              <a:t>Next lecture</a:t>
            </a:r>
          </a:p>
          <a:p>
            <a:pPr lvl="1"/>
            <a:r>
              <a:rPr lang="en-US" dirty="0" smtClean="0"/>
              <a:t>Read 1.1 and 1.3 of K&amp;R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No discussion sections this week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Mosharaf Chowdhury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Ph.D. in Computer Science from Berkeley in 2015</a:t>
            </a:r>
          </a:p>
          <a:p>
            <a:r>
              <a:rPr lang="en-US" sz="2400" dirty="0" smtClean="0"/>
              <a:t>On the Michigan faculty since 2016</a:t>
            </a:r>
          </a:p>
          <a:p>
            <a:r>
              <a:rPr lang="en-US" sz="2400" dirty="0" smtClean="0"/>
              <a:t>Research focus on application-infrastructure symbiosis in large-scale networked systems</a:t>
            </a:r>
          </a:p>
          <a:p>
            <a:endParaRPr lang="en-US" dirty="0"/>
          </a:p>
          <a:p>
            <a:r>
              <a:rPr lang="en-US" sz="2400" dirty="0" smtClean="0">
                <a:solidFill>
                  <a:srgbClr val="0000FF"/>
                </a:solidFill>
              </a:rPr>
              <a:t>Office hours: Wednesday 2PM – 4PM in 4820 BBB, starting from </a:t>
            </a:r>
            <a:r>
              <a:rPr lang="en-US" sz="2400" b="1" dirty="0" smtClean="0">
                <a:solidFill>
                  <a:srgbClr val="0000FF"/>
                </a:solidFill>
              </a:rPr>
              <a:t>January 11</a:t>
            </a:r>
          </a:p>
          <a:p>
            <a:pPr lvl="1"/>
            <a:r>
              <a:rPr lang="en-US" dirty="0" smtClean="0"/>
              <a:t>Also, by appointment (pre-scheduled via email)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Teaching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First-time teaching an undergraduate course!</a:t>
            </a:r>
          </a:p>
          <a:p>
            <a:pPr lvl="1"/>
            <a:r>
              <a:rPr lang="en-US" dirty="0" smtClean="0"/>
              <a:t>I will be learning on the job</a:t>
            </a:r>
          </a:p>
          <a:p>
            <a:pPr lvl="1"/>
            <a:r>
              <a:rPr lang="en-US" dirty="0" smtClean="0"/>
              <a:t>I will listen to (constructive) feedback</a:t>
            </a:r>
          </a:p>
          <a:p>
            <a:pPr lvl="2"/>
            <a:r>
              <a:rPr lang="en-US" i="1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“Speak faster/s-l-o-w-e-r/LOUDER”</a:t>
            </a:r>
            <a:endParaRPr lang="en-US" i="1" dirty="0" smtClean="0"/>
          </a:p>
          <a:p>
            <a:pPr lvl="2"/>
            <a:r>
              <a:rPr lang="en-US" i="1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“Pace is too fast/too s-l-o-w”</a:t>
            </a:r>
          </a:p>
          <a:p>
            <a:pPr lvl="2"/>
            <a:r>
              <a:rPr lang="en-US" i="1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“I’m falling asleep…”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489 </a:t>
            </a:r>
            <a:r>
              <a:rPr lang="en-US" dirty="0"/>
              <a:t>in EECS </a:t>
            </a:r>
            <a:r>
              <a:rPr lang="en-US" dirty="0" smtClean="0"/>
              <a:t>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EECS 281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High-level logic ⇒ Programs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Coding skills learned in 281 are critical for 489 assignments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EECS 482</a:t>
            </a:r>
          </a:p>
          <a:p>
            <a:pPr lvl="1"/>
            <a:r>
              <a:rPr lang="en-US" dirty="0" smtClean="0"/>
              <a:t>How do machines work?</a:t>
            </a:r>
          </a:p>
          <a:p>
            <a:pPr lvl="1"/>
            <a:r>
              <a:rPr lang="en-US" dirty="0" smtClean="0"/>
              <a:t>Execute programs, interact with users, etc.</a:t>
            </a:r>
          </a:p>
          <a:p>
            <a:pPr lvl="1"/>
            <a:r>
              <a:rPr lang="en-US" dirty="0" smtClean="0"/>
              <a:t>Many concepts of 482 will be useful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How do </a:t>
            </a:r>
            <a:r>
              <a:rPr lang="en-US" dirty="0" smtClean="0">
                <a:solidFill>
                  <a:srgbClr val="0000FF"/>
                </a:solidFill>
              </a:rPr>
              <a:t>we access </a:t>
            </a:r>
            <a:r>
              <a:rPr lang="en-US" i="1" dirty="0" smtClean="0">
                <a:solidFill>
                  <a:srgbClr val="0000FF"/>
                </a:solidFill>
              </a:rPr>
              <a:t>most</a:t>
            </a:r>
            <a:r>
              <a:rPr lang="en-US" dirty="0" smtClean="0">
                <a:solidFill>
                  <a:srgbClr val="0000FF"/>
                </a:solidFill>
              </a:rPr>
              <a:t> services?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Examples include search engines, social networks, video streaming, etc.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How do two machines communicate?</a:t>
            </a:r>
          </a:p>
          <a:p>
            <a:pPr lvl="1"/>
            <a:r>
              <a:rPr lang="en-US" dirty="0" smtClean="0"/>
              <a:t>When they are directly connected</a:t>
            </a:r>
          </a:p>
          <a:p>
            <a:pPr lvl="1"/>
            <a:r>
              <a:rPr lang="en-US" dirty="0" smtClean="0"/>
              <a:t>When they are not directly connected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Using a network</a:t>
            </a:r>
          </a:p>
          <a:p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What is a network?	</a:t>
            </a:r>
            <a:endParaRPr lang="en-US" altLang="x-non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of “links” that interconnect “nodes” in order to move “information” between nodes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Yes, this is very </a:t>
            </a:r>
            <a:r>
              <a:rPr lang="en-US" dirty="0" smtClean="0"/>
              <a:t>vague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038600" y="3124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3528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038600" y="47244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6482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257800" y="4267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57800" y="3505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67000" y="32766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670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667000" y="44958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35853" name="Straight Connector 14"/>
          <p:cNvCxnSpPr>
            <a:cxnSpLocks noChangeShapeType="1"/>
            <a:stCxn id="11" idx="5"/>
            <a:endCxn id="5" idx="1"/>
          </p:cNvCxnSpPr>
          <p:nvPr/>
        </p:nvCxnSpPr>
        <p:spPr bwMode="auto">
          <a:xfrm>
            <a:off x="2927350" y="3536950"/>
            <a:ext cx="469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4" name="Straight Connector 15"/>
          <p:cNvCxnSpPr>
            <a:cxnSpLocks noChangeShapeType="1"/>
            <a:stCxn id="12" idx="6"/>
            <a:endCxn id="5" idx="2"/>
          </p:cNvCxnSpPr>
          <p:nvPr/>
        </p:nvCxnSpPr>
        <p:spPr bwMode="auto">
          <a:xfrm>
            <a:off x="29718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5" name="Straight Connector 18"/>
          <p:cNvCxnSpPr>
            <a:cxnSpLocks noChangeShapeType="1"/>
            <a:stCxn id="13" idx="7"/>
            <a:endCxn id="5" idx="3"/>
          </p:cNvCxnSpPr>
          <p:nvPr/>
        </p:nvCxnSpPr>
        <p:spPr bwMode="auto">
          <a:xfrm flipV="1">
            <a:off x="2927350" y="4146550"/>
            <a:ext cx="469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6" name="Straight Connector 21"/>
          <p:cNvCxnSpPr>
            <a:cxnSpLocks noChangeShapeType="1"/>
            <a:stCxn id="6" idx="0"/>
            <a:endCxn id="7" idx="4"/>
          </p:cNvCxnSpPr>
          <p:nvPr/>
        </p:nvCxnSpPr>
        <p:spPr bwMode="auto">
          <a:xfrm flipV="1">
            <a:off x="41910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7" name="Straight Connector 24"/>
          <p:cNvCxnSpPr>
            <a:cxnSpLocks noChangeShapeType="1"/>
            <a:stCxn id="7" idx="0"/>
            <a:endCxn id="4" idx="4"/>
          </p:cNvCxnSpPr>
          <p:nvPr/>
        </p:nvCxnSpPr>
        <p:spPr bwMode="auto">
          <a:xfrm flipV="1">
            <a:off x="41910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Straight Connector 28"/>
          <p:cNvCxnSpPr>
            <a:cxnSpLocks noChangeShapeType="1"/>
            <a:stCxn id="5" idx="6"/>
            <a:endCxn id="7" idx="2"/>
          </p:cNvCxnSpPr>
          <p:nvPr/>
        </p:nvCxnSpPr>
        <p:spPr bwMode="auto">
          <a:xfrm>
            <a:off x="36576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Straight Connector 32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4343400" y="4038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Straight Connector 35"/>
          <p:cNvCxnSpPr>
            <a:cxnSpLocks noChangeShapeType="1"/>
            <a:stCxn id="8" idx="7"/>
            <a:endCxn id="10" idx="3"/>
          </p:cNvCxnSpPr>
          <p:nvPr/>
        </p:nvCxnSpPr>
        <p:spPr bwMode="auto">
          <a:xfrm flipV="1">
            <a:off x="4908550" y="3765550"/>
            <a:ext cx="3937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1" name="Straight Connector 38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4908550" y="4146550"/>
            <a:ext cx="3937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2" name="Straight Connector 47"/>
          <p:cNvCxnSpPr>
            <a:cxnSpLocks noChangeShapeType="1"/>
            <a:stCxn id="5" idx="7"/>
            <a:endCxn id="4" idx="3"/>
          </p:cNvCxnSpPr>
          <p:nvPr/>
        </p:nvCxnSpPr>
        <p:spPr bwMode="auto">
          <a:xfrm flipV="1">
            <a:off x="3613150" y="3384550"/>
            <a:ext cx="4699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3" name="Straight Connector 50"/>
          <p:cNvCxnSpPr>
            <a:cxnSpLocks noChangeShapeType="1"/>
            <a:stCxn id="5" idx="5"/>
            <a:endCxn id="6" idx="1"/>
          </p:cNvCxnSpPr>
          <p:nvPr/>
        </p:nvCxnSpPr>
        <p:spPr bwMode="auto">
          <a:xfrm>
            <a:off x="3613150" y="4146550"/>
            <a:ext cx="4699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4" name="Straight Connector 52"/>
          <p:cNvCxnSpPr>
            <a:cxnSpLocks noChangeShapeType="1"/>
            <a:stCxn id="4" idx="5"/>
            <a:endCxn id="8" idx="1"/>
          </p:cNvCxnSpPr>
          <p:nvPr/>
        </p:nvCxnSpPr>
        <p:spPr bwMode="auto">
          <a:xfrm>
            <a:off x="4298950" y="3384550"/>
            <a:ext cx="3937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6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many different types of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dirty="0" smtClean="0"/>
              <a:t>Internet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 smtClean="0"/>
              <a:t>Telephone network 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 smtClean="0"/>
              <a:t>Transportation networks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 smtClean="0"/>
              <a:t>Wireless networks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 smtClean="0"/>
              <a:t>Optical networks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 smtClean="0"/>
              <a:t>Datacenter networks</a:t>
            </a:r>
          </a:p>
          <a:p>
            <a:pPr>
              <a:buFont typeface="Wingdings" charset="0"/>
              <a:buChar char="l"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 algn="ctr">
              <a:buNone/>
              <a:defRPr/>
            </a:pPr>
            <a:r>
              <a:rPr lang="en-US" dirty="0" smtClean="0">
                <a:solidFill>
                  <a:srgbClr val="0000FF"/>
                </a:solidFill>
              </a:rPr>
              <a:t>We will </a:t>
            </a:r>
            <a:r>
              <a:rPr lang="en-US" smtClean="0">
                <a:solidFill>
                  <a:srgbClr val="0000FF"/>
                </a:solidFill>
              </a:rPr>
              <a:t>focus primarily on </a:t>
            </a:r>
            <a:r>
              <a:rPr lang="en-US" i="1" dirty="0" smtClean="0">
                <a:solidFill>
                  <a:srgbClr val="0000FF"/>
                </a:solidFill>
              </a:rPr>
              <a:t>the Internet</a:t>
            </a:r>
          </a:p>
          <a:p>
            <a:pPr marL="0" indent="0">
              <a:buFont typeface="Wingdings" charset="0"/>
              <a:buNone/>
              <a:defRPr/>
            </a:pPr>
            <a:endParaRPr lang="en-US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1490452434</TotalTime>
  <Pages>7</Pages>
  <Words>1587</Words>
  <Application>Microsoft Macintosh PowerPoint</Application>
  <PresentationFormat>On-screen Show (4:3)</PresentationFormat>
  <Paragraphs>371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 Black</vt:lpstr>
      <vt:lpstr>Calibri</vt:lpstr>
      <vt:lpstr>Gill Sans</vt:lpstr>
      <vt:lpstr>Monotype Sorts</vt:lpstr>
      <vt:lpstr>ＭＳ Ｐゴシック</vt:lpstr>
      <vt:lpstr>Times New Roman</vt:lpstr>
      <vt:lpstr>Wingdings</vt:lpstr>
      <vt:lpstr>ZapfDingbats</vt:lpstr>
      <vt:lpstr>Arial</vt:lpstr>
      <vt:lpstr>dbllineb</vt:lpstr>
      <vt:lpstr>EECS 489 Computer Networks  Winter 2017</vt:lpstr>
      <vt:lpstr>Agenda</vt:lpstr>
      <vt:lpstr>GSI: Nitish Paradkar</vt:lpstr>
      <vt:lpstr>Mosharaf Chowdhury</vt:lpstr>
      <vt:lpstr>My Teaching Style</vt:lpstr>
      <vt:lpstr>489 in EECS curriculum</vt:lpstr>
      <vt:lpstr>What is missing?</vt:lpstr>
      <vt:lpstr>What is a network? </vt:lpstr>
      <vt:lpstr>There are many different types of networks</vt:lpstr>
      <vt:lpstr>The Internet is transforming everything</vt:lpstr>
      <vt:lpstr>The Internet consists of many end-systems</vt:lpstr>
      <vt:lpstr>Connected by switches</vt:lpstr>
      <vt:lpstr>And links</vt:lpstr>
      <vt:lpstr>Managed by many parties</vt:lpstr>
      <vt:lpstr>Transfers data</vt:lpstr>
      <vt:lpstr>Shared among many services</vt:lpstr>
      <vt:lpstr>A federated system</vt:lpstr>
      <vt:lpstr>Why a common interface?</vt:lpstr>
      <vt:lpstr>MASSIVE Scale</vt:lpstr>
      <vt:lpstr>Diversity in all dimensions</vt:lpstr>
      <vt:lpstr>The Internet is also</vt:lpstr>
      <vt:lpstr>Have we found the right solution?</vt:lpstr>
      <vt:lpstr>The Internet is a lesson</vt:lpstr>
      <vt:lpstr>What is EECS 489 about?</vt:lpstr>
      <vt:lpstr>5-minute break!</vt:lpstr>
      <vt:lpstr>Class workload</vt:lpstr>
      <vt:lpstr>Grading</vt:lpstr>
      <vt:lpstr>Topics we will cover</vt:lpstr>
      <vt:lpstr>The ALL-NEW assignments</vt:lpstr>
      <vt:lpstr>Textbook</vt:lpstr>
      <vt:lpstr>Enrollment and wait list</vt:lpstr>
      <vt:lpstr>Communication protocol</vt:lpstr>
      <vt:lpstr>Policies on late submission, re-grade request, cheating, …</vt:lpstr>
      <vt:lpstr>Participation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Chowdhury</cp:lastModifiedBy>
  <cp:revision>1116</cp:revision>
  <cp:lastPrinted>1999-09-08T17:25:07Z</cp:lastPrinted>
  <dcterms:created xsi:type="dcterms:W3CDTF">2014-01-14T18:15:50Z</dcterms:created>
  <dcterms:modified xsi:type="dcterms:W3CDTF">2017-01-09T02:34:46Z</dcterms:modified>
  <cp:category/>
</cp:coreProperties>
</file>