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8" r:id="rId2"/>
    <p:sldId id="487" r:id="rId3"/>
    <p:sldId id="542" r:id="rId4"/>
    <p:sldId id="540" r:id="rId5"/>
    <p:sldId id="543" r:id="rId6"/>
    <p:sldId id="563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64" r:id="rId17"/>
    <p:sldId id="555" r:id="rId18"/>
    <p:sldId id="556" r:id="rId19"/>
    <p:sldId id="557" r:id="rId20"/>
    <p:sldId id="559" r:id="rId21"/>
    <p:sldId id="560" r:id="rId22"/>
    <p:sldId id="561" r:id="rId23"/>
    <p:sldId id="562" r:id="rId24"/>
    <p:sldId id="544" r:id="rId25"/>
    <p:sldId id="565" r:id="rId26"/>
    <p:sldId id="624" r:id="rId27"/>
    <p:sldId id="567" r:id="rId28"/>
    <p:sldId id="568" r:id="rId29"/>
    <p:sldId id="569" r:id="rId30"/>
    <p:sldId id="572" r:id="rId31"/>
    <p:sldId id="573" r:id="rId32"/>
    <p:sldId id="574" r:id="rId33"/>
    <p:sldId id="575" r:id="rId34"/>
    <p:sldId id="576" r:id="rId35"/>
    <p:sldId id="577" r:id="rId36"/>
    <p:sldId id="598" r:id="rId37"/>
    <p:sldId id="599" r:id="rId38"/>
    <p:sldId id="600" r:id="rId39"/>
    <p:sldId id="582" r:id="rId40"/>
    <p:sldId id="583" r:id="rId41"/>
    <p:sldId id="584" r:id="rId42"/>
    <p:sldId id="585" r:id="rId43"/>
    <p:sldId id="586" r:id="rId44"/>
    <p:sldId id="587" r:id="rId45"/>
    <p:sldId id="588" r:id="rId46"/>
    <p:sldId id="589" r:id="rId47"/>
    <p:sldId id="601" r:id="rId48"/>
    <p:sldId id="592" r:id="rId49"/>
    <p:sldId id="602" r:id="rId50"/>
    <p:sldId id="594" r:id="rId51"/>
    <p:sldId id="595" r:id="rId52"/>
    <p:sldId id="596" r:id="rId53"/>
    <p:sldId id="603" r:id="rId54"/>
    <p:sldId id="605" r:id="rId55"/>
    <p:sldId id="606" r:id="rId56"/>
    <p:sldId id="607" r:id="rId57"/>
    <p:sldId id="604" r:id="rId58"/>
    <p:sldId id="597" r:id="rId59"/>
    <p:sldId id="623" r:id="rId60"/>
    <p:sldId id="608" r:id="rId61"/>
    <p:sldId id="609" r:id="rId62"/>
    <p:sldId id="610" r:id="rId63"/>
    <p:sldId id="611" r:id="rId64"/>
    <p:sldId id="612" r:id="rId65"/>
    <p:sldId id="613" r:id="rId66"/>
    <p:sldId id="614" r:id="rId67"/>
    <p:sldId id="615" r:id="rId68"/>
    <p:sldId id="616" r:id="rId69"/>
    <p:sldId id="617" r:id="rId70"/>
    <p:sldId id="618" r:id="rId71"/>
    <p:sldId id="619" r:id="rId72"/>
    <p:sldId id="620" r:id="rId73"/>
    <p:sldId id="621" r:id="rId74"/>
    <p:sldId id="622" r:id="rId7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D3A600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1"/>
    <p:restoredTop sz="94643"/>
  </p:normalViewPr>
  <p:slideViewPr>
    <p:cSldViewPr>
      <p:cViewPr varScale="1">
        <p:scale>
          <a:sx n="115" d="100"/>
          <a:sy n="115" d="100"/>
        </p:scale>
        <p:origin x="12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handoutMaster" Target="handoutMasters/handout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1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15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21988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16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059172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A9210E-846A-734B-9296-5410C62C894F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292794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BE86E8E-9C73-A345-8861-F87B1D852876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391760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F55224C-F64D-7F42-B37C-56E1D94BD4EE}" type="slidenum">
              <a:rPr lang="en-US" sz="1200" b="0">
                <a:latin typeface="Times New Roman" charset="0"/>
              </a:rPr>
              <a:pPr eaLnBrk="1" hangingPunct="1"/>
              <a:t>19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288263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26642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812845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47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2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9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>
                <a:ea typeface="ＭＳ Ｐゴシック" charset="0"/>
                <a:cs typeface="ＭＳ Ｐゴシック" charset="0"/>
              </a:rPr>
              <a:t>Row vs column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896610A-824C-E640-895C-51CF8E6845E5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68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6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7" name="Shape 9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54428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1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68056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7" name="Shape 5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 smtClean="0"/>
              <a:t>DSLAM: Digital</a:t>
            </a:r>
            <a:r>
              <a:rPr lang="en-US" sz="2200" baseline="0" dirty="0" smtClean="0"/>
              <a:t> Subscriber Line Access Multiplexer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851166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3" name="Shape 5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6771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266323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356518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7" name="Shape 6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 smtClean="0"/>
              <a:t>CMTS: Cable</a:t>
            </a:r>
            <a:r>
              <a:rPr lang="en-US" sz="2200" baseline="0" dirty="0" smtClean="0"/>
              <a:t> Modem Termination System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69379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29293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472766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4" name="Shape 7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907764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4235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6" name="Shape 7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263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75" name="Shape 12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1670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853736-755B-554A-9366-004E68471B24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9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C4FE38-6329-B04C-BCBE-FB1D65C42D43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4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BE3C76-D595-8D46-A91B-86F5BF7B1C8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9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558521-12D8-B245-8229-7FDFF185F9C1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7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16304B0-336D-0845-BF35-1E49F82C2A99}" type="slidenum">
              <a:rPr lang="en-US" sz="1200" b="0">
                <a:latin typeface="Times New Roman" charset="0"/>
              </a:rPr>
              <a:pPr eaLnBrk="1" hangingPunct="1"/>
              <a:t>13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9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January 9,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528" indent="-401365">
              <a:spcBef>
                <a:spcPts val="1687"/>
              </a:spcBef>
              <a:buChar char="-"/>
              <a:defRPr sz="2531" i="1"/>
            </a:lvl2pPr>
            <a:lvl3pPr marL="1248704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3pPr>
            <a:lvl4pPr marL="1560880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4pPr>
            <a:lvl5pPr marL="1873056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23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4311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 smtClean="0"/>
              <a:t>Computer Networks</a:t>
            </a:r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9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0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1" name="Line 59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2" name="Line 68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4043" name="Text Box 69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4044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5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6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4047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404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7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1" name="Rectangle 7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2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5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6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7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8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9" name="Line 6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90" name="Line 7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6091" name="Text Box 7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60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0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60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80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099" name="Rectangle 81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1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101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0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1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2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3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4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5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6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7" name="AutoShape 17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8" name="AutoShape 60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9" name="Line 65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40" name="Line 74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8141" name="Text Box 75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81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81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81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8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49" name="Rectangle 8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9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1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2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3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4" name="AutoShape 16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5" name="AutoShape 17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6" name="AutoShape 18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8" name="AutoShape 61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9" name="Line 70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90" name="Line 79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0191" name="Text Box 80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01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01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01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8" name="Rectangle 87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199" name="Rectangle 88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2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0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6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Why the delays?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Oval 1"/>
          <p:cNvSpPr/>
          <p:nvPr/>
        </p:nvSpPr>
        <p:spPr bwMode="auto">
          <a:xfrm>
            <a:off x="3520440" y="3223896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257800" y="3429000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8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 dirty="0">
              <a:solidFill>
                <a:srgbClr val="CCFFFF"/>
              </a:solidFill>
              <a:ea typeface="PMingLiU" charset="0"/>
              <a:cs typeface="PMingLiU" charset="0"/>
            </a:endParaRPr>
          </a:p>
        </p:txBody>
      </p:sp>
      <p:sp>
        <p:nvSpPr>
          <p:cNvPr id="5734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4" name="AutoShape 54"/>
          <p:cNvSpPr>
            <a:spLocks/>
          </p:cNvSpPr>
          <p:nvPr/>
        </p:nvSpPr>
        <p:spPr bwMode="auto">
          <a:xfrm>
            <a:off x="1828800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735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8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7359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7360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61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2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3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7364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736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7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8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9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 rot="5400000">
            <a:off x="4036219" y="2135981"/>
            <a:ext cx="1066800" cy="5176838"/>
          </a:xfrm>
          <a:prstGeom prst="parallelogram">
            <a:avLst>
              <a:gd name="adj" fmla="val 45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rot="5400000">
            <a:off x="4188619" y="2669381"/>
            <a:ext cx="762000" cy="5176838"/>
          </a:xfrm>
          <a:prstGeom prst="parallelogram">
            <a:avLst>
              <a:gd name="adj" fmla="val 62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57372" name="Line 15"/>
          <p:cNvSpPr>
            <a:spLocks noChangeShapeType="1"/>
          </p:cNvSpPr>
          <p:nvPr/>
        </p:nvSpPr>
        <p:spPr bwMode="auto">
          <a:xfrm>
            <a:off x="2005013" y="2787651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3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4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6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 advAuto="0"/>
      <p:bldP spid="36" grpId="0" animBg="1" advAuto="0"/>
      <p:bldP spid="37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8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9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20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60421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2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3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4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5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6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7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1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2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3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0434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0435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6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7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8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0439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04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2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3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4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8" name="AutoShape 13"/>
          <p:cNvSpPr>
            <a:spLocks noChangeArrowheads="1"/>
          </p:cNvSpPr>
          <p:nvPr/>
        </p:nvSpPr>
        <p:spPr bwMode="auto">
          <a:xfrm rot="5400000">
            <a:off x="4327526" y="1789113"/>
            <a:ext cx="541337" cy="5176838"/>
          </a:xfrm>
          <a:prstGeom prst="parallelogram">
            <a:avLst>
              <a:gd name="adj" fmla="val 719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492" i="1" dirty="0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62469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0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1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2" name="AutoShape 17"/>
          <p:cNvSpPr>
            <a:spLocks noChangeArrowheads="1"/>
          </p:cNvSpPr>
          <p:nvPr/>
        </p:nvSpPr>
        <p:spPr bwMode="auto">
          <a:xfrm rot="16200000" flipH="1">
            <a:off x="4409282" y="24090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3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4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5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8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9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80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2481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2482" name="AutoShape 85"/>
          <p:cNvSpPr>
            <a:spLocks noChangeArrowheads="1"/>
          </p:cNvSpPr>
          <p:nvPr/>
        </p:nvSpPr>
        <p:spPr bwMode="auto">
          <a:xfrm rot="5400000">
            <a:off x="4341019" y="19835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406"/>
          </a:p>
        </p:txBody>
      </p:sp>
      <p:sp>
        <p:nvSpPr>
          <p:cNvPr id="62483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4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248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248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9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0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1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Timing in </a:t>
            </a: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the basics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is </a:t>
            </a:r>
            <a:r>
              <a:rPr lang="en-US" dirty="0" smtClean="0"/>
              <a:t>the network shared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do we evaluate a network</a:t>
            </a:r>
            <a:r>
              <a:rPr lang="en-US" dirty="0" smtClean="0"/>
              <a:t>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Circuit switching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P</a:t>
            </a:r>
            <a:r>
              <a:rPr lang="en-US" dirty="0" smtClean="0">
                <a:ea typeface="ＭＳ Ｐゴシック" charset="0"/>
              </a:rPr>
              <a:t>redictable </a:t>
            </a:r>
            <a:r>
              <a:rPr lang="en-US" dirty="0">
                <a:ea typeface="ＭＳ Ｐゴシック" charset="0"/>
              </a:rPr>
              <a:t>performance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S</a:t>
            </a:r>
            <a:r>
              <a:rPr lang="en-US" dirty="0" smtClean="0">
                <a:ea typeface="ＭＳ Ｐゴシック" charset="0"/>
              </a:rPr>
              <a:t>imple/fast switching </a:t>
            </a:r>
            <a:r>
              <a:rPr lang="en-US" dirty="0">
                <a:ea typeface="ＭＳ Ｐゴシック" charset="0"/>
              </a:rPr>
              <a:t>(once circuit </a:t>
            </a:r>
            <a:r>
              <a:rPr lang="en-US" dirty="0" smtClean="0">
                <a:ea typeface="ＭＳ Ｐゴシック" charset="0"/>
              </a:rPr>
              <a:t>established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omplexity </a:t>
            </a:r>
            <a:r>
              <a:rPr lang="en-US" dirty="0">
                <a:ea typeface="ＭＳ Ｐゴシック" charset="0"/>
                <a:cs typeface="ＭＳ Ｐゴシック" charset="0"/>
              </a:rPr>
              <a:t>of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circuit </a:t>
            </a:r>
            <a:r>
              <a:rPr lang="en-US" dirty="0">
                <a:ea typeface="ＭＳ Ｐゴシック" charset="0"/>
                <a:cs typeface="ＭＳ Ｐゴシック" charset="0"/>
              </a:rPr>
              <a:t>setup/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teardown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nefficient when traffic is bursty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ircuit setup adds delay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witch fails </a:t>
            </a:r>
            <a:r>
              <a:rPr lang="en-US" dirty="0" smtClean="0"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its circuit(s) fails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</a:t>
            </a:r>
            <a:r>
              <a:rPr lang="en-US" dirty="0" smtClean="0"/>
              <a:t>independently</a:t>
            </a:r>
            <a:endParaRPr lang="en-US" dirty="0"/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5999" y="2619748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30485" y="2742572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switching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0.15417 -0.00231 L 0.26893 0.07083 L 0.45886 0.07523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31 L 0.15538 -0.00231 L 0.27101 0.00185 L 0.46268 0.00208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5417 -0.00232 L 0.26893 0.07083 L 0.45886 0.07523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46" grpId="0" animBg="1" advAuto="0"/>
      <p:bldP spid="1247" grpId="0" animBg="1" advAuto="0"/>
      <p:bldP spid="1248" grpId="0" animBg="1" advAuto="0"/>
      <p:bldP spid="1249" grpId="0" animBg="1" advAuto="0"/>
      <p:bldP spid="1252" grpId="0" animBg="1" advAuto="0"/>
      <p:bldP spid="1253" grpId="0" animBg="1" advAuto="0"/>
      <p:bldP spid="1254" grpId="0" animBg="1" advAuto="0"/>
      <p:bldP spid="1255" grpId="0" animBg="1" advAuto="0"/>
      <p:bldP spid="1258" grpId="0" animBg="1" advAuto="0"/>
      <p:bldP spid="1260" grpId="0" animBg="1" advAuto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</a:t>
            </a:r>
            <a:r>
              <a:rPr lang="en-US" dirty="0" smtClean="0"/>
              <a:t>independently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With buffers to absolve transient overloads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9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Rectangle 1"/>
          <p:cNvSpPr/>
          <p:nvPr/>
        </p:nvSpPr>
        <p:spPr>
          <a:xfrm>
            <a:off x="2285999" y="2675563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93156" y="2726905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34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00FF"/>
                </a:solidFill>
              </a:rPr>
              <a:t>dst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4915" y="2926216"/>
            <a:ext cx="595792" cy="550155"/>
            <a:chOff x="6096000" y="4330700"/>
            <a:chExt cx="2031982" cy="1320800"/>
          </a:xfrm>
        </p:grpSpPr>
        <p:sp>
          <p:nvSpPr>
            <p:cNvPr id="20" name="Shape 1123"/>
            <p:cNvSpPr/>
            <p:nvPr/>
          </p:nvSpPr>
          <p:spPr>
            <a:xfrm flipH="1" flipV="1">
              <a:off x="8123810" y="4330700"/>
              <a:ext cx="10" cy="132080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1" name="Shape 1125"/>
            <p:cNvSpPr/>
            <p:nvPr/>
          </p:nvSpPr>
          <p:spPr>
            <a:xfrm>
              <a:off x="6096000" y="4354555"/>
              <a:ext cx="2031982" cy="2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2" name="Shape 1126"/>
            <p:cNvSpPr/>
            <p:nvPr/>
          </p:nvSpPr>
          <p:spPr>
            <a:xfrm>
              <a:off x="6096000" y="5625112"/>
              <a:ext cx="2029169" cy="705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2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15417 -0.00231 L 0.26893 0.07083 L 0.45886 0.0752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9063 -7.40741E-7 L 0.15851 -0.05625 L 0.27049 -0.06065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4" y="-30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08073 -0.00115 L 0.14097 0.03866 L 0.24115 0.04144 " pathEditMode="relative" rAng="0" ptsTypes="AAAA">
                                      <p:cBhvr>
                                        <p:cTn id="16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Packet switching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E</a:t>
            </a:r>
            <a:r>
              <a:rPr lang="en-US" dirty="0" smtClean="0">
                <a:ea typeface="ＭＳ Ｐゴシック" charset="0"/>
              </a:rPr>
              <a:t>fficient use of network resources</a:t>
            </a:r>
            <a:endParaRPr lang="en-US" dirty="0">
              <a:ea typeface="ＭＳ Ｐゴシック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S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impler to implement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R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obust: can “route around trouble”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 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U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npredictable performance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R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equires buffer management and congestion control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3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Allowing more demands than the network can handle</a:t>
            </a:r>
          </a:p>
          <a:p>
            <a:pPr lvl="1"/>
            <a:r>
              <a:rPr lang="en-US" dirty="0" smtClean="0"/>
              <a:t>Hoping that not all demands are required at the same time</a:t>
            </a:r>
          </a:p>
          <a:p>
            <a:pPr lvl="1"/>
            <a:r>
              <a:rPr lang="en-US" dirty="0" smtClean="0"/>
              <a:t>Results in unpredictability</a:t>
            </a:r>
          </a:p>
          <a:p>
            <a:pPr lvl="1"/>
            <a:r>
              <a:rPr lang="en-US" dirty="0" smtClean="0"/>
              <a:t>Works well except for the extreme cases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sections start this week</a:t>
            </a:r>
          </a:p>
          <a:p>
            <a:pPr lvl="1"/>
            <a:r>
              <a:rPr lang="en-US" dirty="0" smtClean="0"/>
              <a:t>Check course webpage for times, dates, locations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Assignment 1 is live</a:t>
            </a:r>
            <a:r>
              <a:rPr lang="en-US" dirty="0" smtClean="0">
                <a:solidFill>
                  <a:srgbClr val="0000FF"/>
                </a:solidFill>
              </a:rPr>
              <a:t>!</a:t>
            </a:r>
          </a:p>
          <a:p>
            <a:pPr lvl="1"/>
            <a:r>
              <a:rPr lang="en-US" dirty="0" smtClean="0"/>
              <a:t>Sign up </a:t>
            </a:r>
            <a:r>
              <a:rPr lang="en-US" dirty="0"/>
              <a:t>your </a:t>
            </a:r>
            <a:r>
              <a:rPr lang="en-US" dirty="0" smtClean="0"/>
              <a:t>individual GitHub </a:t>
            </a:r>
            <a:r>
              <a:rPr lang="en-US" dirty="0"/>
              <a:t>id at https://</a:t>
            </a:r>
            <a:r>
              <a:rPr lang="en-US" dirty="0" err="1"/>
              <a:t>goo.gl</a:t>
            </a:r>
            <a:r>
              <a:rPr lang="en-US" dirty="0"/>
              <a:t>/forms/ivNarhVVC63hSG703</a:t>
            </a:r>
            <a:endParaRPr lang="en-US" dirty="0"/>
          </a:p>
          <a:p>
            <a:endParaRPr lang="en-US" altLang="x-none" dirty="0" smtClean="0"/>
          </a:p>
          <a:p>
            <a:r>
              <a:rPr lang="en-US" altLang="x-none" dirty="0" smtClean="0"/>
              <a:t>Wait-listed </a:t>
            </a:r>
            <a:r>
              <a:rPr lang="en-US" altLang="x-none" dirty="0"/>
              <a:t>students will be </a:t>
            </a:r>
            <a:r>
              <a:rPr lang="en-US" altLang="x-none" dirty="0" smtClean="0"/>
              <a:t>enrolled as </a:t>
            </a:r>
            <a:r>
              <a:rPr lang="en-US" altLang="x-none" dirty="0"/>
              <a:t>and when registered students drop the class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If you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re planning to drop, please do so soon!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evaluate a network?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</a:p>
          <a:p>
            <a:r>
              <a:rPr lang="en-US" dirty="0" smtClean="0"/>
              <a:t>Loss </a:t>
            </a:r>
          </a:p>
          <a:p>
            <a:r>
              <a:rPr lang="en-US" dirty="0" smtClean="0"/>
              <a:t>Throughput</a:t>
            </a:r>
          </a:p>
          <a:p>
            <a:pPr marL="222987" indent="0">
              <a:buNone/>
            </a:pPr>
            <a:r>
              <a:rPr lang="en-US" i="1" dirty="0" smtClean="0">
                <a:solidFill>
                  <a:srgbClr val="800080"/>
                </a:solidFill>
              </a:rPr>
              <a:t>		</a:t>
            </a:r>
            <a:endParaRPr lang="en-US" i="1" dirty="0">
              <a:solidFill>
                <a:srgbClr val="80008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does it take to send a packet from its source to destination?</a:t>
            </a:r>
          </a:p>
          <a:p>
            <a:pPr marL="222987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7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End-systems and networks connected by switches instead of directly connecting them</a:t>
            </a:r>
          </a:p>
          <a:p>
            <a:r>
              <a:rPr lang="en-US" dirty="0" smtClean="0"/>
              <a:t>Allows us to scale</a:t>
            </a:r>
          </a:p>
          <a:p>
            <a:pPr lvl="1"/>
            <a:r>
              <a:rPr lang="en-US" dirty="0" smtClean="0"/>
              <a:t>For example, directly connecting N nodes to each other would require N</a:t>
            </a:r>
            <a:r>
              <a:rPr lang="en-US" baseline="30000" dirty="0" smtClean="0"/>
              <a:t>2 </a:t>
            </a:r>
            <a:r>
              <a:rPr lang="en-US" dirty="0" smtClean="0"/>
              <a:t>links!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ransmission delay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ropagation delay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ueuing delay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rocessing delay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Link </a:t>
            </a:r>
            <a:r>
              <a:rPr lang="en-US" sz="2400" dirty="0"/>
              <a:t>bandwidth  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umber </a:t>
            </a:r>
            <a:r>
              <a:rPr lang="en-US" sz="2000" dirty="0"/>
              <a:t>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 smtClean="0"/>
              <a:t>Time </a:t>
            </a:r>
            <a:r>
              <a:rPr lang="en-US" sz="2000" dirty="0"/>
              <a:t>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 smtClean="0"/>
              <a:t>Number </a:t>
            </a:r>
            <a:r>
              <a:rPr lang="en-US" sz="2000" dirty="0"/>
              <a:t>of bits “in flight” at any time</a:t>
            </a:r>
          </a:p>
          <a:p>
            <a:r>
              <a:rPr lang="en-US" sz="2400" dirty="0"/>
              <a:t>BDP = bandwidth × propagation </a:t>
            </a:r>
            <a:r>
              <a:rPr lang="en-US" sz="2400" dirty="0" smtClean="0"/>
              <a:t>delay</a:t>
            </a:r>
            <a:endParaRPr lang="en-US" sz="2400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network link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9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Same city over a slow link: 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andwidth: ~100Mbps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Propagation delay: ~0.1msec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BDP: 10,000bits (1.25KBytes)</a:t>
            </a:r>
          </a:p>
          <a:p>
            <a:pPr marL="0" indent="0">
              <a:buNone/>
              <a:defRPr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Cross-country over fast link: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andwidth: ~10Gbps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ropagation delay: ~10msec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BDP: 10</a:t>
            </a:r>
            <a:r>
              <a:rPr lang="en-US" baseline="30000" dirty="0" smtClean="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bits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12.5MBytes)</a:t>
            </a:r>
          </a:p>
          <a:p>
            <a:pPr lvl="1"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Transmission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push all the bits </a:t>
            </a:r>
            <a:r>
              <a:rPr lang="en-US" dirty="0" smtClean="0"/>
              <a:t>of </a:t>
            </a:r>
            <a:r>
              <a:rPr lang="en-US" dirty="0"/>
              <a:t>a packet into a link?</a:t>
            </a:r>
          </a:p>
          <a:p>
            <a:r>
              <a:rPr lang="en-US" dirty="0"/>
              <a:t>Packet size / Transmission rate of the link</a:t>
            </a:r>
          </a:p>
          <a:p>
            <a:pPr lvl="1"/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1000 bits / 100 Mbits per sec = </a:t>
            </a:r>
            <a:r>
              <a:rPr lang="en-US" dirty="0" smtClean="0"/>
              <a:t>10</a:t>
            </a:r>
            <a:r>
              <a:rPr lang="en-US" baseline="30000" dirty="0" smtClean="0"/>
              <a:t>-5</a:t>
            </a:r>
            <a:r>
              <a:rPr lang="en-US" dirty="0" smtClean="0"/>
              <a:t> </a:t>
            </a:r>
            <a:r>
              <a:rPr lang="en-US" dirty="0"/>
              <a:t>sec</a:t>
            </a:r>
          </a:p>
          <a:p>
            <a:endParaRPr lang="en-US" dirty="0"/>
          </a:p>
        </p:txBody>
      </p:sp>
      <p:sp>
        <p:nvSpPr>
          <p:cNvPr id="667" name="Shape 66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latin typeface="Calibri"/>
                <a:ea typeface="Calibri"/>
                <a:cs typeface="Calibri"/>
              </a:rPr>
              <a:pPr>
                <a:defRPr>
                  <a:solidFill>
                    <a:srgbClr val="000000"/>
                  </a:solidFill>
                </a:defRPr>
              </a:pPr>
              <a:t>33</a:t>
            </a:fld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Propagation delay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move one bit </a:t>
            </a:r>
            <a:r>
              <a:rPr lang="en-US" dirty="0" smtClean="0"/>
              <a:t>from </a:t>
            </a:r>
            <a:r>
              <a:rPr lang="en-US" dirty="0"/>
              <a:t>one end of a link to the other?</a:t>
            </a:r>
          </a:p>
          <a:p>
            <a:r>
              <a:rPr lang="en-US" dirty="0"/>
              <a:t>Link length / Propagation speed of link </a:t>
            </a:r>
          </a:p>
          <a:p>
            <a:pPr lvl="1"/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30 kilometers / </a:t>
            </a:r>
            <a:r>
              <a:rPr lang="en-US" dirty="0" smtClean="0">
                <a:solidFill>
                  <a:srgbClr val="0000FF"/>
                </a:solidFill>
              </a:rPr>
              <a:t>3*10</a:t>
            </a:r>
            <a:r>
              <a:rPr lang="en-US" baseline="30000" dirty="0" smtClean="0">
                <a:solidFill>
                  <a:srgbClr val="0000FF"/>
                </a:solidFill>
              </a:rPr>
              <a:t>8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meters per sec</a:t>
            </a:r>
            <a:r>
              <a:rPr lang="en-US" dirty="0"/>
              <a:t> = 10</a:t>
            </a:r>
            <a:r>
              <a:rPr lang="en-US" baseline="30000" dirty="0"/>
              <a:t>-4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682" name="Shape 6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34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1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21914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one bit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800 bits=800x1/10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FF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when that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bit reaches B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The last bit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(800x1/10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)+1/10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= 1.8ms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delay</a:t>
            </a:r>
            <a:br>
              <a:rPr lang="en-US" dirty="0" smtClean="0"/>
            </a:br>
            <a:r>
              <a:rPr lang="en-US" dirty="0" smtClean="0"/>
              <a:t>Sending a 100-byte packet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22" grpId="0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 smtClean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bps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one bit = </a:t>
              </a:r>
              <a:r>
                <a:rPr lang="en-US" sz="1969" dirty="0" smtClean="0">
                  <a:solidFill>
                    <a:schemeClr val="accent2"/>
                  </a:solidFill>
                  <a:cs typeface="Arial" charset="0"/>
                </a:rPr>
                <a:t>1/10</a:t>
              </a:r>
              <a:r>
                <a:rPr lang="en-US" sz="1969" baseline="30000" dirty="0" smtClean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2"/>
                  </a:solidFill>
                  <a:cs typeface="Arial" charset="0"/>
                </a:rPr>
                <a:t>s</a:t>
              </a:r>
              <a:endParaRPr lang="en-US" sz="1969" dirty="0">
                <a:solidFill>
                  <a:schemeClr val="accent2"/>
                </a:solidFill>
                <a:cs typeface="Arial" charset="0"/>
              </a:endParaRP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800 </a:t>
              </a:r>
              <a:r>
                <a:rPr lang="en-US" sz="1969" dirty="0" smtClean="0">
                  <a:solidFill>
                    <a:schemeClr val="accent2"/>
                  </a:solidFill>
                  <a:cs typeface="Arial" charset="0"/>
                </a:rPr>
                <a:t>bits=800x1/10</a:t>
              </a:r>
              <a:r>
                <a:rPr lang="en-US" sz="1969" baseline="30000" dirty="0" smtClean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2"/>
                  </a:solidFill>
                  <a:cs typeface="Arial" charset="0"/>
                </a:rPr>
                <a:t>s</a:t>
              </a:r>
              <a:endParaRPr lang="en-US" sz="1969" dirty="0">
                <a:solidFill>
                  <a:schemeClr val="accent2"/>
                </a:solidFill>
                <a:cs typeface="Arial" charset="0"/>
              </a:endParaRP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when that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bit reaches B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= </a:t>
              </a:r>
              <a:r>
                <a:rPr lang="en-US" sz="1969" dirty="0" smtClean="0">
                  <a:solidFill>
                    <a:schemeClr val="accent2"/>
                  </a:solidFill>
                  <a:cs typeface="Arial" charset="0"/>
                </a:rPr>
                <a:t>1/10</a:t>
              </a:r>
              <a:r>
                <a:rPr lang="en-US" sz="1969" baseline="30000" dirty="0" smtClean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2"/>
                  </a:solidFill>
                  <a:cs typeface="Arial" charset="0"/>
                </a:rPr>
                <a:t>+1/10</a:t>
              </a:r>
              <a:r>
                <a:rPr lang="en-US" sz="1969" baseline="30000" dirty="0" smtClean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 smtClean="0">
                  <a:solidFill>
                    <a:schemeClr val="accent2"/>
                  </a:solidFill>
                  <a:cs typeface="Arial" charset="0"/>
                </a:rPr>
                <a:t>s</a:t>
              </a:r>
              <a:endParaRPr lang="en-US" sz="1969" dirty="0">
                <a:solidFill>
                  <a:schemeClr val="accent2"/>
                </a:solidFill>
                <a:cs typeface="Arial" charset="0"/>
              </a:endParaRP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The last bit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(</a:t>
              </a:r>
              <a:r>
                <a:rPr lang="en-US" sz="1969" dirty="0" smtClean="0">
                  <a:solidFill>
                    <a:schemeClr val="accent2"/>
                  </a:solidFill>
                  <a:cs typeface="Arial" charset="0"/>
                </a:rPr>
                <a:t>800x1/10</a:t>
              </a:r>
              <a:r>
                <a:rPr lang="en-US" sz="1969" baseline="30000" dirty="0" smtClean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2"/>
                  </a:solidFill>
                  <a:cs typeface="Arial" charset="0"/>
                </a:rPr>
                <a:t>)+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= </a:t>
              </a:r>
              <a:r>
                <a:rPr lang="en-US" sz="1969" dirty="0" smtClean="0">
                  <a:solidFill>
                    <a:srgbClr val="0000FF"/>
                  </a:solidFill>
                  <a:cs typeface="Arial" charset="0"/>
                </a:rPr>
                <a:t>1.0008ms</a:t>
              </a:r>
              <a:endParaRPr lang="en-US" sz="1969" dirty="0">
                <a:solidFill>
                  <a:srgbClr val="0000FF"/>
                </a:solidFill>
                <a:cs typeface="Arial" charset="0"/>
              </a:endParaRP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delay</a:t>
            </a:r>
            <a:br>
              <a:rPr lang="en-US" dirty="0" smtClean="0"/>
            </a:br>
            <a:r>
              <a:rPr lang="en-US" dirty="0" smtClean="0"/>
              <a:t>Sending a 100-byte packet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17"/>
          <p:cNvSpPr>
            <a:spLocks noChangeArrowheads="1"/>
          </p:cNvSpPr>
          <p:nvPr/>
        </p:nvSpPr>
        <p:spPr bwMode="auto">
          <a:xfrm rot="5400000">
            <a:off x="3990181" y="42187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35" name="AutoShape 17"/>
          <p:cNvSpPr>
            <a:spLocks noChangeArrowheads="1"/>
          </p:cNvSpPr>
          <p:nvPr/>
        </p:nvSpPr>
        <p:spPr bwMode="auto">
          <a:xfrm rot="5400000">
            <a:off x="3999325" y="3172619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9325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22556" name="Line 18"/>
          <p:cNvSpPr>
            <a:spLocks noChangeShapeType="1"/>
          </p:cNvSpPr>
          <p:nvPr/>
        </p:nvSpPr>
        <p:spPr bwMode="auto">
          <a:xfrm>
            <a:off x="27432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557" name="Line 18"/>
          <p:cNvSpPr>
            <a:spLocks noChangeShapeType="1"/>
          </p:cNvSpPr>
          <p:nvPr/>
        </p:nvSpPr>
        <p:spPr bwMode="auto">
          <a:xfrm>
            <a:off x="66294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 smtClean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bps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52343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 large file using 100-byte packets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Transmission delay decreases as bandwidth increases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view of a link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3622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1783080" y="3124200"/>
            <a:ext cx="6675120" cy="9144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0" name="Straight Connector 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3962400" y="41910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876800" y="4391055"/>
            <a:ext cx="1295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 rot="16200000">
            <a:off x="516146" y="33813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bandwidth</a:t>
            </a:r>
            <a:endParaRPr lang="en-US" sz="20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449735" y="3095655"/>
            <a:ext cx="0" cy="971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ight Brace 20"/>
          <p:cNvSpPr/>
          <p:nvPr/>
        </p:nvSpPr>
        <p:spPr bwMode="auto">
          <a:xfrm rot="16200000">
            <a:off x="2487507" y="2743200"/>
            <a:ext cx="274320" cy="457200"/>
          </a:xfrm>
          <a:prstGeom prst="rightBrace">
            <a:avLst>
              <a:gd name="adj1" fmla="val 28086"/>
              <a:gd name="adj2" fmla="val 5000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7199" y="245006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0000FF"/>
                </a:solidFill>
              </a:rPr>
              <a:t>transmission delay</a:t>
            </a:r>
            <a:endParaRPr lang="en-US" sz="1800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5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Queuing delay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</a:t>
            </a:r>
            <a:r>
              <a:rPr lang="en-US" dirty="0"/>
              <a:t>we </a:t>
            </a:r>
            <a:r>
              <a:rPr lang="en-US" dirty="0" smtClean="0"/>
              <a:t>need to share </a:t>
            </a:r>
            <a:r>
              <a:rPr lang="en-US" dirty="0"/>
              <a:t>the network?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Freeform 46"/>
          <p:cNvSpPr>
            <a:spLocks noChangeAspect="1"/>
          </p:cNvSpPr>
          <p:nvPr/>
        </p:nvSpPr>
        <p:spPr>
          <a:xfrm rot="21345852">
            <a:off x="4122253" y="1507063"/>
            <a:ext cx="3762198" cy="2404265"/>
          </a:xfrm>
          <a:custGeom>
            <a:avLst/>
            <a:gdLst>
              <a:gd name="connsiteX0" fmla="*/ 59559 w 5120482"/>
              <a:gd name="connsiteY0" fmla="*/ 0 h 3144012"/>
              <a:gd name="connsiteX1" fmla="*/ 414384 w 5120482"/>
              <a:gd name="connsiteY1" fmla="*/ 1456737 h 3144012"/>
              <a:gd name="connsiteX2" fmla="*/ 3159608 w 5120482"/>
              <a:gd name="connsiteY2" fmla="*/ 3118911 h 3144012"/>
              <a:gd name="connsiteX3" fmla="*/ 5120482 w 5120482"/>
              <a:gd name="connsiteY3" fmla="*/ 2502599 h 31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482" h="3144012">
                <a:moveTo>
                  <a:pt x="59559" y="0"/>
                </a:moveTo>
                <a:cubicBezTo>
                  <a:pt x="-21366" y="468459"/>
                  <a:pt x="-102291" y="936918"/>
                  <a:pt x="414384" y="1456737"/>
                </a:cubicBezTo>
                <a:cubicBezTo>
                  <a:pt x="931059" y="1976556"/>
                  <a:pt x="2375258" y="2944601"/>
                  <a:pt x="3159608" y="3118911"/>
                </a:cubicBezTo>
                <a:cubicBezTo>
                  <a:pt x="3943958" y="3293221"/>
                  <a:pt x="5120482" y="2502599"/>
                  <a:pt x="5120482" y="2502599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0" name="Freeform 49"/>
          <p:cNvSpPr>
            <a:spLocks noChangeAspect="1"/>
          </p:cNvSpPr>
          <p:nvPr/>
        </p:nvSpPr>
        <p:spPr>
          <a:xfrm rot="21430433">
            <a:off x="2828431" y="1352269"/>
            <a:ext cx="5486400" cy="3592619"/>
          </a:xfrm>
          <a:custGeom>
            <a:avLst/>
            <a:gdLst>
              <a:gd name="connsiteX0" fmla="*/ 0 w 7301923"/>
              <a:gd name="connsiteY0" fmla="*/ 0 h 4538296"/>
              <a:gd name="connsiteX1" fmla="*/ 1512675 w 7301923"/>
              <a:gd name="connsiteY1" fmla="*/ 1662174 h 4538296"/>
              <a:gd name="connsiteX2" fmla="*/ 4818149 w 7301923"/>
              <a:gd name="connsiteY2" fmla="*/ 3567138 h 4538296"/>
              <a:gd name="connsiteX3" fmla="*/ 7301923 w 7301923"/>
              <a:gd name="connsiteY3" fmla="*/ 4538296 h 45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923" h="4538296">
                <a:moveTo>
                  <a:pt x="0" y="0"/>
                </a:moveTo>
                <a:cubicBezTo>
                  <a:pt x="354825" y="533825"/>
                  <a:pt x="709650" y="1067651"/>
                  <a:pt x="1512675" y="1662174"/>
                </a:cubicBezTo>
                <a:cubicBezTo>
                  <a:pt x="2315700" y="2256697"/>
                  <a:pt x="3853274" y="3087784"/>
                  <a:pt x="4818149" y="3567138"/>
                </a:cubicBezTo>
                <a:cubicBezTo>
                  <a:pt x="5783024" y="4046492"/>
                  <a:pt x="7000011" y="4376436"/>
                  <a:pt x="7301923" y="4538296"/>
                </a:cubicBezTo>
              </a:path>
            </a:pathLst>
          </a:custGeom>
          <a:ln w="38100" cmpd="sng">
            <a:solidFill>
              <a:srgbClr val="D3A600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038" y="1758921"/>
            <a:ext cx="2399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rgbClr val="0000FF"/>
                </a:solidFill>
              </a:rPr>
              <a:t>Switch and link resources</a:t>
            </a:r>
            <a:endParaRPr lang="en-US" sz="2800" b="0" dirty="0">
              <a:solidFill>
                <a:srgbClr val="0000FF"/>
              </a:solidFill>
            </a:endParaRPr>
          </a:p>
        </p:txBody>
      </p:sp>
      <p:cxnSp>
        <p:nvCxnSpPr>
          <p:cNvPr id="41" name="Straight Arrow Connector 40"/>
          <p:cNvCxnSpPr>
            <a:stCxn id="3" idx="2"/>
            <a:endCxn id="36" idx="3"/>
          </p:cNvCxnSpPr>
          <p:nvPr/>
        </p:nvCxnSpPr>
        <p:spPr bwMode="auto">
          <a:xfrm flipH="1">
            <a:off x="4322763" y="2713028"/>
            <a:ext cx="2638012" cy="3770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stCxn id="3" idx="2"/>
            <a:endCxn id="38" idx="0"/>
          </p:cNvCxnSpPr>
          <p:nvPr/>
        </p:nvCxnSpPr>
        <p:spPr bwMode="auto">
          <a:xfrm flipH="1">
            <a:off x="6286501" y="2713028"/>
            <a:ext cx="674274" cy="14573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3" idx="2"/>
          </p:cNvCxnSpPr>
          <p:nvPr/>
        </p:nvCxnSpPr>
        <p:spPr bwMode="auto">
          <a:xfrm flipH="1">
            <a:off x="5126545" y="2713028"/>
            <a:ext cx="1834230" cy="1015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8419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3851" y="2471741"/>
            <a:ext cx="2639336" cy="3139503"/>
            <a:chOff x="2266809" y="3515363"/>
            <a:chExt cx="3753723" cy="4465071"/>
          </a:xfrm>
        </p:grpSpPr>
        <p:sp>
          <p:nvSpPr>
            <p:cNvPr id="29" name="Rectangle 28"/>
            <p:cNvSpPr/>
            <p:nvPr/>
          </p:nvSpPr>
          <p:spPr bwMode="auto">
            <a:xfrm rot="1739168">
              <a:off x="5084516" y="505290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739168">
              <a:off x="4655538" y="4833905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739168">
              <a:off x="3497299" y="419946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739168">
              <a:off x="2266809" y="3515363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20179596">
              <a:off x="2609431" y="7438567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20179596">
              <a:off x="5587039" y="613313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20179596">
              <a:off x="3998981" y="682936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876801" y="4038601"/>
            <a:ext cx="3276600" cy="381000"/>
            <a:chOff x="2590800" y="5943600"/>
            <a:chExt cx="3276600" cy="381000"/>
          </a:xfrm>
        </p:grpSpPr>
        <p:cxnSp>
          <p:nvCxnSpPr>
            <p:cNvPr id="94217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18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delay: “pipe” view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7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48119" y="2735405"/>
            <a:ext cx="753322" cy="425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2649575" y="5199716"/>
            <a:ext cx="901363" cy="3831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219" name="Straight Connector 16"/>
          <p:cNvCxnSpPr>
            <a:cxnSpLocks noChangeShapeType="1"/>
          </p:cNvCxnSpPr>
          <p:nvPr/>
        </p:nvCxnSpPr>
        <p:spPr bwMode="auto">
          <a:xfrm rot="1739168">
            <a:off x="1236304" y="30715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4220" name="Straight Connector 17"/>
          <p:cNvCxnSpPr>
            <a:cxnSpLocks noChangeShapeType="1"/>
          </p:cNvCxnSpPr>
          <p:nvPr/>
        </p:nvCxnSpPr>
        <p:spPr bwMode="auto">
          <a:xfrm rot="1739168">
            <a:off x="1051216" y="34056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rot="20179596">
            <a:off x="1005137" y="492501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20179596">
            <a:off x="1158117" y="527395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0083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7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95248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9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7" y="4908984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239" name="Group 38"/>
          <p:cNvGrpSpPr>
            <a:grpSpLocks/>
          </p:cNvGrpSpPr>
          <p:nvPr/>
        </p:nvGrpSpPr>
        <p:grpSpPr bwMode="auto">
          <a:xfrm>
            <a:off x="4919663" y="4037018"/>
            <a:ext cx="3276600" cy="382587"/>
            <a:chOff x="2590800" y="5941430"/>
            <a:chExt cx="3276600" cy="383170"/>
          </a:xfrm>
        </p:grpSpPr>
        <p:cxnSp>
          <p:nvCxnSpPr>
            <p:cNvPr id="95242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3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153025" y="5943018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13300" y="594143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8862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81601" y="2667000"/>
            <a:ext cx="3124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No overload!</a:t>
            </a:r>
          </a:p>
        </p:txBody>
      </p:sp>
      <p:sp>
        <p:nvSpPr>
          <p:cNvPr id="28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584555" y="3816660"/>
            <a:ext cx="90136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delay: “pipe” view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434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906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6020356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00"/>
                </a:solidFill>
                <a:ea typeface="Arial" charset="0"/>
                <a:cs typeface="Arial" charset="0"/>
              </a:rPr>
              <a:t>Not a rare event!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6269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0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1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9" name="Group 68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0" name="Straight Connector 6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96261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29" name="Rectangle 28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96272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3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296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5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7290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729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291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7292" name="Straight Arrow Connector 11"/>
          <p:cNvCxnSpPr>
            <a:cxnSpLocks noChangeShapeType="1"/>
            <a:stCxn id="97291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0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2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TextBox 4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59" name="Group 58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1"/>
          <p:cNvGrpSpPr>
            <a:grpSpLocks/>
          </p:cNvGrpSpPr>
          <p:nvPr/>
        </p:nvGrpSpPr>
        <p:grpSpPr bwMode="auto">
          <a:xfrm rot="1739168">
            <a:off x="1142605" y="3039776"/>
            <a:ext cx="3276600" cy="399498"/>
            <a:chOff x="2590800" y="5935445"/>
            <a:chExt cx="3276600" cy="399802"/>
          </a:xfrm>
        </p:grpSpPr>
        <p:sp>
          <p:nvSpPr>
            <p:cNvPr id="68" name="Rectangle 67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1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04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8314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832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8315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8316" name="Straight Arrow Connector 11"/>
          <p:cNvCxnSpPr>
            <a:cxnSpLocks noChangeShapeType="1"/>
            <a:stCxn id="98315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61" name="Group 60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980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7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934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9339" name="Straight Arrow Connector 11"/>
          <p:cNvCxnSpPr>
            <a:cxnSpLocks noChangeShapeType="1"/>
            <a:stCxn id="99338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7" name="Rectangle 56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9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400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</p:spTree>
    <p:extLst>
      <p:ext uri="{BB962C8B-B14F-4D97-AF65-F5344CB8AC3E}">
        <p14:creationId xmlns:p14="http://schemas.microsoft.com/office/powerpoint/2010/main" val="14020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overload leads to packet loss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5400000">
            <a:off x="4381500" y="28575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5400000">
            <a:off x="4381500" y="25527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8" name="&quot;No&quot; Symbol 37"/>
          <p:cNvSpPr/>
          <p:nvPr/>
        </p:nvSpPr>
        <p:spPr bwMode="auto">
          <a:xfrm>
            <a:off x="4306837" y="2362200"/>
            <a:ext cx="457200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Depends on traffic pattern</a:t>
            </a:r>
          </a:p>
          <a:p>
            <a:pPr lvl="1"/>
            <a:r>
              <a:rPr lang="en-US" dirty="0" smtClean="0"/>
              <a:t>Arrival </a:t>
            </a:r>
            <a:r>
              <a:rPr lang="en-US" dirty="0"/>
              <a:t>rate at the queue</a:t>
            </a:r>
          </a:p>
          <a:p>
            <a:pPr lvl="1"/>
            <a:r>
              <a:rPr lang="en-US" dirty="0" smtClean="0"/>
              <a:t>Nature </a:t>
            </a:r>
            <a:r>
              <a:rPr lang="en-US" dirty="0"/>
              <a:t>of arriving traffic (bursty or not?)</a:t>
            </a:r>
          </a:p>
          <a:p>
            <a:pPr lvl="1"/>
            <a:r>
              <a:rPr lang="en-US" dirty="0" smtClean="0"/>
              <a:t>Transmission </a:t>
            </a:r>
            <a:r>
              <a:rPr lang="en-US" dirty="0"/>
              <a:t>rate of outgoing link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Characterized with statistical measures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queuing delay</a:t>
            </a:r>
          </a:p>
          <a:p>
            <a:pPr lvl="1"/>
            <a:r>
              <a:rPr lang="en-US" dirty="0" smtClean="0"/>
              <a:t>Variance </a:t>
            </a:r>
            <a:r>
              <a:rPr lang="en-US" dirty="0"/>
              <a:t>of queuing delay</a:t>
            </a:r>
          </a:p>
          <a:p>
            <a:pPr lvl="1"/>
            <a:r>
              <a:rPr lang="en-US" dirty="0" smtClean="0"/>
              <a:t>Probability </a:t>
            </a:r>
            <a:r>
              <a:rPr lang="en-US" dirty="0"/>
              <a:t>delay exceeds a threshold 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share switched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Circuit switching</a:t>
            </a:r>
          </a:p>
          <a:p>
            <a:pPr lvl="1"/>
            <a:r>
              <a:rPr lang="en-US" dirty="0" smtClean="0"/>
              <a:t>Resource reserved per connection</a:t>
            </a:r>
          </a:p>
          <a:p>
            <a:pPr lvl="1"/>
            <a:r>
              <a:rPr lang="en-US" dirty="0" smtClean="0"/>
              <a:t>Admission control: per connection</a:t>
            </a:r>
          </a:p>
          <a:p>
            <a:r>
              <a:rPr lang="en-US" dirty="0" smtClean="0"/>
              <a:t>Packet switching via statistical multiplexing</a:t>
            </a:r>
          </a:p>
          <a:p>
            <a:pPr lvl="1"/>
            <a:r>
              <a:rPr lang="en-US" dirty="0" smtClean="0"/>
              <a:t>Packets treated independently, on-demand</a:t>
            </a:r>
          </a:p>
          <a:p>
            <a:pPr lvl="1"/>
            <a:r>
              <a:rPr lang="en-US" dirty="0" smtClean="0"/>
              <a:t>Admission control: per packet</a:t>
            </a:r>
          </a:p>
          <a:p>
            <a:endParaRPr lang="en-US" dirty="0" smtClean="0"/>
          </a:p>
          <a:p>
            <a:r>
              <a:rPr lang="en-US" dirty="0" smtClean="0"/>
              <a:t>Hybrid: virtual circuits</a:t>
            </a:r>
          </a:p>
          <a:p>
            <a:pPr lvl="1"/>
            <a:r>
              <a:rPr lang="en-US" dirty="0" smtClean="0"/>
              <a:t>Emulating circuit switching with packets (see text)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queueing theory </a:t>
            </a:r>
            <a:r>
              <a:rPr lang="en-US" dirty="0"/>
              <a:t>t</a:t>
            </a:r>
            <a:r>
              <a:rPr lang="en-US" dirty="0" smtClean="0"/>
              <a:t>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Arrival process: how packets arrive</a:t>
            </a:r>
          </a:p>
          <a:p>
            <a:pPr lvl="1"/>
            <a:r>
              <a:rPr lang="en-US" dirty="0" smtClean="0"/>
              <a:t>Average rate A</a:t>
            </a:r>
          </a:p>
          <a:p>
            <a:pPr lvl="1"/>
            <a:r>
              <a:rPr lang="en-US" dirty="0" smtClean="0"/>
              <a:t>Peak rate 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W: average time packets wait in the queue</a:t>
            </a:r>
          </a:p>
          <a:p>
            <a:pPr lvl="1"/>
            <a:r>
              <a:rPr lang="en-US" dirty="0" smtClean="0"/>
              <a:t>W for “waiting time”</a:t>
            </a:r>
          </a:p>
          <a:p>
            <a:endParaRPr lang="en-US" dirty="0" smtClean="0"/>
          </a:p>
          <a:p>
            <a:r>
              <a:rPr lang="en-US" dirty="0" smtClean="0"/>
              <a:t>L: average number of packets waiting in the queue</a:t>
            </a:r>
          </a:p>
          <a:p>
            <a:pPr lvl="1"/>
            <a:r>
              <a:rPr lang="en-US" dirty="0" smtClean="0"/>
              <a:t>L for “length of queue”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3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Little’s Law (1961)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L = A x W</a:t>
            </a:r>
          </a:p>
          <a:p>
            <a:endParaRPr lang="en-US" smtClean="0"/>
          </a:p>
          <a:p>
            <a:r>
              <a:rPr lang="en-US" smtClean="0"/>
              <a:t>Compute L: count packets in queue every second</a:t>
            </a:r>
          </a:p>
          <a:p>
            <a:pPr lvl="1"/>
            <a:r>
              <a:rPr lang="en-US" smtClean="0"/>
              <a:t>How often does a single packet get counted? W times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Why do you care?</a:t>
            </a:r>
          </a:p>
          <a:p>
            <a:pPr lvl="1"/>
            <a:r>
              <a:rPr lang="en-US" smtClean="0"/>
              <a:t>Easy to compute L, harder to compute W</a:t>
            </a:r>
          </a:p>
          <a:p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6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4. Processing Delay</a:t>
            </a:r>
            <a:endParaRPr lang="en-US" dirty="0"/>
          </a:p>
        </p:txBody>
      </p:sp>
      <p:sp>
        <p:nvSpPr>
          <p:cNvPr id="699" name="Shape 699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0"/>
              </a:spcBef>
            </a:lvl1pPr>
          </a:lstStyle>
          <a:p>
            <a:pPr lvl="0"/>
            <a:r>
              <a:rPr lang="en-US" dirty="0" smtClean="0"/>
              <a:t>How long does the switch take to process a  packet?</a:t>
            </a:r>
            <a:endParaRPr lang="en-US" dirty="0"/>
          </a:p>
          <a:p>
            <a:pPr lvl="1"/>
            <a:r>
              <a:rPr lang="en-US" dirty="0" smtClean="0"/>
              <a:t>Negligible</a:t>
            </a:r>
            <a:endParaRPr lang="en-US" dirty="0"/>
          </a:p>
        </p:txBody>
      </p:sp>
      <p:sp>
        <p:nvSpPr>
          <p:cNvPr id="700" name="Shape 7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8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delay</a:t>
            </a:r>
            <a:endParaRPr lang="en-US" dirty="0"/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53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 smtClean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 smtClean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fraction of the packets sent to a destination are dropped?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what rate is the destination receiving data from the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/>
        </p:nvSpPr>
        <p:spPr>
          <a:xfrm>
            <a:off x="3429000" y="4515329"/>
            <a:ext cx="409872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F/R  + propagation delay</a:t>
            </a:r>
          </a:p>
        </p:txBody>
      </p:sp>
      <p:sp>
        <p:nvSpPr>
          <p:cNvPr id="960" name="Shape 960"/>
          <p:cNvSpPr/>
          <p:nvPr/>
        </p:nvSpPr>
        <p:spPr>
          <a:xfrm>
            <a:off x="4000499" y="4304109"/>
            <a:ext cx="2982516" cy="89296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961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62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963" name="Shape 9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56</a:t>
            </a:fld>
            <a:endParaRPr lang="en-US"/>
          </a:p>
        </p:txBody>
      </p:sp>
      <p:sp>
        <p:nvSpPr>
          <p:cNvPr id="964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965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66" name="Shape 966"/>
          <p:cNvSpPr/>
          <p:nvPr/>
        </p:nvSpPr>
        <p:spPr>
          <a:xfrm>
            <a:off x="817959" y="1716880"/>
            <a:ext cx="49732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 smtClean="0"/>
              <a:t>ransmission </a:t>
            </a:r>
            <a:r>
              <a:rPr sz="2531" b="0" dirty="0"/>
              <a:t>rate R bits/sec</a:t>
            </a:r>
          </a:p>
        </p:txBody>
      </p:sp>
      <p:sp>
        <p:nvSpPr>
          <p:cNvPr id="968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Average throughput = </a:t>
            </a:r>
          </a:p>
        </p:txBody>
      </p:sp>
      <p:sp>
        <p:nvSpPr>
          <p:cNvPr id="972" name="Shape 972"/>
          <p:cNvSpPr/>
          <p:nvPr/>
        </p:nvSpPr>
        <p:spPr>
          <a:xfrm>
            <a:off x="625078" y="4515329"/>
            <a:ext cx="273248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Transfer </a:t>
            </a:r>
            <a:r>
              <a:rPr sz="2531" b="0" dirty="0" smtClean="0"/>
              <a:t>time</a:t>
            </a:r>
            <a:r>
              <a:rPr lang="en-US" sz="2531" b="0" dirty="0" smtClean="0"/>
              <a:t> (T)</a:t>
            </a:r>
            <a:r>
              <a:rPr sz="2531" b="0" dirty="0" smtClean="0"/>
              <a:t> </a:t>
            </a:r>
            <a:r>
              <a:rPr sz="2531" b="0" dirty="0"/>
              <a:t>=</a:t>
            </a:r>
          </a:p>
        </p:txBody>
      </p:sp>
      <p:sp>
        <p:nvSpPr>
          <p:cNvPr id="973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 smtClean="0"/>
              <a:t>ile </a:t>
            </a:r>
            <a:r>
              <a:rPr sz="2531" b="0" dirty="0"/>
              <a:t>of size F bits</a:t>
            </a:r>
          </a:p>
        </p:txBody>
      </p:sp>
      <p:sp>
        <p:nvSpPr>
          <p:cNvPr id="974" name="Shape 974"/>
          <p:cNvSpPr/>
          <p:nvPr/>
        </p:nvSpPr>
        <p:spPr>
          <a:xfrm>
            <a:off x="3910011" y="5253641"/>
            <a:ext cx="1838325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 smtClean="0"/>
              <a:t>F/T </a:t>
            </a:r>
            <a:r>
              <a:rPr lang="en-US" sz="2800" b="0" dirty="0"/>
              <a:t>≈</a:t>
            </a:r>
            <a:r>
              <a:rPr lang="en-US" sz="2531" b="0" dirty="0" smtClean="0"/>
              <a:t> R</a:t>
            </a:r>
            <a:endParaRPr sz="2531" b="0" dirty="0"/>
          </a:p>
        </p:txBody>
      </p:sp>
      <p:sp>
        <p:nvSpPr>
          <p:cNvPr id="975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 smtClean="0"/>
              <a:t>ackets </a:t>
            </a:r>
            <a:r>
              <a:rPr sz="2531" b="0" dirty="0"/>
              <a:t>of size L bits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8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 animBg="1" advAuto="0"/>
      <p:bldP spid="960" grpId="0" animBg="1" advAuto="0"/>
      <p:bldP spid="965" grpId="0" animBg="1" advAuto="0"/>
      <p:bldP spid="966" grpId="0" animBg="1" advAuto="0"/>
      <p:bldP spid="968" grpId="0" animBg="1" advAuto="0"/>
      <p:bldP spid="972" grpId="0" animBg="1" advAuto="0"/>
      <p:bldP spid="973" grpId="0" animBg="1" advAuto="0"/>
      <p:bldP spid="974" grpId="0" animBg="1" advAuto="0"/>
      <p:bldP spid="975" grpId="0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57</a:t>
            </a:fld>
            <a:endParaRPr lang="en-US"/>
          </a:p>
        </p:txBody>
      </p:sp>
      <p:sp>
        <p:nvSpPr>
          <p:cNvPr id="5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7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8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" name="Shape 966"/>
          <p:cNvSpPr/>
          <p:nvPr/>
        </p:nvSpPr>
        <p:spPr>
          <a:xfrm>
            <a:off x="817959" y="1716880"/>
            <a:ext cx="29920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 smtClean="0"/>
              <a:t>ransmission </a:t>
            </a:r>
            <a:r>
              <a:rPr sz="2531" b="0" dirty="0"/>
              <a:t>rate </a:t>
            </a:r>
            <a:r>
              <a:rPr sz="2531" b="0" dirty="0" smtClean="0"/>
              <a:t>R</a:t>
            </a:r>
            <a:endParaRPr sz="2531" b="0" dirty="0"/>
          </a:p>
        </p:txBody>
      </p:sp>
      <p:sp>
        <p:nvSpPr>
          <p:cNvPr id="10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 smtClean="0"/>
              <a:t>ile </a:t>
            </a:r>
            <a:r>
              <a:rPr sz="2531" b="0" dirty="0"/>
              <a:t>of size F bits</a:t>
            </a:r>
          </a:p>
        </p:txBody>
      </p:sp>
      <p:sp>
        <p:nvSpPr>
          <p:cNvPr id="11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 smtClean="0"/>
              <a:t>ackets </a:t>
            </a:r>
            <a:r>
              <a:rPr sz="2531" b="0" dirty="0"/>
              <a:t>of size L bits</a:t>
            </a:r>
          </a:p>
        </p:txBody>
      </p:sp>
      <p:sp>
        <p:nvSpPr>
          <p:cNvPr id="12" name="Shape 981"/>
          <p:cNvSpPr>
            <a:spLocks noChangeAspect="1"/>
          </p:cNvSpPr>
          <p:nvPr/>
        </p:nvSpPr>
        <p:spPr>
          <a:xfrm>
            <a:off x="4114799" y="2029336"/>
            <a:ext cx="914400" cy="914400"/>
          </a:xfrm>
          <a:prstGeom prst="roundRect">
            <a:avLst>
              <a:gd name="adj" fmla="val 11538"/>
            </a:avLst>
          </a:prstGeom>
          <a:solidFill>
            <a:srgbClr val="D6D6D6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966"/>
          <p:cNvSpPr/>
          <p:nvPr/>
        </p:nvSpPr>
        <p:spPr>
          <a:xfrm>
            <a:off x="5129212" y="1716880"/>
            <a:ext cx="38623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 smtClean="0"/>
              <a:t>ransmission </a:t>
            </a:r>
            <a:r>
              <a:rPr sz="2531" b="0" dirty="0"/>
              <a:t>rate </a:t>
            </a:r>
            <a:r>
              <a:rPr sz="2531" b="0" dirty="0" smtClean="0"/>
              <a:t>R</a:t>
            </a:r>
            <a:r>
              <a:rPr lang="en-US" sz="2531" b="0" dirty="0" smtClean="0"/>
              <a:t>’ &gt; R</a:t>
            </a:r>
            <a:endParaRPr sz="2531" b="0" dirty="0"/>
          </a:p>
        </p:txBody>
      </p:sp>
      <p:sp>
        <p:nvSpPr>
          <p:cNvPr id="14" name="Shape 965"/>
          <p:cNvSpPr/>
          <p:nvPr/>
        </p:nvSpPr>
        <p:spPr>
          <a:xfrm flipH="1" flipV="1">
            <a:off x="5867400" y="2170709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15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Average throughput = </a:t>
            </a:r>
          </a:p>
        </p:txBody>
      </p:sp>
      <p:sp>
        <p:nvSpPr>
          <p:cNvPr id="16" name="Shape 974"/>
          <p:cNvSpPr/>
          <p:nvPr/>
        </p:nvSpPr>
        <p:spPr>
          <a:xfrm>
            <a:off x="3910012" y="5274352"/>
            <a:ext cx="21859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smtClean="0">
                <a:solidFill>
                  <a:srgbClr val="0000FF"/>
                </a:solidFill>
              </a:rPr>
              <a:t>min{</a:t>
            </a:r>
            <a:r>
              <a:rPr sz="2531" b="0" smtClean="0">
                <a:solidFill>
                  <a:srgbClr val="0000FF"/>
                </a:solidFill>
              </a:rPr>
              <a:t>R</a:t>
            </a:r>
            <a:r>
              <a:rPr lang="en-US" sz="2531" b="0" smtClean="0">
                <a:solidFill>
                  <a:srgbClr val="0000FF"/>
                </a:solidFill>
              </a:rPr>
              <a:t>, R’} = R</a:t>
            </a:r>
            <a:endParaRPr sz="2531" b="0" dirty="0">
              <a:solidFill>
                <a:srgbClr val="0000FF"/>
              </a:solidFill>
            </a:endParaRPr>
          </a:p>
        </p:txBody>
      </p:sp>
      <p:sp>
        <p:nvSpPr>
          <p:cNvPr id="23" name="Shape 1001"/>
          <p:cNvSpPr/>
          <p:nvPr/>
        </p:nvSpPr>
        <p:spPr>
          <a:xfrm>
            <a:off x="2840396" y="4172890"/>
            <a:ext cx="411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0" dirty="0">
                <a:solidFill>
                  <a:srgbClr val="0000FF"/>
                </a:solidFill>
              </a:rPr>
              <a:t>bottleneck link</a:t>
            </a:r>
          </a:p>
        </p:txBody>
      </p:sp>
      <p:sp>
        <p:nvSpPr>
          <p:cNvPr id="24" name="Shape 1002"/>
          <p:cNvSpPr/>
          <p:nvPr/>
        </p:nvSpPr>
        <p:spPr>
          <a:xfrm flipH="1">
            <a:off x="3912028" y="2492393"/>
            <a:ext cx="0" cy="1737360"/>
          </a:xfrm>
          <a:prstGeom prst="line">
            <a:avLst/>
          </a:prstGeom>
          <a:ln w="38100">
            <a:solidFill>
              <a:srgbClr val="0000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 b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6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dvAuto="0"/>
      <p:bldP spid="14" grpId="0" animBg="1" advAuto="0"/>
      <p:bldP spid="15" grpId="0" animBg="1" advAuto="0"/>
      <p:bldP spid="16" grpId="0" animBg="1" advAuto="0"/>
      <p:bldP spid="23" grpId="0" animBg="1" advAuto="0"/>
      <p:bldP spid="24" grpId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How </a:t>
            </a:r>
            <a:r>
              <a:rPr lang="en-US" dirty="0" smtClean="0"/>
              <a:t>is it shared?</a:t>
            </a:r>
          </a:p>
          <a:p>
            <a:pPr lvl="1"/>
            <a:r>
              <a:rPr lang="en-US" dirty="0" smtClean="0"/>
              <a:t>On-demand or via reservation</a:t>
            </a:r>
          </a:p>
          <a:p>
            <a:pPr lvl="0"/>
            <a:r>
              <a:rPr lang="en-US" dirty="0" smtClean="0"/>
              <a:t>How do we evaluate a network? </a:t>
            </a:r>
          </a:p>
          <a:p>
            <a:pPr lvl="1"/>
            <a:r>
              <a:rPr lang="en-US" dirty="0" smtClean="0"/>
              <a:t>Bandwidth, delay, loss, BDP, </a:t>
            </a:r>
            <a:r>
              <a:rPr lang="en-US" dirty="0" smtClean="0"/>
              <a:t>…</a:t>
            </a:r>
          </a:p>
          <a:p>
            <a:pPr lvl="0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Whatever physical infrastructure </a:t>
            </a:r>
            <a:r>
              <a:rPr lang="en-US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exist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See backup slides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switching</a:t>
            </a:r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</a:t>
            </a:r>
            <a:r>
              <a:rPr lang="en-US" sz="2800" dirty="0" err="1" smtClean="0">
                <a:solidFill>
                  <a:srgbClr val="0000FF"/>
                </a:solidFill>
              </a:rPr>
              <a:t>rc</a:t>
            </a:r>
            <a:r>
              <a:rPr lang="en-US" sz="2800" dirty="0" smtClean="0"/>
              <a:t> sends reservation request to </a:t>
            </a:r>
            <a:r>
              <a:rPr lang="en-US" sz="2800" dirty="0" err="1" smtClean="0">
                <a:solidFill>
                  <a:srgbClr val="0000FF"/>
                </a:solidFill>
              </a:rPr>
              <a:t>dst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smtClean="0"/>
              <a:t>Switches create circuit </a:t>
            </a:r>
            <a:r>
              <a:rPr lang="en-US" sz="2800" i="1" dirty="0" smtClean="0"/>
              <a:t>after</a:t>
            </a:r>
            <a:r>
              <a:rPr lang="en-US" sz="2800" dirty="0" smtClean="0"/>
              <a:t> admission control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sends data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sends </a:t>
            </a:r>
            <a:r>
              <a:rPr lang="en-US" sz="2800" dirty="0" smtClean="0"/>
              <a:t>teardown request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4333262" y="2456484"/>
            <a:ext cx="4572000" cy="2707033"/>
            <a:chOff x="554038" y="1527175"/>
            <a:chExt cx="7947025" cy="4705350"/>
          </a:xfrm>
        </p:grpSpPr>
        <p:sp>
          <p:nvSpPr>
            <p:cNvPr id="13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9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7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9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3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7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8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" name="Shape 1260"/>
          <p:cNvSpPr/>
          <p:nvPr/>
        </p:nvSpPr>
        <p:spPr>
          <a:xfrm>
            <a:off x="7695134" y="220408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47" name="Shape 1259"/>
          <p:cNvSpPr/>
          <p:nvPr/>
        </p:nvSpPr>
        <p:spPr>
          <a:xfrm>
            <a:off x="5670483" y="528955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51" name="Rectangular Callout 50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smtClean="0"/>
              <a:t>10 Mbps?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tangular Callout 51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smtClean="0"/>
              <a:t>10 Mbps?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  <a:endParaRPr lang="en-US" sz="2400" b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  <a:endParaRPr lang="en-US" sz="2400" b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  <p:bldP spid="51" grpId="0" animBg="1"/>
      <p:bldP spid="52" grpId="0" animBg="1"/>
      <p:bldP spid="53" grpId="0"/>
      <p:bldP spid="5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network made of?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 made of?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7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46239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 made of?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18680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 made of?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20722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last hop</a:t>
            </a:r>
            <a:endParaRPr lang="en-US" dirty="0"/>
          </a:p>
        </p:txBody>
      </p:sp>
      <p:sp>
        <p:nvSpPr>
          <p:cNvPr id="495" name="Shape 495"/>
          <p:cNvSpPr/>
          <p:nvPr/>
        </p:nvSpPr>
        <p:spPr>
          <a:xfrm>
            <a:off x="1443162" y="3768827"/>
            <a:ext cx="6105954" cy="20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96" name="Shape 496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7" name="Shape 497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8" name="Shape 498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499" name="Shape 499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8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4509492" y="5009554"/>
            <a:ext cx="3437930" cy="249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75000"/>
              <a:alpha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4" name="Shape 504"/>
          <p:cNvSpPr/>
          <p:nvPr/>
        </p:nvSpPr>
        <p:spPr>
          <a:xfrm flipV="1">
            <a:off x="2736504" y="3983449"/>
            <a:ext cx="1" cy="1033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5" name="Shape 505"/>
          <p:cNvSpPr/>
          <p:nvPr/>
        </p:nvSpPr>
        <p:spPr>
          <a:xfrm>
            <a:off x="5223867" y="2241351"/>
            <a:ext cx="3053954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6" name="Shape 506"/>
          <p:cNvSpPr/>
          <p:nvPr/>
        </p:nvSpPr>
        <p:spPr>
          <a:xfrm>
            <a:off x="2884289" y="3769151"/>
            <a:ext cx="3155004" cy="542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7" name="Shape 507"/>
          <p:cNvSpPr/>
          <p:nvPr/>
        </p:nvSpPr>
        <p:spPr>
          <a:xfrm>
            <a:off x="5930482" y="3767716"/>
            <a:ext cx="1677748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connect?</a:t>
            </a:r>
            <a:endParaRPr lang="en-US" dirty="0"/>
          </a:p>
        </p:txBody>
      </p:sp>
      <p:sp>
        <p:nvSpPr>
          <p:cNvPr id="509" name="Shape 509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10" name="Shape 510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1" name="Shape 511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512" name="Shape 512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513" name="Shape 513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4" name="Shape 514"/>
          <p:cNvSpPr/>
          <p:nvPr/>
        </p:nvSpPr>
        <p:spPr>
          <a:xfrm>
            <a:off x="1795338" y="2762258"/>
            <a:ext cx="2057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 modem</a:t>
            </a:r>
          </a:p>
        </p:txBody>
      </p:sp>
      <p:sp>
        <p:nvSpPr>
          <p:cNvPr id="515" name="Shape 515"/>
          <p:cNvSpPr/>
          <p:nvPr/>
        </p:nvSpPr>
        <p:spPr>
          <a:xfrm>
            <a:off x="5312846" y="2762258"/>
            <a:ext cx="130965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DSLAM</a:t>
            </a:r>
          </a:p>
        </p:txBody>
      </p:sp>
      <p:sp>
        <p:nvSpPr>
          <p:cNvPr id="516" name="Shape 516"/>
          <p:cNvSpPr/>
          <p:nvPr/>
        </p:nvSpPr>
        <p:spPr>
          <a:xfrm>
            <a:off x="6742373" y="2563723"/>
            <a:ext cx="1411027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central office</a:t>
            </a:r>
          </a:p>
        </p:txBody>
      </p:sp>
      <p:sp>
        <p:nvSpPr>
          <p:cNvPr id="517" name="Shape 517"/>
          <p:cNvSpPr/>
          <p:nvPr/>
        </p:nvSpPr>
        <p:spPr>
          <a:xfrm>
            <a:off x="3612211" y="3342688"/>
            <a:ext cx="173445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phone line</a:t>
            </a:r>
          </a:p>
        </p:txBody>
      </p:sp>
      <p:sp>
        <p:nvSpPr>
          <p:cNvPr id="518" name="Shape 518"/>
          <p:cNvSpPr/>
          <p:nvPr/>
        </p:nvSpPr>
        <p:spPr>
          <a:xfrm>
            <a:off x="2562820" y="493811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1199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9" name="Shape 519"/>
          <p:cNvSpPr/>
          <p:nvPr/>
        </p:nvSpPr>
        <p:spPr>
          <a:xfrm>
            <a:off x="1723430" y="5360797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</a:t>
            </a:r>
          </a:p>
        </p:txBody>
      </p:sp>
      <p:sp>
        <p:nvSpPr>
          <p:cNvPr id="520" name="Shape 520"/>
          <p:cNvSpPr/>
          <p:nvPr/>
        </p:nvSpPr>
        <p:spPr>
          <a:xfrm flipH="1" flipV="1">
            <a:off x="5914980" y="4027287"/>
            <a:ext cx="1" cy="100758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1" name="Shape 521"/>
          <p:cNvSpPr/>
          <p:nvPr/>
        </p:nvSpPr>
        <p:spPr>
          <a:xfrm>
            <a:off x="569714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2" name="Shape 522"/>
          <p:cNvSpPr/>
          <p:nvPr/>
        </p:nvSpPr>
        <p:spPr>
          <a:xfrm>
            <a:off x="5152430" y="5145354"/>
            <a:ext cx="2089547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 network</a:t>
            </a:r>
          </a:p>
        </p:txBody>
      </p:sp>
      <p:sp>
        <p:nvSpPr>
          <p:cNvPr id="523" name="Shape 52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4" name="Shape 524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5" name="Shape 525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7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 advAuto="0"/>
      <p:bldP spid="504" grpId="0" animBg="1" advAuto="0"/>
      <p:bldP spid="505" grpId="0" animBg="1" advAuto="0"/>
      <p:bldP spid="506" grpId="0" animBg="1" advAuto="0"/>
      <p:bldP spid="507" grpId="0" animBg="1" advAuto="0"/>
      <p:bldP spid="509" grpId="0" animBg="1" advAuto="0"/>
      <p:bldP spid="513" grpId="0" animBg="1" advAuto="0"/>
      <p:bldP spid="514" grpId="0" animBg="1" advAuto="0"/>
      <p:bldP spid="515" grpId="0" animBg="1" advAuto="0"/>
      <p:bldP spid="516" grpId="0" animBg="1" advAuto="0"/>
      <p:bldP spid="517" grpId="0" animBg="1" advAuto="0"/>
      <p:bldP spid="518" grpId="0" animBg="1" advAuto="0"/>
      <p:bldP spid="519" grpId="0" animBg="1" advAuto="0"/>
      <p:bldP spid="520" grpId="0" animBg="1" advAuto="0"/>
      <p:bldP spid="521" grpId="0" animBg="1" advAuto="0"/>
      <p:bldP spid="522" grpId="0" animBg="1" advAuto="0"/>
      <p:bldP spid="523" grpId="0" animBg="1" advAuto="0"/>
      <p:bldP spid="525" grpId="0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Subscriber Line (DSL)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3 separate channels</a:t>
            </a:r>
          </a:p>
          <a:p>
            <a:pPr lvl="1"/>
            <a:r>
              <a:rPr lang="en-US" dirty="0"/>
              <a:t>downstream data channel</a:t>
            </a:r>
          </a:p>
          <a:p>
            <a:pPr lvl="1"/>
            <a:r>
              <a:rPr lang="en-US" dirty="0"/>
              <a:t>upstream data channel</a:t>
            </a:r>
          </a:p>
          <a:p>
            <a:pPr lvl="1"/>
            <a:r>
              <a:rPr lang="en-US" dirty="0"/>
              <a:t>2-way phone channel</a:t>
            </a:r>
          </a:p>
          <a:p>
            <a:r>
              <a:rPr lang="en-US" dirty="0"/>
              <a:t>up to 25 Mbps downstream</a:t>
            </a:r>
          </a:p>
          <a:p>
            <a:r>
              <a:rPr lang="en-US" dirty="0"/>
              <a:t>up to 2.5 Mbps upstream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9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an cable provider as an ISP?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67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182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5241726" y="2125265"/>
            <a:ext cx="3437930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27" name="Shape 627"/>
          <p:cNvSpPr/>
          <p:nvPr/>
        </p:nvSpPr>
        <p:spPr>
          <a:xfrm>
            <a:off x="2884282" y="3765230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28" name="Shape 628"/>
          <p:cNvSpPr/>
          <p:nvPr/>
        </p:nvSpPr>
        <p:spPr>
          <a:xfrm flipV="1">
            <a:off x="6349008" y="3760221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0" name="Shape 630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1" name="Shape 631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2" name="Shape 632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633" name="Shape 633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634" name="Shape 634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5" name="Shape 635"/>
          <p:cNvSpPr/>
          <p:nvPr/>
        </p:nvSpPr>
        <p:spPr>
          <a:xfrm>
            <a:off x="1759742" y="2341432"/>
            <a:ext cx="2018110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cable modem</a:t>
            </a:r>
          </a:p>
        </p:txBody>
      </p:sp>
      <p:sp>
        <p:nvSpPr>
          <p:cNvPr id="636" name="Shape 636"/>
          <p:cNvSpPr/>
          <p:nvPr/>
        </p:nvSpPr>
        <p:spPr>
          <a:xfrm>
            <a:off x="5709615" y="2762258"/>
            <a:ext cx="1090043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CMTS</a:t>
            </a:r>
          </a:p>
        </p:txBody>
      </p:sp>
      <p:sp>
        <p:nvSpPr>
          <p:cNvPr id="637" name="Shape 637"/>
          <p:cNvSpPr/>
          <p:nvPr/>
        </p:nvSpPr>
        <p:spPr>
          <a:xfrm>
            <a:off x="6902996" y="2484256"/>
            <a:ext cx="1472803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cable head end</a:t>
            </a:r>
          </a:p>
        </p:txBody>
      </p:sp>
      <p:sp>
        <p:nvSpPr>
          <p:cNvPr id="638" name="Shape 638"/>
          <p:cNvSpPr/>
          <p:nvPr/>
        </p:nvSpPr>
        <p:spPr>
          <a:xfrm>
            <a:off x="3121283" y="3315899"/>
            <a:ext cx="117339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copper</a:t>
            </a:r>
          </a:p>
        </p:txBody>
      </p:sp>
      <p:sp>
        <p:nvSpPr>
          <p:cNvPr id="639" name="Shape 639"/>
          <p:cNvSpPr/>
          <p:nvPr/>
        </p:nvSpPr>
        <p:spPr>
          <a:xfrm>
            <a:off x="4589858" y="3765325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0" name="Shape 640"/>
          <p:cNvSpPr/>
          <p:nvPr/>
        </p:nvSpPr>
        <p:spPr>
          <a:xfrm>
            <a:off x="597396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1" name="Shape 641"/>
          <p:cNvSpPr/>
          <p:nvPr/>
        </p:nvSpPr>
        <p:spPr>
          <a:xfrm>
            <a:off x="4947814" y="3315899"/>
            <a:ext cx="77264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fiber</a:t>
            </a:r>
          </a:p>
        </p:txBody>
      </p:sp>
      <p:sp>
        <p:nvSpPr>
          <p:cNvPr id="642" name="Shape 642"/>
          <p:cNvSpPr/>
          <p:nvPr/>
        </p:nvSpPr>
        <p:spPr>
          <a:xfrm>
            <a:off x="4420195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3" name="Shape 64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4" name="Shape 644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645" name="Shape 645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via cable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7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animBg="1" advAuto="0"/>
      <p:bldP spid="627" grpId="0" animBg="1" advAuto="0"/>
      <p:bldP spid="628" grpId="0" animBg="1" advAuto="0"/>
      <p:bldP spid="630" grpId="0" animBg="1" advAuto="0"/>
      <p:bldP spid="634" grpId="0" animBg="1" advAuto="0"/>
      <p:bldP spid="635" grpId="0" animBg="1" advAuto="0"/>
      <p:bldP spid="636" grpId="0" animBg="1" advAuto="0"/>
      <p:bldP spid="637" grpId="0" animBg="1" advAuto="0"/>
      <p:bldP spid="638" grpId="0" animBg="1" advAuto="0"/>
      <p:bldP spid="639" grpId="0" animBg="1" advAuto="0"/>
      <p:bldP spid="640" grpId="0" animBg="1" advAuto="0"/>
      <p:bldP spid="641" grpId="0" animBg="1" advAuto="0"/>
      <p:bldP spid="642" grpId="0" animBg="1" advAuto="0"/>
      <p:bldP spid="643" grpId="0" animBg="1" advAuto="0"/>
      <p:bldP spid="644" grpId="0" animBg="1" advAuto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Coaxial copper &amp; fiber</a:t>
            </a:r>
          </a:p>
          <a:p>
            <a:r>
              <a:rPr lang="en-US" dirty="0" smtClean="0"/>
              <a:t>Up </a:t>
            </a:r>
            <a:r>
              <a:rPr lang="en-US" dirty="0"/>
              <a:t>to 42.8 Mbps downstream</a:t>
            </a:r>
          </a:p>
          <a:p>
            <a:r>
              <a:rPr lang="en-US" dirty="0" smtClean="0"/>
              <a:t>Up </a:t>
            </a:r>
            <a:r>
              <a:rPr lang="en-US" dirty="0"/>
              <a:t>to 30.7 Mbps upstream</a:t>
            </a:r>
          </a:p>
          <a:p>
            <a:r>
              <a:rPr lang="en-US" dirty="0" smtClean="0"/>
              <a:t>Shared </a:t>
            </a:r>
            <a:r>
              <a:rPr lang="en-US" dirty="0"/>
              <a:t>broadcast </a:t>
            </a:r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</a:t>
            </a: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witching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Reservation </a:t>
            </a:r>
            <a:r>
              <a:rPr lang="en-US" dirty="0"/>
              <a:t>establishes a “circuit” within a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723555"/>
            <a:ext cx="1785938" cy="2027039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5" name="Shape 1245"/>
          <p:cNvSpPr/>
          <p:nvPr/>
        </p:nvSpPr>
        <p:spPr>
          <a:xfrm>
            <a:off x="4095654" y="3299914"/>
            <a:ext cx="1018608" cy="697928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6" name="Shape 1246"/>
          <p:cNvSpPr/>
          <p:nvPr/>
        </p:nvSpPr>
        <p:spPr>
          <a:xfrm flipV="1">
            <a:off x="2285999" y="3274826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3271713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0" name="Shape 1250"/>
          <p:cNvSpPr/>
          <p:nvPr/>
        </p:nvSpPr>
        <p:spPr>
          <a:xfrm>
            <a:off x="3920155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1" name="Shape 1251"/>
          <p:cNvSpPr/>
          <p:nvPr/>
        </p:nvSpPr>
        <p:spPr>
          <a:xfrm>
            <a:off x="4973858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950765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951456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6" name="Shape 1256"/>
          <p:cNvSpPr/>
          <p:nvPr/>
        </p:nvSpPr>
        <p:spPr>
          <a:xfrm>
            <a:off x="3911225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7" name="Shape 1257"/>
          <p:cNvSpPr/>
          <p:nvPr/>
        </p:nvSpPr>
        <p:spPr>
          <a:xfrm>
            <a:off x="4964928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54614" y="2265308"/>
            <a:ext cx="847900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/>
              <a:t>switch</a:t>
            </a:r>
          </a:p>
        </p:txBody>
      </p:sp>
      <p:sp>
        <p:nvSpPr>
          <p:cNvPr id="1259" name="Shape 1259"/>
          <p:cNvSpPr/>
          <p:nvPr/>
        </p:nvSpPr>
        <p:spPr>
          <a:xfrm>
            <a:off x="1537028" y="2997538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220361" y="3711913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3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45" grpId="0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means?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70</a:t>
            </a:fld>
            <a:endParaRPr lang="en-US" altLang="x-none"/>
          </a:p>
        </p:txBody>
      </p:sp>
      <p:sp>
        <p:nvSpPr>
          <p:cNvPr id="40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</p:spTree>
    <p:extLst>
      <p:ext uri="{BB962C8B-B14F-4D97-AF65-F5344CB8AC3E}">
        <p14:creationId xmlns:p14="http://schemas.microsoft.com/office/powerpoint/2010/main" val="97755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774" name="Shape 774"/>
          <p:cNvSpPr/>
          <p:nvPr/>
        </p:nvSpPr>
        <p:spPr>
          <a:xfrm flipV="1">
            <a:off x="1443162" y="3766307"/>
            <a:ext cx="6862326" cy="252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/>
          </a:p>
        </p:txBody>
      </p:sp>
      <p:sp>
        <p:nvSpPr>
          <p:cNvPr id="775" name="Shape 775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6" name="Shape 776"/>
          <p:cNvSpPr/>
          <p:nvPr/>
        </p:nvSpPr>
        <p:spPr>
          <a:xfrm>
            <a:off x="7152680" y="3446859"/>
            <a:ext cx="625078" cy="625078"/>
          </a:xfrm>
          <a:prstGeom prst="roundRect">
            <a:avLst>
              <a:gd name="adj" fmla="val 21429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7" name="Shape 777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workstation</a:t>
            </a:r>
          </a:p>
        </p:txBody>
      </p:sp>
      <p:sp>
        <p:nvSpPr>
          <p:cNvPr id="778" name="Shape 778"/>
          <p:cNvSpPr/>
          <p:nvPr/>
        </p:nvSpPr>
        <p:spPr>
          <a:xfrm>
            <a:off x="6181005" y="4127370"/>
            <a:ext cx="2571751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“aggregate” switch</a:t>
            </a:r>
          </a:p>
        </p:txBody>
      </p:sp>
      <p:sp>
        <p:nvSpPr>
          <p:cNvPr id="779" name="Shape 779"/>
          <p:cNvSpPr/>
          <p:nvPr/>
        </p:nvSpPr>
        <p:spPr>
          <a:xfrm>
            <a:off x="2402618" y="3280180"/>
            <a:ext cx="247352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Ethernet cable</a:t>
            </a:r>
          </a:p>
        </p:txBody>
      </p:sp>
      <p:sp>
        <p:nvSpPr>
          <p:cNvPr id="780" name="Shape 780"/>
          <p:cNvSpPr/>
          <p:nvPr/>
        </p:nvSpPr>
        <p:spPr>
          <a:xfrm>
            <a:off x="5357813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81" name="Shape 781"/>
          <p:cNvSpPr/>
          <p:nvPr/>
        </p:nvSpPr>
        <p:spPr>
          <a:xfrm>
            <a:off x="4782885" y="4127369"/>
            <a:ext cx="1580555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“local” switch</a:t>
            </a:r>
          </a:p>
        </p:txBody>
      </p:sp>
      <p:sp>
        <p:nvSpPr>
          <p:cNvPr id="782" name="Shape 782"/>
          <p:cNvSpPr/>
          <p:nvPr/>
        </p:nvSpPr>
        <p:spPr>
          <a:xfrm>
            <a:off x="8441354" y="3414125"/>
            <a:ext cx="37029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" grpId="0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100 Mbps, 1 Gbps, 10 Gbps (each direction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other ways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Cellular (smart phones)</a:t>
            </a:r>
          </a:p>
          <a:p>
            <a:r>
              <a:rPr lang="en-US" dirty="0"/>
              <a:t>Satellite (remote areas)</a:t>
            </a:r>
          </a:p>
          <a:p>
            <a:r>
              <a:rPr lang="en-US" dirty="0"/>
              <a:t>Fiber to the Home (home)</a:t>
            </a:r>
          </a:p>
          <a:p>
            <a:r>
              <a:rPr lang="en-US" dirty="0"/>
              <a:t>Optical carrier (Internet backbone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WiFi?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800"/>
          <p:cNvSpPr/>
          <p:nvPr/>
        </p:nvSpPr>
        <p:spPr>
          <a:xfrm>
            <a:off x="1750218" y="5848945"/>
            <a:ext cx="1518048" cy="91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 smtClean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8" name="Shape 801"/>
          <p:cNvSpPr/>
          <p:nvPr/>
        </p:nvSpPr>
        <p:spPr>
          <a:xfrm>
            <a:off x="6607969" y="5232797"/>
            <a:ext cx="1580555" cy="1044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 smtClean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9" name="Shape 802"/>
          <p:cNvSpPr/>
          <p:nvPr/>
        </p:nvSpPr>
        <p:spPr>
          <a:xfrm>
            <a:off x="535781" y="1884164"/>
            <a:ext cx="1678782" cy="1044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 smtClean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3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8" grpId="0" animBg="1" advAuto="0"/>
      <p:bldP spid="49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kinds of circuits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division multiplexing</a:t>
            </a:r>
          </a:p>
          <a:p>
            <a:pPr lvl="1"/>
            <a:r>
              <a:rPr lang="en-US" dirty="0"/>
              <a:t>divide time in time slots</a:t>
            </a:r>
          </a:p>
          <a:p>
            <a:pPr lvl="1"/>
            <a:r>
              <a:rPr lang="en-US" dirty="0"/>
              <a:t>separate time slot per </a:t>
            </a:r>
            <a:r>
              <a:rPr lang="en-US" dirty="0" smtClean="0"/>
              <a:t>circuit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Frequency </a:t>
            </a:r>
            <a:r>
              <a:rPr lang="en-US" dirty="0"/>
              <a:t>division multiplexing</a:t>
            </a:r>
          </a:p>
          <a:p>
            <a:pPr lvl="1"/>
            <a:r>
              <a:rPr lang="en-US" dirty="0"/>
              <a:t>divide frequency spectrum in </a:t>
            </a:r>
            <a:br>
              <a:rPr lang="en-US" dirty="0"/>
            </a:br>
            <a:r>
              <a:rPr lang="en-US" dirty="0"/>
              <a:t>frequency bands</a:t>
            </a:r>
          </a:p>
          <a:p>
            <a:pPr lvl="1"/>
            <a:r>
              <a:rPr lang="en-US" dirty="0"/>
              <a:t>separate frequency band per circuit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73" name="Shape 127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</a:t>
            </a:fld>
            <a:endParaRPr>
              <a:solidFill>
                <a:srgbClr val="91919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98798" y="1676400"/>
            <a:ext cx="1951376" cy="1299618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1117" y="5257799"/>
              <a:ext cx="1038979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0825"/>
              <a:ext cx="2879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2338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525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300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488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675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275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050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238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013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7200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7388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5988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02462" y="3741693"/>
            <a:ext cx="2195026" cy="1439907"/>
            <a:chOff x="4923115" y="3724777"/>
            <a:chExt cx="3719235" cy="204787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5" y="2474"/>
                <a:ext cx="2129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5" y="2716"/>
                <a:ext cx="2129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5" y="2595"/>
                <a:ext cx="2129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5" y="2837"/>
                <a:ext cx="2129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5" y="2958"/>
                <a:ext cx="2129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5" y="3079"/>
                <a:ext cx="2129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0538" y="3929063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6499" y="5272087"/>
              <a:ext cx="1192918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8974" y="4388918"/>
              <a:ext cx="1924633" cy="59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2500" y="5348288"/>
              <a:ext cx="2457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9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0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1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4" name="Line 5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7" name="Line 6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1998" name="Text Box 6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pic>
        <p:nvPicPr>
          <p:cNvPr id="4199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1" name="Rectangle 6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2" name="Rectangle 6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3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20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1490453841</TotalTime>
  <Pages>7</Pages>
  <Words>2193</Words>
  <Application>Microsoft Macintosh PowerPoint</Application>
  <PresentationFormat>On-screen Show (4:3)</PresentationFormat>
  <Paragraphs>660</Paragraphs>
  <Slides>74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7" baseType="lpstr">
      <vt:lpstr>Arial Black</vt:lpstr>
      <vt:lpstr>Calibri</vt:lpstr>
      <vt:lpstr>Courier New</vt:lpstr>
      <vt:lpstr>Gill Sans</vt:lpstr>
      <vt:lpstr>Helvetica</vt:lpstr>
      <vt:lpstr>Monotype Sorts</vt:lpstr>
      <vt:lpstr>ＭＳ Ｐゴシック</vt:lpstr>
      <vt:lpstr>PMingLiU</vt:lpstr>
      <vt:lpstr>Times New Roman</vt:lpstr>
      <vt:lpstr>Wingdings</vt:lpstr>
      <vt:lpstr>ZapfDingbats</vt:lpstr>
      <vt:lpstr>Arial</vt:lpstr>
      <vt:lpstr>dbllineb</vt:lpstr>
      <vt:lpstr>EECS 489 Computer Networks  Winter 2017</vt:lpstr>
      <vt:lpstr>Agenda</vt:lpstr>
      <vt:lpstr>Switched networks</vt:lpstr>
      <vt:lpstr>When do we need to share the network?</vt:lpstr>
      <vt:lpstr>Two ways to share switched networks</vt:lpstr>
      <vt:lpstr>Circuit switching</vt:lpstr>
      <vt:lpstr>Circuit switching</vt:lpstr>
      <vt:lpstr>Many kinds of circuits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Why the delays?</vt:lpstr>
      <vt:lpstr>Timing in circuit switching </vt:lpstr>
      <vt:lpstr>Timing in circuit switching </vt:lpstr>
      <vt:lpstr>Timing in circuit switching </vt:lpstr>
      <vt:lpstr>Circuit switching</vt:lpstr>
      <vt:lpstr>Packet switching</vt:lpstr>
      <vt:lpstr>Packet switching</vt:lpstr>
      <vt:lpstr>Packet switching</vt:lpstr>
      <vt:lpstr>Statistical multiplexing</vt:lpstr>
      <vt:lpstr>5-minute break!</vt:lpstr>
      <vt:lpstr>Announcements</vt:lpstr>
      <vt:lpstr>How do we evaluate a network?</vt:lpstr>
      <vt:lpstr>Performance metrics</vt:lpstr>
      <vt:lpstr>Delay</vt:lpstr>
      <vt:lpstr>Delay</vt:lpstr>
      <vt:lpstr>A network link</vt:lpstr>
      <vt:lpstr>Examples</vt:lpstr>
      <vt:lpstr>1. Transmission delay</vt:lpstr>
      <vt:lpstr>2. Propagation delay</vt:lpstr>
      <vt:lpstr>Packet delay Sending a 100-byte packet</vt:lpstr>
      <vt:lpstr>Packet delay Sending a 100-byte packet</vt:lpstr>
      <vt:lpstr>Sending a large file using 100-byte packets</vt:lpstr>
      <vt:lpstr>Pipe view of a link</vt:lpstr>
      <vt:lpstr>3. Queuing delay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Persistent overload leads to packet loss</vt:lpstr>
      <vt:lpstr>Queueing delay</vt:lpstr>
      <vt:lpstr>Queueing delay</vt:lpstr>
      <vt:lpstr>Basic queueing theory terminology</vt:lpstr>
      <vt:lpstr>Little’s Law (1961)</vt:lpstr>
      <vt:lpstr>4. Processing Delay</vt:lpstr>
      <vt:lpstr>End-to-end delay</vt:lpstr>
      <vt:lpstr>Loss</vt:lpstr>
      <vt:lpstr>Throughput</vt:lpstr>
      <vt:lpstr>Throughput</vt:lpstr>
      <vt:lpstr>End-to-end throughput</vt:lpstr>
      <vt:lpstr>Summary</vt:lpstr>
      <vt:lpstr>PowerPoint Presentation</vt:lpstr>
      <vt:lpstr>What is the network made of?</vt:lpstr>
      <vt:lpstr>What is a network made of?</vt:lpstr>
      <vt:lpstr>What is a network made of?</vt:lpstr>
      <vt:lpstr>What is a network made of?</vt:lpstr>
      <vt:lpstr>The last hop</vt:lpstr>
      <vt:lpstr>How do we connect?</vt:lpstr>
      <vt:lpstr>Digital Subscriber Line (DSL)</vt:lpstr>
      <vt:lpstr>How about an cable provider as an ISP?</vt:lpstr>
      <vt:lpstr>Connecting via cable</vt:lpstr>
      <vt:lpstr>Cable</vt:lpstr>
      <vt:lpstr>Any other means?</vt:lpstr>
      <vt:lpstr>Ethernet</vt:lpstr>
      <vt:lpstr>Ethernet</vt:lpstr>
      <vt:lpstr>Many other ways</vt:lpstr>
      <vt:lpstr>Where is WiFi?</vt:lpstr>
    </vt:vector>
  </TitlesOfParts>
  <Manager/>
  <Company>UC Riverside</Company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1203</cp:revision>
  <cp:lastPrinted>1999-09-08T17:25:07Z</cp:lastPrinted>
  <dcterms:created xsi:type="dcterms:W3CDTF">2014-01-14T18:15:50Z</dcterms:created>
  <dcterms:modified xsi:type="dcterms:W3CDTF">2017-01-09T19:15:41Z</dcterms:modified>
  <cp:category/>
</cp:coreProperties>
</file>