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8" r:id="rId2"/>
    <p:sldId id="487" r:id="rId3"/>
    <p:sldId id="539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31" r:id="rId15"/>
    <p:sldId id="525" r:id="rId16"/>
    <p:sldId id="526" r:id="rId17"/>
    <p:sldId id="532" r:id="rId18"/>
    <p:sldId id="533" r:id="rId19"/>
    <p:sldId id="534" r:id="rId20"/>
    <p:sldId id="535" r:id="rId21"/>
    <p:sldId id="530" r:id="rId22"/>
    <p:sldId id="536" r:id="rId23"/>
    <p:sldId id="502" r:id="rId24"/>
    <p:sldId id="558" r:id="rId25"/>
    <p:sldId id="537" r:id="rId26"/>
    <p:sldId id="540" r:id="rId27"/>
    <p:sldId id="541" r:id="rId28"/>
    <p:sldId id="542" r:id="rId29"/>
    <p:sldId id="543" r:id="rId30"/>
    <p:sldId id="544" r:id="rId31"/>
    <p:sldId id="545" r:id="rId32"/>
    <p:sldId id="547" r:id="rId33"/>
    <p:sldId id="548" r:id="rId34"/>
    <p:sldId id="549" r:id="rId35"/>
    <p:sldId id="550" r:id="rId36"/>
    <p:sldId id="554" r:id="rId37"/>
    <p:sldId id="552" r:id="rId38"/>
    <p:sldId id="553" r:id="rId39"/>
    <p:sldId id="557" r:id="rId40"/>
    <p:sldId id="556" r:id="rId41"/>
    <p:sldId id="512" r:id="rId4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35"/>
    <p:restoredTop sz="94663"/>
  </p:normalViewPr>
  <p:slideViewPr>
    <p:cSldViewPr>
      <p:cViewPr varScale="1">
        <p:scale>
          <a:sx n="112" d="100"/>
          <a:sy n="112" d="100"/>
        </p:scale>
        <p:origin x="123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8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0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6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853705C-35BF-A442-8E55-A6E2782461EE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08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01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0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10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October 4, 2021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9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2021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done yet!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Problem</a:t>
            </a:r>
            <a:r>
              <a:rPr lang="en-US" dirty="0"/>
              <a:t>: congestion avoidance too slow in recovering from an isolated loss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TCP connection with:</a:t>
            </a:r>
          </a:p>
          <a:p>
            <a:pPr lvl="1"/>
            <a:r>
              <a:rPr lang="en-US" dirty="0"/>
              <a:t>CWND=10 packets</a:t>
            </a:r>
          </a:p>
          <a:p>
            <a:pPr lvl="1"/>
            <a:r>
              <a:rPr lang="en-US" dirty="0"/>
              <a:t>Last ACK was for packet # 101</a:t>
            </a:r>
          </a:p>
          <a:p>
            <a:pPr lvl="2"/>
            <a:r>
              <a:rPr lang="en-US" dirty="0"/>
              <a:t>i.e., receiver expecting next packet to have seq. no. 101</a:t>
            </a:r>
          </a:p>
          <a:p>
            <a:r>
              <a:rPr lang="en-US" dirty="0"/>
              <a:t>10 packets [101, 102, 103,…, 110] are in flight</a:t>
            </a:r>
          </a:p>
          <a:p>
            <a:pPr lvl="1"/>
            <a:r>
              <a:rPr lang="en-US" dirty="0"/>
              <a:t>Packet 101 is dropped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7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Timeline: [</a:t>
            </a:r>
            <a:r>
              <a:rPr lang="en-US" dirty="0">
                <a:solidFill>
                  <a:srgbClr val="D3A600"/>
                </a:solidFill>
              </a:rPr>
              <a:t>101</a:t>
            </a:r>
            <a:r>
              <a:rPr lang="en-US" dirty="0"/>
              <a:t>, 102, …, 110]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ACK 101 (due to 102)  </a:t>
            </a:r>
            <a:r>
              <a:rPr lang="en-US" sz="2000" dirty="0" err="1"/>
              <a:t>cwnd</a:t>
            </a:r>
            <a:r>
              <a:rPr lang="en-US" sz="2000" dirty="0"/>
              <a:t>=10  dupACK#1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103)  </a:t>
            </a:r>
            <a:r>
              <a:rPr lang="en-US" sz="2000" dirty="0" err="1"/>
              <a:t>cwnd</a:t>
            </a:r>
            <a:r>
              <a:rPr lang="en-US" sz="2000" dirty="0"/>
              <a:t>=10  dupACK#2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104)  </a:t>
            </a:r>
            <a:r>
              <a:rPr lang="en-US" sz="2000" dirty="0" err="1"/>
              <a:t>cwnd</a:t>
            </a:r>
            <a:r>
              <a:rPr lang="en-US" sz="2000" dirty="0"/>
              <a:t>=10  dupACK#3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RETRANSMIT 101 </a:t>
            </a:r>
            <a:r>
              <a:rPr lang="en-US" sz="2000" dirty="0" err="1">
                <a:solidFill>
                  <a:srgbClr val="0000FF"/>
                </a:solidFill>
              </a:rPr>
              <a:t>ssthresh</a:t>
            </a:r>
            <a:r>
              <a:rPr lang="en-US" sz="2000" dirty="0">
                <a:solidFill>
                  <a:srgbClr val="0000FF"/>
                </a:solidFill>
              </a:rPr>
              <a:t>=5  </a:t>
            </a:r>
            <a:r>
              <a:rPr lang="en-US" sz="2000" dirty="0" err="1">
                <a:solidFill>
                  <a:srgbClr val="0000FF"/>
                </a:solidFill>
              </a:rPr>
              <a:t>cwnd</a:t>
            </a:r>
            <a:r>
              <a:rPr lang="en-US" sz="2000" dirty="0">
                <a:solidFill>
                  <a:srgbClr val="0000FF"/>
                </a:solidFill>
              </a:rPr>
              <a:t>= 5</a:t>
            </a:r>
          </a:p>
          <a:p>
            <a:r>
              <a:rPr lang="en-US" sz="2000" dirty="0"/>
              <a:t>ACK 101 (due to 105)  </a:t>
            </a:r>
            <a:r>
              <a:rPr lang="en-US" sz="2000" dirty="0" err="1"/>
              <a:t>cwnd</a:t>
            </a:r>
            <a:r>
              <a:rPr lang="en-US" sz="2000" dirty="0"/>
              <a:t>=5 + 1/5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106)  </a:t>
            </a:r>
            <a:r>
              <a:rPr lang="en-US" sz="2000" dirty="0" err="1"/>
              <a:t>cwnd</a:t>
            </a:r>
            <a:r>
              <a:rPr lang="en-US" sz="2000" dirty="0"/>
              <a:t>=5 + 2/5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107)  </a:t>
            </a:r>
            <a:r>
              <a:rPr lang="en-US" sz="2000" dirty="0" err="1"/>
              <a:t>cwnd</a:t>
            </a:r>
            <a:r>
              <a:rPr lang="en-US" sz="2000" dirty="0"/>
              <a:t>=5 + 3/5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108)  </a:t>
            </a:r>
            <a:r>
              <a:rPr lang="en-US" sz="2000" dirty="0" err="1"/>
              <a:t>cwnd</a:t>
            </a:r>
            <a:r>
              <a:rPr lang="en-US" sz="2000" dirty="0"/>
              <a:t>=5 + 4/5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109)  </a:t>
            </a:r>
            <a:r>
              <a:rPr lang="en-US" sz="2000" dirty="0" err="1"/>
              <a:t>cwnd</a:t>
            </a:r>
            <a:r>
              <a:rPr lang="en-US" sz="2000" dirty="0"/>
              <a:t>=5 + 5/5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110)  </a:t>
            </a:r>
            <a:r>
              <a:rPr lang="en-US" sz="2000" dirty="0" err="1"/>
              <a:t>cwnd</a:t>
            </a:r>
            <a:r>
              <a:rPr lang="en-US" sz="2000" dirty="0"/>
              <a:t>=6 + 1/6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ACK 111 (due to 101)  </a:t>
            </a:r>
            <a:r>
              <a:rPr lang="en-US" sz="2000" dirty="0">
                <a:solidFill>
                  <a:srgbClr val="0000FF"/>
                </a:solidFill>
                <a:sym typeface="Wingdings"/>
              </a:rPr>
              <a:t> only now can we transmit new packets</a:t>
            </a:r>
          </a:p>
          <a:p>
            <a:r>
              <a:rPr lang="en-US" sz="2000" dirty="0">
                <a:solidFill>
                  <a:srgbClr val="0000FF"/>
                </a:solidFill>
                <a:sym typeface="Wingdings"/>
              </a:rPr>
              <a:t>Plus no packets in flight so ACK “clocking” (to increase CWND) stalls for another RTT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72934" y="432137"/>
            <a:ext cx="718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Fast recovery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Grant the sender temporary “credit” for each dupACK so as to keep packets in flight</a:t>
            </a:r>
          </a:p>
          <a:p>
            <a:r>
              <a:rPr lang="en-US" dirty="0"/>
              <a:t>If </a:t>
            </a:r>
            <a:r>
              <a:rPr lang="en-US" dirty="0" err="1"/>
              <a:t>dupACKcount</a:t>
            </a:r>
            <a:r>
              <a:rPr lang="en-US" dirty="0"/>
              <a:t> = 3 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1"/>
            <a:r>
              <a:rPr lang="en-US" dirty="0"/>
              <a:t> CWND = </a:t>
            </a:r>
            <a:r>
              <a:rPr lang="en-US" dirty="0" err="1"/>
              <a:t>ssthresh</a:t>
            </a:r>
            <a:r>
              <a:rPr lang="en-US" dirty="0">
                <a:solidFill>
                  <a:srgbClr val="0000FF"/>
                </a:solidFill>
              </a:rPr>
              <a:t> + 3</a:t>
            </a:r>
          </a:p>
          <a:p>
            <a:r>
              <a:rPr lang="en-US" dirty="0">
                <a:solidFill>
                  <a:srgbClr val="0000FF"/>
                </a:solidFill>
              </a:rPr>
              <a:t>While in fast recovery</a:t>
            </a:r>
          </a:p>
          <a:p>
            <a:pPr lvl="1"/>
            <a:r>
              <a:rPr lang="en-US" dirty="0"/>
              <a:t>CWND = CWND + 1 for each additional dupACK</a:t>
            </a:r>
          </a:p>
          <a:p>
            <a:r>
              <a:rPr lang="en-US" dirty="0">
                <a:solidFill>
                  <a:srgbClr val="0000FF"/>
                </a:solidFill>
              </a:rPr>
              <a:t>Exit fast recovery</a:t>
            </a:r>
            <a:r>
              <a:rPr lang="en-US" dirty="0"/>
              <a:t> after receiving new ACK</a:t>
            </a:r>
          </a:p>
          <a:p>
            <a:pPr lvl="1"/>
            <a:r>
              <a:rPr lang="en-US" dirty="0"/>
              <a:t>set CWND = </a:t>
            </a:r>
            <a:r>
              <a:rPr lang="en-US" dirty="0" err="1"/>
              <a:t>ssthresh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TCP connection with:</a:t>
            </a:r>
          </a:p>
          <a:p>
            <a:pPr lvl="1"/>
            <a:r>
              <a:rPr lang="en-US" dirty="0"/>
              <a:t>CWND=10 packets</a:t>
            </a:r>
          </a:p>
          <a:p>
            <a:pPr lvl="1"/>
            <a:r>
              <a:rPr lang="en-US" dirty="0"/>
              <a:t>Last ACK was for packet # 101</a:t>
            </a:r>
          </a:p>
          <a:p>
            <a:pPr lvl="2"/>
            <a:r>
              <a:rPr lang="en-US" dirty="0"/>
              <a:t>i.e., receiver expecting next packet to have seq. no. 101</a:t>
            </a:r>
          </a:p>
          <a:p>
            <a:r>
              <a:rPr lang="en-US" dirty="0"/>
              <a:t>10 packets [101, 102, 103,…, 110] are in flight</a:t>
            </a:r>
          </a:p>
          <a:p>
            <a:pPr lvl="1"/>
            <a:r>
              <a:rPr lang="en-US" dirty="0"/>
              <a:t>Packet 101 is dropped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55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Timeline: [</a:t>
            </a:r>
            <a:r>
              <a:rPr lang="en-US" dirty="0">
                <a:solidFill>
                  <a:srgbClr val="D3A600"/>
                </a:solidFill>
              </a:rPr>
              <a:t>101</a:t>
            </a:r>
            <a:r>
              <a:rPr lang="en-US" dirty="0"/>
              <a:t>, 102, …, 110]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ACK 101 (due to 102)  </a:t>
            </a:r>
            <a:r>
              <a:rPr lang="en-US" sz="2000" dirty="0" err="1"/>
              <a:t>cwnd</a:t>
            </a:r>
            <a:r>
              <a:rPr lang="en-US" sz="2000" dirty="0"/>
              <a:t>=10  dup#1</a:t>
            </a:r>
          </a:p>
          <a:p>
            <a:r>
              <a:rPr lang="en-US" sz="2000" dirty="0"/>
              <a:t>ACK 101 (due to 103)  </a:t>
            </a:r>
            <a:r>
              <a:rPr lang="en-US" sz="2000" dirty="0" err="1"/>
              <a:t>cwnd</a:t>
            </a:r>
            <a:r>
              <a:rPr lang="en-US" sz="2000" dirty="0"/>
              <a:t>=10  dup#2</a:t>
            </a:r>
          </a:p>
          <a:p>
            <a:r>
              <a:rPr lang="en-US" sz="2000" dirty="0"/>
              <a:t>ACK 101 (due to 104)  </a:t>
            </a:r>
            <a:r>
              <a:rPr lang="en-US" sz="2000" dirty="0" err="1"/>
              <a:t>cwnd</a:t>
            </a:r>
            <a:r>
              <a:rPr lang="en-US" sz="2000" dirty="0"/>
              <a:t>=10  dup#3</a:t>
            </a:r>
          </a:p>
          <a:p>
            <a:r>
              <a:rPr lang="en-US" sz="2000" dirty="0">
                <a:solidFill>
                  <a:srgbClr val="0000FF"/>
                </a:solidFill>
              </a:rPr>
              <a:t>RETRANSMIT 101 </a:t>
            </a:r>
            <a:r>
              <a:rPr lang="en-US" sz="2000" dirty="0" err="1">
                <a:solidFill>
                  <a:srgbClr val="0000FF"/>
                </a:solidFill>
              </a:rPr>
              <a:t>ssthresh</a:t>
            </a:r>
            <a:r>
              <a:rPr lang="en-US" sz="2000" dirty="0">
                <a:solidFill>
                  <a:srgbClr val="0000FF"/>
                </a:solidFill>
              </a:rPr>
              <a:t>=5  </a:t>
            </a:r>
            <a:r>
              <a:rPr lang="en-US" sz="2000" dirty="0" err="1">
                <a:solidFill>
                  <a:srgbClr val="0000FF"/>
                </a:solidFill>
              </a:rPr>
              <a:t>cwnd</a:t>
            </a:r>
            <a:r>
              <a:rPr lang="en-US" sz="2000" dirty="0">
                <a:solidFill>
                  <a:srgbClr val="0000FF"/>
                </a:solidFill>
              </a:rPr>
              <a:t>= 8 (5+3)</a:t>
            </a:r>
          </a:p>
          <a:p>
            <a:r>
              <a:rPr lang="en-US" sz="2000" dirty="0"/>
              <a:t>ACK 101 (due to 105)  </a:t>
            </a:r>
            <a:r>
              <a:rPr lang="en-US" sz="2000" dirty="0" err="1"/>
              <a:t>cwnd</a:t>
            </a:r>
            <a:r>
              <a:rPr lang="en-US" sz="2000" dirty="0"/>
              <a:t>= 9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106)  </a:t>
            </a:r>
            <a:r>
              <a:rPr lang="en-US" sz="2000" dirty="0" err="1"/>
              <a:t>cwnd</a:t>
            </a:r>
            <a:r>
              <a:rPr lang="en-US" sz="2000" dirty="0"/>
              <a:t>=10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107)  </a:t>
            </a:r>
            <a:r>
              <a:rPr lang="en-US" sz="2000" dirty="0" err="1"/>
              <a:t>cwnd</a:t>
            </a:r>
            <a:r>
              <a:rPr lang="en-US" sz="2000" dirty="0"/>
              <a:t>=11 (</a:t>
            </a:r>
            <a:r>
              <a:rPr lang="en-US" sz="2000" dirty="0" err="1"/>
              <a:t>xmit</a:t>
            </a:r>
            <a:r>
              <a:rPr lang="en-US" sz="2000" dirty="0"/>
              <a:t> 111)</a:t>
            </a:r>
          </a:p>
          <a:p>
            <a:r>
              <a:rPr lang="en-US" sz="2000" dirty="0"/>
              <a:t>ACK 101 (due to 108)  </a:t>
            </a:r>
            <a:r>
              <a:rPr lang="en-US" sz="2000" dirty="0" err="1"/>
              <a:t>cwnd</a:t>
            </a:r>
            <a:r>
              <a:rPr lang="en-US" sz="2000" dirty="0"/>
              <a:t>=12 (</a:t>
            </a:r>
            <a:r>
              <a:rPr lang="en-US" sz="2000" dirty="0" err="1"/>
              <a:t>xmit</a:t>
            </a:r>
            <a:r>
              <a:rPr lang="en-US" sz="2000" dirty="0"/>
              <a:t> 112)</a:t>
            </a:r>
          </a:p>
          <a:p>
            <a:r>
              <a:rPr lang="en-US" sz="2000" dirty="0"/>
              <a:t>ACK 101 (due to 109)  </a:t>
            </a:r>
            <a:r>
              <a:rPr lang="en-US" sz="2000" dirty="0" err="1"/>
              <a:t>cwnd</a:t>
            </a:r>
            <a:r>
              <a:rPr lang="en-US" sz="2000" dirty="0"/>
              <a:t>=13 (</a:t>
            </a:r>
            <a:r>
              <a:rPr lang="en-US" sz="2000" dirty="0" err="1"/>
              <a:t>xmit</a:t>
            </a:r>
            <a:r>
              <a:rPr lang="en-US" sz="2000" dirty="0"/>
              <a:t> 113)</a:t>
            </a:r>
          </a:p>
          <a:p>
            <a:r>
              <a:rPr lang="en-US" sz="2000" dirty="0"/>
              <a:t>ACK 101 (due to 110)  </a:t>
            </a:r>
            <a:r>
              <a:rPr lang="en-US" sz="2000" dirty="0" err="1"/>
              <a:t>cwnd</a:t>
            </a:r>
            <a:r>
              <a:rPr lang="en-US" sz="2000" dirty="0"/>
              <a:t>=14 (</a:t>
            </a:r>
            <a:r>
              <a:rPr lang="en-US" sz="2000" dirty="0" err="1"/>
              <a:t>xmit</a:t>
            </a:r>
            <a:r>
              <a:rPr lang="en-US" sz="2000" dirty="0"/>
              <a:t> 114)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ACK 111 (due to 101) </a:t>
            </a:r>
            <a:r>
              <a:rPr lang="en-US" sz="2000" dirty="0" err="1">
                <a:solidFill>
                  <a:srgbClr val="0000FF"/>
                </a:solidFill>
              </a:rPr>
              <a:t>cwnd</a:t>
            </a:r>
            <a:r>
              <a:rPr lang="en-US" sz="2000" dirty="0">
                <a:solidFill>
                  <a:srgbClr val="0000FF"/>
                </a:solidFill>
              </a:rPr>
              <a:t> = 5 (</a:t>
            </a:r>
            <a:r>
              <a:rPr lang="en-US" sz="2000" dirty="0" err="1">
                <a:solidFill>
                  <a:srgbClr val="0000FF"/>
                </a:solidFill>
              </a:rPr>
              <a:t>xmit</a:t>
            </a:r>
            <a:r>
              <a:rPr lang="en-US" sz="2000" dirty="0">
                <a:solidFill>
                  <a:srgbClr val="0000FF"/>
                </a:solidFill>
              </a:rPr>
              <a:t> 115)  </a:t>
            </a:r>
            <a:r>
              <a:rPr lang="en-US" sz="2000" dirty="0">
                <a:solidFill>
                  <a:srgbClr val="0000FF"/>
                </a:solidFill>
                <a:sym typeface="Wingdings"/>
              </a:rPr>
              <a:t> exiting fast recovery</a:t>
            </a:r>
          </a:p>
          <a:p>
            <a:r>
              <a:rPr lang="en-US" sz="2000" dirty="0">
                <a:solidFill>
                  <a:srgbClr val="0000FF"/>
                </a:solidFill>
                <a:sym typeface="Wingdings"/>
              </a:rPr>
              <a:t>Packets 111-114 already in flight</a:t>
            </a:r>
          </a:p>
          <a:p>
            <a:r>
              <a:rPr lang="en-US" sz="2000" dirty="0">
                <a:sym typeface="Wingdings"/>
              </a:rPr>
              <a:t>ACK 112 (due to 111) </a:t>
            </a:r>
            <a:r>
              <a:rPr lang="en-US" sz="2000" dirty="0" err="1">
                <a:sym typeface="Wingdings"/>
              </a:rPr>
              <a:t>cwnd</a:t>
            </a:r>
            <a:r>
              <a:rPr lang="en-US" sz="2000" dirty="0">
                <a:sym typeface="Wingdings"/>
              </a:rPr>
              <a:t> = 5 + 1/5   back in cong. avoidance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72934" y="432137"/>
            <a:ext cx="718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8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TCP state machine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1712269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Timeouts ➔ Slow Start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2075235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dupACKs ➔ Fast Recovery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0000FF"/>
                </a:solidFill>
                <a:latin typeface="+mn-lt"/>
              </a:rPr>
              <a:t>dupACK</a:t>
            </a:r>
            <a:r>
              <a:rPr lang="en-US" i="1" dirty="0">
                <a:solidFill>
                  <a:srgbClr val="0000FF"/>
                </a:solidFill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0000FF"/>
                </a:solidFill>
                <a:latin typeface="+mn-lt"/>
              </a:rPr>
              <a:t>dupACK</a:t>
            </a:r>
            <a:r>
              <a:rPr lang="en-US" i="1" dirty="0">
                <a:solidFill>
                  <a:srgbClr val="0000FF"/>
                </a:solidFill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0" y="2209800"/>
            <a:ext cx="103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rgbClr val="0000FF"/>
                </a:solidFill>
                <a:latin typeface="+mn-lt"/>
              </a:rPr>
              <a:t>dupACK</a:t>
            </a:r>
            <a:endParaRPr lang="en-US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2012201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ACK changes state ONLY from Fast Recovery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76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76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41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new </a:t>
            </a:r>
            <a:br>
              <a:rPr lang="en-US" i="1" dirty="0">
                <a:solidFill>
                  <a:srgbClr val="0000FF"/>
                </a:solidFill>
                <a:latin typeface="+mn-lt"/>
              </a:rPr>
            </a:br>
            <a:r>
              <a:rPr lang="en-US" i="1" dirty="0">
                <a:solidFill>
                  <a:srgbClr val="0000FF"/>
                </a:solidFill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126133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congestion control wrap-up</a:t>
            </a:r>
          </a:p>
          <a:p>
            <a:r>
              <a:rPr lang="en-US" dirty="0"/>
              <a:t>TCP throughput equation</a:t>
            </a:r>
          </a:p>
          <a:p>
            <a:r>
              <a:rPr lang="en-US" dirty="0"/>
              <a:t>Problems with congestion control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TCP state machine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911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CWND &gt; </a:t>
            </a:r>
            <a:r>
              <a:rPr lang="en-US" i="1" dirty="0" err="1">
                <a:solidFill>
                  <a:srgbClr val="0000FF"/>
                </a:solidFill>
                <a:latin typeface="+mn-lt"/>
              </a:rPr>
              <a:t>ssthresh</a:t>
            </a:r>
            <a:endParaRPr lang="en-US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1210126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flavors 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TCP-Tahoe</a:t>
            </a:r>
          </a:p>
          <a:p>
            <a:pPr lvl="1"/>
            <a:r>
              <a:rPr lang="en-US" dirty="0"/>
              <a:t>CWND =1 on 3 dupACKs</a:t>
            </a:r>
          </a:p>
          <a:p>
            <a:r>
              <a:rPr lang="en-US" dirty="0"/>
              <a:t>TCP-Reno</a:t>
            </a:r>
          </a:p>
          <a:p>
            <a:pPr lvl="1"/>
            <a:r>
              <a:rPr lang="en-US" dirty="0"/>
              <a:t>CWND =1 on timeout</a:t>
            </a:r>
          </a:p>
          <a:p>
            <a:pPr lvl="1"/>
            <a:r>
              <a:rPr lang="en-US" dirty="0"/>
              <a:t>CWND = CWND/2 on 3 dupACKs</a:t>
            </a:r>
          </a:p>
          <a:p>
            <a:r>
              <a:rPr lang="en-US" dirty="0"/>
              <a:t>TCP-</a:t>
            </a:r>
            <a:r>
              <a:rPr lang="en-US" dirty="0" err="1"/>
              <a:t>newReno</a:t>
            </a:r>
            <a:endParaRPr lang="en-US" dirty="0"/>
          </a:p>
          <a:p>
            <a:pPr lvl="1"/>
            <a:r>
              <a:rPr lang="en-US" dirty="0"/>
              <a:t>TCP-Reno + improved fast recovery</a:t>
            </a:r>
          </a:p>
          <a:p>
            <a:r>
              <a:rPr lang="en-US" dirty="0"/>
              <a:t>TCP-SACK</a:t>
            </a:r>
          </a:p>
          <a:p>
            <a:pPr lvl="1"/>
            <a:r>
              <a:rPr lang="en-US" dirty="0"/>
              <a:t>Incorporates selective acknowledgements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400800" y="3429000"/>
            <a:ext cx="2514600" cy="1066800"/>
          </a:xfrm>
          <a:prstGeom prst="wedgeRoundRectCallout">
            <a:avLst>
              <a:gd name="adj1" fmla="val -168598"/>
              <a:gd name="adj2" fmla="val 35905"/>
              <a:gd name="adj3" fmla="val 16667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94741" y="3505200"/>
            <a:ext cx="191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+mn-lt"/>
              </a:rPr>
              <a:t>Our default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assumption</a:t>
            </a:r>
          </a:p>
        </p:txBody>
      </p:sp>
    </p:spTree>
    <p:extLst>
      <p:ext uri="{BB962C8B-B14F-4D97-AF65-F5344CB8AC3E}">
        <p14:creationId xmlns:p14="http://schemas.microsoft.com/office/powerpoint/2010/main" val="166941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  <p:bldP spid="2" grpId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they coexist? </a:t>
            </a:r>
          </a:p>
        </p:txBody>
      </p:sp>
      <p:sp>
        <p:nvSpPr>
          <p:cNvPr id="1046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follow the same principle</a:t>
            </a:r>
          </a:p>
          <a:p>
            <a:pPr lvl="1"/>
            <a:r>
              <a:rPr lang="en-US" dirty="0"/>
              <a:t>Increase CWND on good news</a:t>
            </a:r>
          </a:p>
          <a:p>
            <a:pPr lvl="1"/>
            <a:r>
              <a:rPr lang="en-US" dirty="0"/>
              <a:t>Decrease CWND on bad news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B2BE8A-FB78-F14E-9705-5747A324A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77E0B44-190E-D44E-A420-63A6B4DB2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90-minute midterm exam starts on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Oct 20: 3 PM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Oct 20: 11 PM</a:t>
            </a:r>
          </a:p>
          <a:p>
            <a:pPr lvl="1"/>
            <a:endParaRPr lang="en-US" dirty="0"/>
          </a:p>
          <a:p>
            <a:r>
              <a:rPr lang="en-US" dirty="0"/>
              <a:t>Sign up for your slot at </a:t>
            </a:r>
            <a:r>
              <a:rPr lang="en-US" dirty="0">
                <a:solidFill>
                  <a:srgbClr val="0000FF"/>
                </a:solidFill>
              </a:rPr>
              <a:t>https://</a:t>
            </a:r>
            <a:r>
              <a:rPr lang="en-US" dirty="0" err="1">
                <a:solidFill>
                  <a:srgbClr val="0000FF"/>
                </a:solidFill>
              </a:rPr>
              <a:t>forms.gle</a:t>
            </a:r>
            <a:r>
              <a:rPr lang="en-US" dirty="0">
                <a:solidFill>
                  <a:srgbClr val="0000FF"/>
                </a:solidFill>
              </a:rPr>
              <a:t>/uh88HWE2dDh9ZMLm6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2988C-DB6C-9E4A-A4A0-9B9BB3527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D4119-94B7-104A-A298-A51B8177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B5131-AE4A-AA4A-A62D-89115D74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61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Throughput Equation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58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latin typeface="Times New Roman" charset="0"/>
              </a:rPr>
              <a:t>cwnd</a:t>
            </a: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57800" y="2800350"/>
            <a:ext cx="3276600" cy="3295650"/>
            <a:chOff x="4800600" y="3028950"/>
            <a:chExt cx="3276600" cy="3295650"/>
          </a:xfrm>
        </p:grpSpPr>
        <p:sp>
          <p:nvSpPr>
            <p:cNvPr id="24602" name="Oval 52"/>
            <p:cNvSpPr>
              <a:spLocks noChangeArrowheads="1"/>
            </p:cNvSpPr>
            <p:nvPr/>
          </p:nvSpPr>
          <p:spPr bwMode="auto">
            <a:xfrm>
              <a:off x="4800600" y="3028950"/>
              <a:ext cx="685800" cy="6096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603" name="Straight Connector 60"/>
            <p:cNvCxnSpPr>
              <a:cxnSpLocks noChangeShapeType="1"/>
              <a:stCxn id="24602" idx="5"/>
              <a:endCxn id="24605" idx="0"/>
            </p:cNvCxnSpPr>
            <p:nvPr/>
          </p:nvCxnSpPr>
          <p:spPr bwMode="auto">
            <a:xfrm rot="16200000" flipH="1">
              <a:off x="5839619" y="3096419"/>
              <a:ext cx="412750" cy="13192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24604" name="Group 5"/>
            <p:cNvGrpSpPr>
              <a:grpSpLocks/>
            </p:cNvGrpSpPr>
            <p:nvPr/>
          </p:nvGrpSpPr>
          <p:grpSpPr bwMode="auto">
            <a:xfrm>
              <a:off x="5334000" y="3962400"/>
              <a:ext cx="2743200" cy="2362200"/>
              <a:chOff x="5334000" y="3962400"/>
              <a:chExt cx="2743200" cy="2362200"/>
            </a:xfrm>
          </p:grpSpPr>
          <p:sp>
            <p:nvSpPr>
              <p:cNvPr id="24605" name="Oval 53"/>
              <p:cNvSpPr>
                <a:spLocks noChangeArrowheads="1"/>
              </p:cNvSpPr>
              <p:nvPr/>
            </p:nvSpPr>
            <p:spPr bwMode="auto">
              <a:xfrm>
                <a:off x="5334000" y="3962400"/>
                <a:ext cx="2743200" cy="23622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6" name="Freeform 55"/>
              <p:cNvSpPr>
                <a:spLocks noChangeArrowheads="1"/>
              </p:cNvSpPr>
              <p:nvPr/>
            </p:nvSpPr>
            <p:spPr bwMode="auto">
              <a:xfrm>
                <a:off x="5614988" y="5478463"/>
                <a:ext cx="542925" cy="338137"/>
              </a:xfrm>
              <a:custGeom>
                <a:avLst/>
                <a:gdLst>
                  <a:gd name="T0" fmla="*/ 0 w 542872"/>
                  <a:gd name="T1" fmla="*/ 333430 h 339324"/>
                  <a:gd name="T2" fmla="*/ 281266 w 542872"/>
                  <a:gd name="T3" fmla="*/ 333430 h 339324"/>
                  <a:gd name="T4" fmla="*/ 281266 w 542872"/>
                  <a:gd name="T5" fmla="*/ 152424 h 339324"/>
                  <a:gd name="T6" fmla="*/ 543137 w 542872"/>
                  <a:gd name="T7" fmla="*/ 152424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7" name="Freeform 56"/>
              <p:cNvSpPr>
                <a:spLocks noChangeArrowheads="1"/>
              </p:cNvSpPr>
              <p:nvPr/>
            </p:nvSpPr>
            <p:spPr bwMode="auto">
              <a:xfrm>
                <a:off x="6153150" y="513873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8" name="Freeform 57"/>
              <p:cNvSpPr>
                <a:spLocks noChangeArrowheads="1"/>
              </p:cNvSpPr>
              <p:nvPr/>
            </p:nvSpPr>
            <p:spPr bwMode="auto">
              <a:xfrm>
                <a:off x="6691313" y="4799013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9" name="Freeform 58"/>
              <p:cNvSpPr>
                <a:spLocks noChangeArrowheads="1"/>
              </p:cNvSpPr>
              <p:nvPr/>
            </p:nvSpPr>
            <p:spPr bwMode="auto">
              <a:xfrm>
                <a:off x="7229475" y="445928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0" name="TextBox 65"/>
              <p:cNvSpPr txBox="1">
                <a:spLocks noChangeArrowheads="1"/>
              </p:cNvSpPr>
              <p:nvPr/>
            </p:nvSpPr>
            <p:spPr bwMode="auto">
              <a:xfrm>
                <a:off x="5826125" y="4821238"/>
                <a:ext cx="327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24611" name="TextBox 66"/>
              <p:cNvSpPr txBox="1">
                <a:spLocks noChangeArrowheads="1"/>
              </p:cNvSpPr>
              <p:nvPr/>
            </p:nvSpPr>
            <p:spPr bwMode="auto">
              <a:xfrm>
                <a:off x="6781800" y="5619750"/>
                <a:ext cx="708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i="1">
                    <a:latin typeface="Times New Roman" charset="0"/>
                    <a:cs typeface="Times New Roman" charset="0"/>
                  </a:rPr>
                  <a:t>RTT</a:t>
                </a:r>
              </a:p>
            </p:txBody>
          </p:sp>
          <p:cxnSp>
            <p:nvCxnSpPr>
              <p:cNvPr id="24612" name="Straight Arrow Connector 68"/>
              <p:cNvCxnSpPr>
                <a:cxnSpLocks noChangeShapeType="1"/>
              </p:cNvCxnSpPr>
              <p:nvPr/>
            </p:nvCxnSpPr>
            <p:spPr bwMode="auto">
              <a:xfrm rot="10800000">
                <a:off x="7085013" y="4953000"/>
                <a:ext cx="1587" cy="663575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4613" name="Straight Arrow Connector 69"/>
              <p:cNvCxnSpPr>
                <a:cxnSpLocks noChangeShapeType="1"/>
              </p:cNvCxnSpPr>
              <p:nvPr/>
            </p:nvCxnSpPr>
            <p:spPr bwMode="auto">
              <a:xfrm>
                <a:off x="6153150" y="5027613"/>
                <a:ext cx="819150" cy="1587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" name="Equation" r:id="rId3" imgW="317362" imgH="228501" progId="Equation.3">
                  <p:embed/>
                </p:oleObj>
              </mc:Choice>
              <mc:Fallback>
                <p:oleObj name="Equation" r:id="rId3" imgW="31736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3" name="Equation" r:id="rId5" imgW="355292" imgH="393359" progId="Equation.3">
                  <p:embed/>
                </p:oleObj>
              </mc:Choice>
              <mc:Fallback>
                <p:oleObj name="Equation" r:id="rId5" imgW="355292" imgH="393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" name="Rounded Rectangular Callout 1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½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RTTs between drops</a:t>
              </a:r>
            </a:p>
            <a:p>
              <a:r>
                <a:rPr lang="en-US" sz="1800" b="0" dirty="0">
                  <a:latin typeface="+mn-lt"/>
                </a:rPr>
                <a:t>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41" name="Rounded Rectangular Callout 40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Avg. ¾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packets per RTTs</a:t>
              </a: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7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F792BE-4556-A84C-88DC-CC3CE7143D3B}"/>
              </a:ext>
            </a:extLst>
          </p:cNvPr>
          <p:cNvSpPr txBox="1"/>
          <p:nvPr/>
        </p:nvSpPr>
        <p:spPr>
          <a:xfrm>
            <a:off x="3200400" y="6290846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</a:rPr>
              <a:t>in MSS</a:t>
            </a:r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863698"/>
              </p:ext>
            </p:extLst>
          </p:nvPr>
        </p:nvGraphicFramePr>
        <p:xfrm>
          <a:off x="3057525" y="4495800"/>
          <a:ext cx="4257675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" name="Equation" r:id="rId3" imgW="2717800" imgH="1511300" progId="Equation.3">
                  <p:embed/>
                </p:oleObj>
              </mc:Choice>
              <mc:Fallback>
                <p:oleObj name="Equation" r:id="rId3" imgW="2717800" imgH="151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4495800"/>
                        <a:ext cx="4257675" cy="236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err="1">
                <a:latin typeface="Times New Roman" charset="0"/>
              </a:rPr>
              <a:t>cwnd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5" name="Equation" r:id="rId5" imgW="317362" imgH="228501" progId="Equation.3">
                  <p:embed/>
                </p:oleObj>
              </mc:Choice>
              <mc:Fallback>
                <p:oleObj name="Equation" r:id="rId5" imgW="31736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6" name="Equation" r:id="rId7" imgW="355292" imgH="393359" progId="Equation.3">
                  <p:embed/>
                </p:oleObj>
              </mc:Choice>
              <mc:Fallback>
                <p:oleObj name="Equation" r:id="rId7" imgW="355292" imgH="393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2743200" y="5486400"/>
            <a:ext cx="4800600" cy="55103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743200" y="5867400"/>
            <a:ext cx="5257800" cy="990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6" name="Rounded Rectangular Callout 25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½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RTTs between drops</a:t>
              </a:r>
            </a:p>
            <a:p>
              <a:r>
                <a:rPr lang="en-US" sz="1800" b="0" dirty="0">
                  <a:latin typeface="+mn-lt"/>
                </a:rPr>
                <a:t> 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30" name="Rounded Rectangular Callout 29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Avg. ¾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packets per RTTs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4EBB7-6B81-AC42-9118-E9787A23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72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(1): </a:t>
            </a:r>
            <a:br>
              <a:rPr lang="en-US" dirty="0"/>
            </a:br>
            <a:r>
              <a:rPr lang="en-US" dirty="0"/>
              <a:t>Different RTTs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667000"/>
            <a:ext cx="8229600" cy="1219200"/>
          </a:xfrm>
        </p:spPr>
        <p:txBody>
          <a:bodyPr/>
          <a:lstStyle/>
          <a:p>
            <a:r>
              <a:rPr lang="en-US" sz="2400" dirty="0"/>
              <a:t>Flows get throughput inversely proportional to RTT</a:t>
            </a:r>
          </a:p>
          <a:p>
            <a:r>
              <a:rPr lang="en-US" sz="2400" dirty="0">
                <a:solidFill>
                  <a:srgbClr val="0000FF"/>
                </a:solidFill>
              </a:rPr>
              <a:t>TCP unfair in the face of heterogeneous RTTs!</a:t>
            </a:r>
            <a:endParaRPr lang="en-US" sz="2000" dirty="0">
              <a:solidFill>
                <a:srgbClr val="0000FF"/>
              </a:solidFill>
            </a:endParaRPr>
          </a:p>
          <a:p>
            <a:pPr lvl="1"/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828925" y="1600200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Equation" r:id="rId3" imgW="1663700" imgH="469900" progId="Equation.3">
                  <p:embed/>
                </p:oleObj>
              </mc:Choice>
              <mc:Fallback>
                <p:oleObj name="Equation" r:id="rId3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1600200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1524000" y="3743325"/>
            <a:ext cx="6324600" cy="2286000"/>
            <a:chOff x="1152" y="1728"/>
            <a:chExt cx="3984" cy="1440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2736" y="2442"/>
              <a:ext cx="611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421" y="2175"/>
              <a:ext cx="10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endParaRPr lang="en-US" b="0">
                <a:latin typeface="Tahoma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152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A1</a:t>
              </a: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152" y="2819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>
                  <a:latin typeface="Tahoma" charset="0"/>
                </a:rPr>
                <a:t>A2</a:t>
              </a: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4831" y="2867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>
                  <a:latin typeface="Tahoma" charset="0"/>
                </a:rPr>
                <a:t>B2</a:t>
              </a:r>
            </a:p>
          </p:txBody>
        </p:sp>
        <p:sp>
          <p:nvSpPr>
            <p:cNvPr id="21" name="Rectangle 31"/>
            <p:cNvSpPr>
              <a:spLocks noChangeArrowheads="1"/>
            </p:cNvSpPr>
            <p:nvPr/>
          </p:nvSpPr>
          <p:spPr bwMode="auto">
            <a:xfrm>
              <a:off x="4831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>
                  <a:latin typeface="Tahoma" charset="0"/>
                </a:rPr>
                <a:t>B1</a:t>
              </a:r>
            </a:p>
          </p:txBody>
        </p:sp>
        <p:sp>
          <p:nvSpPr>
            <p:cNvPr id="25" name="Line 38"/>
            <p:cNvSpPr>
              <a:spLocks noChangeShapeType="1"/>
            </p:cNvSpPr>
            <p:nvPr/>
          </p:nvSpPr>
          <p:spPr bwMode="auto">
            <a:xfrm flipV="1">
              <a:off x="3072" y="2448"/>
              <a:ext cx="0" cy="282"/>
            </a:xfrm>
            <a:prstGeom prst="line">
              <a:avLst/>
            </a:prstGeom>
            <a:noFill/>
            <a:ln w="12700">
              <a:solidFill>
                <a:srgbClr val="000090"/>
              </a:solidFill>
              <a:prstDash val="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</p:grp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657725"/>
            <a:ext cx="645226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657725"/>
            <a:ext cx="645226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62400" y="5343525"/>
            <a:ext cx="1291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i="1" dirty="0">
                <a:solidFill>
                  <a:srgbClr val="000090"/>
                </a:solidFill>
                <a:latin typeface="+mn-lt"/>
              </a:rPr>
              <a:t>bottleneck</a:t>
            </a:r>
          </a:p>
          <a:p>
            <a:pPr algn="ctr"/>
            <a:r>
              <a:rPr lang="en-US" sz="1800" b="0" i="1" dirty="0">
                <a:solidFill>
                  <a:srgbClr val="000090"/>
                </a:solidFill>
                <a:latin typeface="+mn-lt"/>
              </a:rPr>
              <a:t>link</a:t>
            </a:r>
          </a:p>
        </p:txBody>
      </p:sp>
      <p:sp>
        <p:nvSpPr>
          <p:cNvPr id="44" name="Freeform 43"/>
          <p:cNvSpPr/>
          <p:nvPr/>
        </p:nvSpPr>
        <p:spPr>
          <a:xfrm>
            <a:off x="1877020" y="4152943"/>
            <a:ext cx="5701910" cy="580982"/>
          </a:xfrm>
          <a:custGeom>
            <a:avLst/>
            <a:gdLst>
              <a:gd name="connsiteX0" fmla="*/ 0 w 5701910"/>
              <a:gd name="connsiteY0" fmla="*/ 27020 h 580982"/>
              <a:gd name="connsiteX1" fmla="*/ 2702327 w 5701910"/>
              <a:gd name="connsiteY1" fmla="*/ 580929 h 580982"/>
              <a:gd name="connsiteX2" fmla="*/ 5701910 w 5701910"/>
              <a:gd name="connsiteY2" fmla="*/ 0 h 58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910" h="580982">
                <a:moveTo>
                  <a:pt x="0" y="27020"/>
                </a:moveTo>
                <a:cubicBezTo>
                  <a:pt x="876004" y="306226"/>
                  <a:pt x="1752009" y="585432"/>
                  <a:pt x="2702327" y="580929"/>
                </a:cubicBezTo>
                <a:cubicBezTo>
                  <a:pt x="3652645" y="576426"/>
                  <a:pt x="5701910" y="0"/>
                  <a:pt x="5701910" y="0"/>
                </a:cubicBezTo>
              </a:path>
            </a:pathLst>
          </a:custGeom>
          <a:ln w="38100" cmpd="sng">
            <a:solidFill>
              <a:srgbClr val="D3A600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Freeform 44"/>
          <p:cNvSpPr/>
          <p:nvPr/>
        </p:nvSpPr>
        <p:spPr>
          <a:xfrm rot="10800000">
            <a:off x="1765690" y="4991142"/>
            <a:ext cx="5701910" cy="580982"/>
          </a:xfrm>
          <a:custGeom>
            <a:avLst/>
            <a:gdLst>
              <a:gd name="connsiteX0" fmla="*/ 0 w 5701910"/>
              <a:gd name="connsiteY0" fmla="*/ 27020 h 580982"/>
              <a:gd name="connsiteX1" fmla="*/ 2702327 w 5701910"/>
              <a:gd name="connsiteY1" fmla="*/ 580929 h 580982"/>
              <a:gd name="connsiteX2" fmla="*/ 5701910 w 5701910"/>
              <a:gd name="connsiteY2" fmla="*/ 0 h 58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910" h="580982">
                <a:moveTo>
                  <a:pt x="0" y="27020"/>
                </a:moveTo>
                <a:cubicBezTo>
                  <a:pt x="876004" y="306226"/>
                  <a:pt x="1752009" y="585432"/>
                  <a:pt x="2702327" y="580929"/>
                </a:cubicBezTo>
                <a:cubicBezTo>
                  <a:pt x="3652645" y="576426"/>
                  <a:pt x="5701910" y="0"/>
                  <a:pt x="5701910" y="0"/>
                </a:cubicBezTo>
              </a:path>
            </a:pathLst>
          </a:custGeom>
          <a:ln w="38100" cmpd="sng">
            <a:solidFill>
              <a:schemeClr val="accent6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94909" y="404812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>
                <a:solidFill>
                  <a:srgbClr val="D3A600"/>
                </a:solidFill>
                <a:latin typeface="+mn-lt"/>
              </a:rPr>
              <a:t>100ms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867400" y="5202793"/>
            <a:ext cx="95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>
                <a:solidFill>
                  <a:schemeClr val="accent6"/>
                </a:solidFill>
                <a:latin typeface="+mn-lt"/>
              </a:rPr>
              <a:t>200ms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2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Implications (2): </a:t>
            </a:r>
            <a:br>
              <a:rPr lang="en-US"/>
            </a:br>
            <a:r>
              <a:rPr lang="en-US"/>
              <a:t>High-speed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RTT = 100ms, MSS=1500bytes, BW=100Gbps</a:t>
            </a:r>
          </a:p>
          <a:p>
            <a:r>
              <a:rPr lang="en-US" dirty="0"/>
              <a:t>What value of p is required to reach 100Gbps throughput?</a:t>
            </a:r>
          </a:p>
          <a:p>
            <a:pPr lvl="1"/>
            <a:r>
              <a:rPr lang="en-US" dirty="0"/>
              <a:t>~ 2 x 10</a:t>
            </a:r>
            <a:r>
              <a:rPr lang="en-US" baseline="30000" dirty="0"/>
              <a:t>-12</a:t>
            </a:r>
          </a:p>
          <a:p>
            <a:r>
              <a:rPr lang="en-US" dirty="0"/>
              <a:t>How long between drops?</a:t>
            </a:r>
          </a:p>
          <a:p>
            <a:pPr lvl="1"/>
            <a:r>
              <a:rPr lang="en-US" dirty="0"/>
              <a:t>~ 16.6 hours</a:t>
            </a:r>
          </a:p>
          <a:p>
            <a:r>
              <a:rPr lang="en-US" dirty="0"/>
              <a:t>How much data has been sent in this time?</a:t>
            </a:r>
          </a:p>
          <a:p>
            <a:pPr lvl="1"/>
            <a:r>
              <a:rPr lang="en-US" dirty="0"/>
              <a:t>~ 6 </a:t>
            </a:r>
            <a:r>
              <a:rPr lang="en-US" dirty="0" err="1"/>
              <a:t>petabits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838130"/>
              </p:ext>
            </p:extLst>
          </p:nvPr>
        </p:nvGraphicFramePr>
        <p:xfrm>
          <a:off x="5715000" y="261937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" name="Equation" r:id="rId3" imgW="1663700" imgH="469900" progId="Equation.3">
                  <p:embed/>
                </p:oleObj>
              </mc:Choice>
              <mc:Fallback>
                <p:oleObj name="Equation" r:id="rId3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61937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  <a:p>
            <a:pPr lvl="1"/>
            <a:r>
              <a:rPr lang="en-US" dirty="0"/>
              <a:t>Restrict window to RWND to make sure that the receiver isn’t overwhelmed</a:t>
            </a:r>
          </a:p>
          <a:p>
            <a:r>
              <a:rPr lang="en-US" dirty="0"/>
              <a:t>Congestion Control</a:t>
            </a:r>
          </a:p>
          <a:p>
            <a:pPr lvl="1"/>
            <a:r>
              <a:rPr lang="en-US" dirty="0"/>
              <a:t>Restrict window to CWND to make sure that the network isn’t overwhelmed</a:t>
            </a:r>
          </a:p>
          <a:p>
            <a:r>
              <a:rPr lang="en-US" dirty="0"/>
              <a:t>Together</a:t>
            </a:r>
          </a:p>
          <a:p>
            <a:pPr lvl="1"/>
            <a:r>
              <a:rPr lang="en-US" dirty="0"/>
              <a:t>Restrict window to </a:t>
            </a:r>
            <a:r>
              <a:rPr lang="en-US" dirty="0">
                <a:solidFill>
                  <a:srgbClr val="0000FF"/>
                </a:solidFill>
              </a:rPr>
              <a:t>min{RWND, CWND}</a:t>
            </a:r>
            <a:r>
              <a:rPr lang="en-US" dirty="0"/>
              <a:t> to make sure that neither the receiver nor the network are overwhelmed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6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TCP to high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past a threshold speed, increase CWND faster </a:t>
            </a:r>
          </a:p>
          <a:p>
            <a:pPr lvl="1"/>
            <a:r>
              <a:rPr lang="en-US" dirty="0"/>
              <a:t>A proposed standard [Floyd’03]: once speed is past some threshold, change equation to p</a:t>
            </a:r>
            <a:r>
              <a:rPr lang="en-US" baseline="30000" dirty="0"/>
              <a:t>-.8</a:t>
            </a:r>
            <a:r>
              <a:rPr lang="en-US" dirty="0"/>
              <a:t> rather than p</a:t>
            </a:r>
            <a:r>
              <a:rPr lang="en-US" baseline="30000" dirty="0"/>
              <a:t>-.5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Let the additive constant in AIMD depend on CWND</a:t>
            </a:r>
          </a:p>
          <a:p>
            <a:r>
              <a:rPr lang="en-US" dirty="0"/>
              <a:t>Other approaches?</a:t>
            </a:r>
          </a:p>
          <a:p>
            <a:pPr lvl="1"/>
            <a:r>
              <a:rPr lang="en-US" dirty="0"/>
              <a:t>Multiple simultaneous connections (</a:t>
            </a:r>
            <a:r>
              <a:rPr lang="en-US" dirty="0">
                <a:solidFill>
                  <a:srgbClr val="0000FF"/>
                </a:solidFill>
              </a:rPr>
              <a:t>hack but works today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Router-assisted approaches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4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(3): </a:t>
            </a:r>
            <a:br>
              <a:rPr lang="en-US" dirty="0"/>
            </a:br>
            <a:r>
              <a:rPr lang="en-US" dirty="0"/>
              <a:t>Rate-based 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throughput is swings between W/2 to W</a:t>
            </a:r>
          </a:p>
          <a:p>
            <a:r>
              <a:rPr lang="en-US" dirty="0"/>
              <a:t>Apps may prefer steady rates (e.g., streaming)</a:t>
            </a:r>
          </a:p>
          <a:p>
            <a:r>
              <a:rPr lang="en-US" dirty="0"/>
              <a:t>“</a:t>
            </a:r>
            <a:r>
              <a:rPr lang="en-US" dirty="0">
                <a:solidFill>
                  <a:srgbClr val="0000FF"/>
                </a:solidFill>
              </a:rPr>
              <a:t>Equation-Based Congestion Control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Ignore TCP’s increase/decrease rules and just follow the equation</a:t>
            </a:r>
          </a:p>
          <a:p>
            <a:pPr lvl="1"/>
            <a:r>
              <a:rPr lang="en-US" dirty="0"/>
              <a:t>Measure drop percentage p, and set rate accordingly</a:t>
            </a:r>
          </a:p>
          <a:p>
            <a:r>
              <a:rPr lang="en-US" dirty="0"/>
              <a:t>Following the TCP equation ensures “TCP friendliness”</a:t>
            </a:r>
          </a:p>
          <a:p>
            <a:pPr lvl="1"/>
            <a:r>
              <a:rPr lang="en-US" dirty="0"/>
              <a:t>i.e., use no more than TCP does in similar setting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4567"/>
              </p:ext>
            </p:extLst>
          </p:nvPr>
        </p:nvGraphicFramePr>
        <p:xfrm>
          <a:off x="5715000" y="261937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0" name="Equation" r:id="rId3" imgW="1663700" imgH="469900" progId="Equation.3">
                  <p:embed/>
                </p:oleObj>
              </mc:Choice>
              <mc:Fallback>
                <p:oleObj name="Equation" r:id="rId3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61937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1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(4): </a:t>
            </a:r>
            <a:br>
              <a:rPr lang="en-US" dirty="0"/>
            </a:br>
            <a:r>
              <a:rPr lang="en-US" dirty="0"/>
              <a:t>Loss not due to congestion?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will confuse corruption with congestion</a:t>
            </a:r>
          </a:p>
          <a:p>
            <a:r>
              <a:rPr lang="en-US" dirty="0"/>
              <a:t>Flow will cut its rate</a:t>
            </a:r>
          </a:p>
          <a:p>
            <a:pPr lvl="1"/>
            <a:r>
              <a:rPr lang="en-US" dirty="0"/>
              <a:t>Throughput ~ 1/</a:t>
            </a:r>
            <a:r>
              <a:rPr lang="en-US" dirty="0" err="1"/>
              <a:t>sqrt</a:t>
            </a:r>
            <a:r>
              <a:rPr lang="en-US" dirty="0"/>
              <a:t>(p) where p is loss prob.</a:t>
            </a:r>
          </a:p>
          <a:p>
            <a:pPr lvl="1"/>
            <a:r>
              <a:rPr lang="en-US" dirty="0"/>
              <a:t>Applies even for non-congestion losses!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(5): </a:t>
            </a:r>
            <a:br>
              <a:rPr lang="en-US" dirty="0"/>
            </a:br>
            <a:r>
              <a:rPr lang="en-US" dirty="0"/>
              <a:t>Short flows cannot ramp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50% of flows have &lt; 1500B to send; 80% &lt; 100KB</a:t>
            </a:r>
          </a:p>
          <a:p>
            <a:r>
              <a:rPr lang="en-US">
                <a:sym typeface="Wingdings"/>
              </a:rPr>
              <a:t>Implications </a:t>
            </a:r>
          </a:p>
          <a:p>
            <a:pPr lvl="1"/>
            <a:r>
              <a:rPr lang="en-US">
                <a:sym typeface="Wingdings"/>
              </a:rPr>
              <a:t>Short flows never leave slow start!</a:t>
            </a:r>
          </a:p>
          <a:p>
            <a:pPr lvl="2"/>
            <a:r>
              <a:rPr lang="en-US">
                <a:sym typeface="Wingdings"/>
              </a:rPr>
              <a:t>They never attain their fair share</a:t>
            </a:r>
          </a:p>
          <a:p>
            <a:pPr lvl="1"/>
            <a:r>
              <a:rPr lang="en-US">
                <a:sym typeface="Wingdings"/>
              </a:rPr>
              <a:t>Too few packets to trigger dupACKs </a:t>
            </a:r>
          </a:p>
          <a:p>
            <a:pPr lvl="2"/>
            <a:r>
              <a:rPr lang="en-US">
                <a:sym typeface="Wingdings"/>
              </a:rPr>
              <a:t>Isolated loss may lead to timeouts</a:t>
            </a:r>
          </a:p>
          <a:p>
            <a:pPr lvl="2"/>
            <a:r>
              <a:rPr lang="en-US">
                <a:sym typeface="Wingdings"/>
              </a:rPr>
              <a:t>At  typical timeout values of ~500ms, might severely impact flow completion time</a:t>
            </a:r>
          </a:p>
          <a:p>
            <a:pPr lvl="1"/>
            <a:endParaRPr lang="en-US">
              <a:sym typeface="Wingdings"/>
            </a:endParaRPr>
          </a:p>
          <a:p>
            <a:pPr lvl="1"/>
            <a:endParaRPr lang="en-US" dirty="0">
              <a:sym typeface="Wingding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3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(6): </a:t>
            </a:r>
            <a:br>
              <a:rPr lang="en-US" dirty="0"/>
            </a:br>
            <a:r>
              <a:rPr lang="en-US" dirty="0"/>
              <a:t>Short flows share long delays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flow deliberately overshoots capacity, until it experiences a drop</a:t>
            </a:r>
          </a:p>
          <a:p>
            <a:r>
              <a:rPr lang="en-US" dirty="0"/>
              <a:t>Means that delays are large, and are large for everyone</a:t>
            </a:r>
          </a:p>
          <a:p>
            <a:pPr lvl="1"/>
            <a:r>
              <a:rPr lang="en-US" dirty="0"/>
              <a:t>Consider a flow transferring a 10GB file sharing a  </a:t>
            </a:r>
            <a:br>
              <a:rPr lang="en-US" dirty="0"/>
            </a:br>
            <a:r>
              <a:rPr lang="en-US" dirty="0"/>
              <a:t>bottleneck link with 10 flows transferring 100B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Larger flows dominate smaller ones</a:t>
            </a:r>
          </a:p>
          <a:p>
            <a:endParaRPr lang="en-US" dirty="0"/>
          </a:p>
          <a:p>
            <a:pPr lvl="3"/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8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(7): </a:t>
            </a:r>
            <a:br>
              <a:rPr lang="en-US" dirty="0"/>
            </a:br>
            <a:r>
              <a:rPr lang="en-US" dirty="0"/>
              <a:t>Cheating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easy ways to cheat</a:t>
            </a:r>
          </a:p>
          <a:p>
            <a:pPr lvl="1"/>
            <a:r>
              <a:rPr lang="en-US" dirty="0"/>
              <a:t>Increasing CWND faster than +1 MSS per RTT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970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Implications (7): </a:t>
            </a:r>
            <a:br>
              <a:rPr lang="en-US"/>
            </a:br>
            <a:r>
              <a:rPr lang="en-US"/>
              <a:t>Cheating</a:t>
            </a:r>
            <a:endParaRPr lang="en-US" dirty="0"/>
          </a:p>
        </p:txBody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easy ways to cheat</a:t>
            </a:r>
          </a:p>
          <a:p>
            <a:pPr lvl="1"/>
            <a:r>
              <a:rPr lang="en-US" dirty="0"/>
              <a:t>Increasing CWND faster than +1 MSS per RTT</a:t>
            </a:r>
          </a:p>
          <a:p>
            <a:pPr lvl="1"/>
            <a:r>
              <a:rPr lang="en-US" dirty="0"/>
              <a:t>Using large initial CWND</a:t>
            </a:r>
          </a:p>
          <a:p>
            <a:pPr lvl="2"/>
            <a:r>
              <a:rPr lang="en-US" dirty="0"/>
              <a:t>Common practice by many companies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1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(7): </a:t>
            </a:r>
            <a:br>
              <a:rPr lang="en-US" dirty="0"/>
            </a:br>
            <a:r>
              <a:rPr lang="en-US" dirty="0"/>
              <a:t>Cheating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easy ways to cheat</a:t>
            </a:r>
          </a:p>
          <a:p>
            <a:pPr lvl="1"/>
            <a:r>
              <a:rPr lang="en-US" dirty="0"/>
              <a:t>Increasing CWND faster than +1 MSS per RTT</a:t>
            </a:r>
          </a:p>
          <a:p>
            <a:pPr lvl="1"/>
            <a:r>
              <a:rPr lang="en-US" dirty="0"/>
              <a:t>Using large initial CWND</a:t>
            </a:r>
          </a:p>
          <a:p>
            <a:pPr lvl="2"/>
            <a:r>
              <a:rPr lang="en-US" dirty="0"/>
              <a:t>Common practice by many companies</a:t>
            </a:r>
          </a:p>
          <a:p>
            <a:pPr lvl="1"/>
            <a:r>
              <a:rPr lang="en-US" dirty="0"/>
              <a:t>Opening many connections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05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many connections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Assume </a:t>
            </a:r>
          </a:p>
          <a:p>
            <a:pPr lvl="1"/>
            <a:r>
              <a:rPr lang="en-US" dirty="0"/>
              <a:t>A starts 10 connections to B</a:t>
            </a:r>
          </a:p>
          <a:p>
            <a:pPr lvl="1"/>
            <a:r>
              <a:rPr lang="en-US" dirty="0"/>
              <a:t>D starts 1 connection to E</a:t>
            </a:r>
          </a:p>
          <a:p>
            <a:pPr lvl="1"/>
            <a:r>
              <a:rPr lang="en-US" dirty="0"/>
              <a:t>Each connection gets about the same throughput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Then A gets 10 times more throughput than D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039813" y="1277938"/>
            <a:ext cx="7480300" cy="534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1600200" y="1527175"/>
            <a:ext cx="5264150" cy="1673225"/>
            <a:chOff x="1309" y="834"/>
            <a:chExt cx="3316" cy="1054"/>
          </a:xfrm>
        </p:grpSpPr>
        <p:sp>
          <p:nvSpPr>
            <p:cNvPr id="1054725" name="Rectangle 5"/>
            <p:cNvSpPr>
              <a:spLocks noChangeArrowheads="1"/>
            </p:cNvSpPr>
            <p:nvPr/>
          </p:nvSpPr>
          <p:spPr bwMode="auto">
            <a:xfrm>
              <a:off x="1309" y="1006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A</a:t>
              </a:r>
            </a:p>
          </p:txBody>
        </p:sp>
        <p:sp>
          <p:nvSpPr>
            <p:cNvPr id="1054726" name="Rectangle 6"/>
            <p:cNvSpPr>
              <a:spLocks noChangeArrowheads="1"/>
            </p:cNvSpPr>
            <p:nvPr/>
          </p:nvSpPr>
          <p:spPr bwMode="auto">
            <a:xfrm>
              <a:off x="2443" y="1180"/>
              <a:ext cx="1048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27" name="Rectangle 7"/>
            <p:cNvSpPr>
              <a:spLocks noChangeArrowheads="1"/>
            </p:cNvSpPr>
            <p:nvPr/>
          </p:nvSpPr>
          <p:spPr bwMode="auto">
            <a:xfrm>
              <a:off x="4320" y="1006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B</a:t>
              </a:r>
            </a:p>
          </p:txBody>
        </p:sp>
        <p:sp>
          <p:nvSpPr>
            <p:cNvPr id="1054728" name="Line 8"/>
            <p:cNvSpPr>
              <a:spLocks noChangeShapeType="1"/>
            </p:cNvSpPr>
            <p:nvPr/>
          </p:nvSpPr>
          <p:spPr bwMode="auto">
            <a:xfrm>
              <a:off x="1614" y="1156"/>
              <a:ext cx="829" cy="10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29" name="Line 9"/>
            <p:cNvSpPr>
              <a:spLocks noChangeShapeType="1"/>
            </p:cNvSpPr>
            <p:nvPr/>
          </p:nvSpPr>
          <p:spPr bwMode="auto">
            <a:xfrm flipV="1">
              <a:off x="3491" y="1156"/>
              <a:ext cx="829" cy="10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0" name="Text Box 10"/>
            <p:cNvSpPr txBox="1">
              <a:spLocks noChangeArrowheads="1"/>
            </p:cNvSpPr>
            <p:nvPr/>
          </p:nvSpPr>
          <p:spPr bwMode="auto">
            <a:xfrm>
              <a:off x="3578" y="891"/>
              <a:ext cx="105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2200" b="0">
                <a:latin typeface="Tahoma" charset="0"/>
                <a:cs typeface="+mn-cs"/>
              </a:endParaRPr>
            </a:p>
          </p:txBody>
        </p:sp>
        <p:sp>
          <p:nvSpPr>
            <p:cNvPr id="1054731" name="Text Box 11"/>
            <p:cNvSpPr txBox="1">
              <a:spLocks noChangeArrowheads="1"/>
            </p:cNvSpPr>
            <p:nvPr/>
          </p:nvSpPr>
          <p:spPr bwMode="auto">
            <a:xfrm>
              <a:off x="1833" y="834"/>
              <a:ext cx="22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900" b="0">
                  <a:solidFill>
                    <a:srgbClr val="CC0000"/>
                  </a:solidFill>
                  <a:latin typeface="Tahoma" charset="0"/>
                  <a:cs typeface="+mn-cs"/>
                </a:rPr>
                <a:t>x</a:t>
              </a:r>
            </a:p>
          </p:txBody>
        </p:sp>
        <p:sp>
          <p:nvSpPr>
            <p:cNvPr id="1054732" name="Rectangle 12"/>
            <p:cNvSpPr>
              <a:spLocks noChangeArrowheads="1"/>
            </p:cNvSpPr>
            <p:nvPr/>
          </p:nvSpPr>
          <p:spPr bwMode="auto">
            <a:xfrm>
              <a:off x="1309" y="1392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D</a:t>
              </a:r>
            </a:p>
          </p:txBody>
        </p:sp>
        <p:sp>
          <p:nvSpPr>
            <p:cNvPr id="1054733" name="Rectangle 13"/>
            <p:cNvSpPr>
              <a:spLocks noChangeArrowheads="1"/>
            </p:cNvSpPr>
            <p:nvPr/>
          </p:nvSpPr>
          <p:spPr bwMode="auto">
            <a:xfrm>
              <a:off x="4320" y="1392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E</a:t>
              </a:r>
            </a:p>
          </p:txBody>
        </p:sp>
        <p:sp>
          <p:nvSpPr>
            <p:cNvPr id="1054734" name="Line 14"/>
            <p:cNvSpPr>
              <a:spLocks noChangeShapeType="1"/>
            </p:cNvSpPr>
            <p:nvPr/>
          </p:nvSpPr>
          <p:spPr bwMode="auto">
            <a:xfrm flipV="1">
              <a:off x="1614" y="1392"/>
              <a:ext cx="829" cy="127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5" name="Line 15"/>
            <p:cNvSpPr>
              <a:spLocks noChangeShapeType="1"/>
            </p:cNvSpPr>
            <p:nvPr/>
          </p:nvSpPr>
          <p:spPr bwMode="auto">
            <a:xfrm>
              <a:off x="3491" y="1392"/>
              <a:ext cx="829" cy="127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6" name="Text Box 16"/>
            <p:cNvSpPr txBox="1">
              <a:spLocks noChangeArrowheads="1"/>
            </p:cNvSpPr>
            <p:nvPr/>
          </p:nvSpPr>
          <p:spPr bwMode="auto">
            <a:xfrm>
              <a:off x="1954" y="1566"/>
              <a:ext cx="10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2900" b="0">
                <a:latin typeface="Tahoma" charset="0"/>
                <a:cs typeface="+mn-cs"/>
              </a:endParaRPr>
            </a:p>
          </p:txBody>
        </p:sp>
        <p:sp>
          <p:nvSpPr>
            <p:cNvPr id="1054737" name="Text Box 17"/>
            <p:cNvSpPr txBox="1">
              <a:spLocks noChangeArrowheads="1"/>
            </p:cNvSpPr>
            <p:nvPr/>
          </p:nvSpPr>
          <p:spPr bwMode="auto">
            <a:xfrm>
              <a:off x="1833" y="1223"/>
              <a:ext cx="22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900" b="0">
                  <a:solidFill>
                    <a:srgbClr val="0000FF"/>
                  </a:solidFill>
                  <a:latin typeface="Tahoma" charset="0"/>
                  <a:cs typeface="+mn-cs"/>
                </a:rPr>
                <a:t>y</a:t>
              </a:r>
            </a:p>
          </p:txBody>
        </p: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58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(8): </a:t>
            </a:r>
            <a:br>
              <a:rPr lang="en-US" dirty="0"/>
            </a:br>
            <a:r>
              <a:rPr lang="en-US" dirty="0"/>
              <a:t>CC intertwined with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CWND adjusted based on ACKs and timeouts</a:t>
            </a:r>
          </a:p>
          <a:p>
            <a:r>
              <a:rPr lang="en-US" dirty="0"/>
              <a:t>Cumulative ACKs and fast retransmit/recovery rules</a:t>
            </a:r>
          </a:p>
          <a:p>
            <a:r>
              <a:rPr lang="en-US" dirty="0"/>
              <a:t>Complicates evolution </a:t>
            </a:r>
          </a:p>
          <a:p>
            <a:pPr lvl="1"/>
            <a:r>
              <a:rPr lang="en-US" dirty="0"/>
              <a:t>Changing from cumulative to selective ACKs is hard</a:t>
            </a:r>
          </a:p>
          <a:p>
            <a:r>
              <a:rPr lang="en-US" dirty="0"/>
              <a:t>Sometimes we want CC but not reliability </a:t>
            </a:r>
          </a:p>
          <a:p>
            <a:pPr lvl="1"/>
            <a:r>
              <a:rPr lang="en-US" dirty="0"/>
              <a:t>e.g., real-time applications</a:t>
            </a:r>
          </a:p>
          <a:p>
            <a:r>
              <a:rPr lang="en-US" dirty="0"/>
              <a:t>We may also want </a:t>
            </a:r>
            <a:r>
              <a:rPr lang="en-US"/>
              <a:t>reliability without CC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8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States at sender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</a:t>
            </a:r>
            <a:r>
              <a:rPr lang="en-US" dirty="0"/>
              <a:t> (initialized to a small constant)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ssthresh</a:t>
            </a:r>
            <a:r>
              <a:rPr lang="en-US" dirty="0"/>
              <a:t> (initialized to a large constant)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dupACKcount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timer</a:t>
            </a:r>
            <a:endParaRPr lang="en-US" dirty="0"/>
          </a:p>
          <a:p>
            <a:r>
              <a:rPr lang="en-US" dirty="0"/>
              <a:t>Events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ACK</a:t>
            </a:r>
            <a:r>
              <a:rPr lang="en-US" dirty="0"/>
              <a:t> (new data)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dupACK</a:t>
            </a:r>
            <a:r>
              <a:rPr lang="en-US" dirty="0"/>
              <a:t> (duplicate ACK for old data)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Timeout</a:t>
            </a:r>
            <a:r>
              <a:rPr lang="en-US" dirty="0"/>
              <a:t> 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ular Callout 18"/>
          <p:cNvSpPr/>
          <p:nvPr/>
        </p:nvSpPr>
        <p:spPr bwMode="auto">
          <a:xfrm>
            <a:off x="6858000" y="4800600"/>
            <a:ext cx="2207019" cy="762000"/>
          </a:xfrm>
          <a:prstGeom prst="wedgeRoundRectCallout">
            <a:avLst>
              <a:gd name="adj1" fmla="val -68501"/>
              <a:gd name="adj2" fmla="val 1031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Recap: TCP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Misled by non-congestion losses</a:t>
            </a:r>
          </a:p>
          <a:p>
            <a:r>
              <a:rPr lang="en-US" sz="2400" dirty="0"/>
              <a:t>Fills up queues leading to high delays</a:t>
            </a:r>
          </a:p>
          <a:p>
            <a:r>
              <a:rPr lang="en-US" sz="2400" dirty="0"/>
              <a:t>Short flows complete before discovering available capacity</a:t>
            </a:r>
          </a:p>
          <a:p>
            <a:r>
              <a:rPr lang="en-US" sz="2400" dirty="0"/>
              <a:t>AIMD impractical for high speed links </a:t>
            </a:r>
          </a:p>
          <a:p>
            <a:r>
              <a:rPr lang="en-US" sz="2400" dirty="0"/>
              <a:t>Saw tooth discovery too choppy for some apps</a:t>
            </a:r>
          </a:p>
          <a:p>
            <a:r>
              <a:rPr lang="en-US" sz="2400" dirty="0"/>
              <a:t>Unfair under heterogeneous RTTs</a:t>
            </a:r>
          </a:p>
          <a:p>
            <a:r>
              <a:rPr lang="en-US" sz="2400" dirty="0"/>
              <a:t>Tight coupling with reliability mechanisms</a:t>
            </a:r>
          </a:p>
          <a:p>
            <a:r>
              <a:rPr lang="en-US" sz="2400" dirty="0"/>
              <a:t>End hosts can cheat</a:t>
            </a:r>
          </a:p>
          <a:p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6705600" y="1295400"/>
            <a:ext cx="2362200" cy="762000"/>
            <a:chOff x="6248400" y="2057400"/>
            <a:chExt cx="2743865" cy="762000"/>
          </a:xfrm>
        </p:grpSpPr>
        <p:sp>
          <p:nvSpPr>
            <p:cNvPr id="7" name="Rounded Rectangular Callout 6"/>
            <p:cNvSpPr/>
            <p:nvPr/>
          </p:nvSpPr>
          <p:spPr bwMode="auto">
            <a:xfrm>
              <a:off x="6324600" y="2057400"/>
              <a:ext cx="2667000" cy="762000"/>
            </a:xfrm>
            <a:prstGeom prst="wedgeRoundRectCallout">
              <a:avLst>
                <a:gd name="adj1" fmla="val -59678"/>
                <a:gd name="adj2" fmla="val 3388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8400" y="2118955"/>
              <a:ext cx="274386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Routers tell endpoints 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  if they’re congested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93452" y="2895599"/>
            <a:ext cx="2133600" cy="1790993"/>
            <a:chOff x="6324600" y="2550885"/>
            <a:chExt cx="2743865" cy="741613"/>
          </a:xfrm>
        </p:grpSpPr>
        <p:sp>
          <p:nvSpPr>
            <p:cNvPr id="12" name="Rounded Rectangular Callout 11"/>
            <p:cNvSpPr/>
            <p:nvPr/>
          </p:nvSpPr>
          <p:spPr bwMode="auto">
            <a:xfrm>
              <a:off x="6324600" y="2550885"/>
              <a:ext cx="2667001" cy="378634"/>
            </a:xfrm>
            <a:prstGeom prst="wedgeRoundRectCallout">
              <a:avLst>
                <a:gd name="adj1" fmla="val -71945"/>
                <a:gd name="adj2" fmla="val -2260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24600" y="2567025"/>
              <a:ext cx="2743865" cy="725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Routers tell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 endpoints what 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rate to send at</a:t>
              </a:r>
            </a:p>
          </p:txBody>
        </p:sp>
      </p:grpSp>
      <p:sp>
        <p:nvSpPr>
          <p:cNvPr id="15" name="Oval 14"/>
          <p:cNvSpPr/>
          <p:nvPr/>
        </p:nvSpPr>
        <p:spPr bwMode="auto">
          <a:xfrm>
            <a:off x="723900" y="1524000"/>
            <a:ext cx="5943600" cy="11430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52400" y="2438400"/>
            <a:ext cx="6477000" cy="2209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28600" y="4800600"/>
            <a:ext cx="6477000" cy="685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40638" y="4915192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0000FF"/>
                </a:solidFill>
                <a:latin typeface="+mn-lt"/>
              </a:rPr>
              <a:t>Routers enforce</a:t>
            </a:r>
            <a:br>
              <a:rPr lang="en-US" b="0" dirty="0">
                <a:solidFill>
                  <a:srgbClr val="0000FF"/>
                </a:solidFill>
                <a:latin typeface="+mn-lt"/>
              </a:rPr>
            </a:br>
            <a:r>
              <a:rPr lang="en-US" b="0" dirty="0">
                <a:solidFill>
                  <a:srgbClr val="0000FF"/>
                </a:solidFill>
                <a:latin typeface="+mn-lt"/>
              </a:rPr>
              <a:t>fair sharing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85800" y="5791200"/>
            <a:ext cx="7924800" cy="762000"/>
            <a:chOff x="838200" y="5791200"/>
            <a:chExt cx="7620000" cy="76200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838200" y="5791200"/>
              <a:ext cx="7620000" cy="762000"/>
            </a:xfrm>
            <a:prstGeom prst="roundRect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5090" y="5939135"/>
              <a:ext cx="7369175" cy="461665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solidFill>
                    <a:srgbClr val="0000FF"/>
                  </a:solidFill>
                  <a:latin typeface="+mn-lt"/>
                </a:rPr>
                <a:t>Could fix many of these with some help from routers!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79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build="p"/>
      <p:bldP spid="15" grpId="0" animBg="1"/>
      <p:bldP spid="16" grpId="0" animBg="1"/>
      <p:bldP spid="17" grpId="0" animBg="1"/>
      <p:bldP spid="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works even though it has many flaws</a:t>
            </a:r>
          </a:p>
          <a:p>
            <a:r>
              <a:rPr lang="en-US" dirty="0"/>
              <a:t>Many of them can be fixed via assistance from the network</a:t>
            </a:r>
          </a:p>
          <a:p>
            <a:endParaRPr lang="en-US" dirty="0"/>
          </a:p>
          <a:p>
            <a:r>
              <a:rPr lang="en-US">
                <a:solidFill>
                  <a:srgbClr val="0000FF"/>
                </a:solidFill>
              </a:rPr>
              <a:t>Next: </a:t>
            </a:r>
            <a:r>
              <a:rPr lang="en-US" dirty="0">
                <a:solidFill>
                  <a:srgbClr val="0000FF"/>
                </a:solidFill>
              </a:rPr>
              <a:t>The Network Layer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CWND &lt; ssthresh</a:t>
            </a:r>
          </a:p>
          <a:p>
            <a:pPr lvl="1"/>
            <a:r>
              <a:rPr lang="en-US"/>
              <a:t>CWND += 1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334000" y="1981200"/>
            <a:ext cx="3352800" cy="1371600"/>
          </a:xfrm>
          <a:prstGeom prst="wedgeRoundRectCallout">
            <a:avLst>
              <a:gd name="adj1" fmla="val -118358"/>
              <a:gd name="adj2" fmla="val -18268"/>
              <a:gd name="adj3" fmla="val 16667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2029361"/>
            <a:ext cx="27377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b="0" i="1" dirty="0">
                <a:latin typeface="+mn-lt"/>
              </a:rPr>
              <a:t>CWND packets per RTT </a:t>
            </a:r>
          </a:p>
          <a:p>
            <a:pPr marL="285750" indent="-285750" algn="l">
              <a:buFont typeface="Arial"/>
              <a:buChar char="•"/>
            </a:pPr>
            <a:r>
              <a:rPr lang="en-US" b="0" i="1" dirty="0">
                <a:latin typeface="+mn-lt"/>
              </a:rPr>
              <a:t>Hence, after one RTT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with no drops: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solidFill>
                  <a:srgbClr val="0000FF"/>
                </a:solidFill>
                <a:latin typeface="+mn-lt"/>
              </a:rPr>
              <a:t>    CWND = 2xCWND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1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CWND &lt; </a:t>
            </a:r>
            <a:r>
              <a:rPr lang="en-US" dirty="0" err="1"/>
              <a:t>ssthresh</a:t>
            </a:r>
            <a:endParaRPr lang="en-US" dirty="0"/>
          </a:p>
          <a:p>
            <a:pPr lvl="1"/>
            <a:r>
              <a:rPr lang="en-US" dirty="0"/>
              <a:t>CWND += 1</a:t>
            </a:r>
          </a:p>
          <a:p>
            <a:pPr lvl="1"/>
            <a:endParaRPr lang="en-US" dirty="0"/>
          </a:p>
          <a:p>
            <a:r>
              <a:rPr lang="en-US" dirty="0"/>
              <a:t>Else </a:t>
            </a:r>
          </a:p>
          <a:p>
            <a:pPr lvl="1"/>
            <a:r>
              <a:rPr lang="en-US" dirty="0"/>
              <a:t>CWND = CWND + 1/CWND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ight Brace 5"/>
          <p:cNvSpPr/>
          <p:nvPr/>
        </p:nvSpPr>
        <p:spPr bwMode="auto">
          <a:xfrm>
            <a:off x="5506121" y="17526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0135" y="2038290"/>
            <a:ext cx="2706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latin typeface="+mn-lt"/>
              </a:rPr>
              <a:t>Slow start </a:t>
            </a:r>
            <a:r>
              <a:rPr lang="en-US" sz="2400" i="1" dirty="0">
                <a:solidFill>
                  <a:schemeClr val="accent2"/>
                </a:solidFill>
                <a:latin typeface="+mn-lt"/>
              </a:rPr>
              <a:t>phase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829721" y="4920880"/>
            <a:ext cx="3352800" cy="1371600"/>
            <a:chOff x="5105400" y="4267200"/>
            <a:chExt cx="3352800" cy="1371600"/>
          </a:xfrm>
        </p:grpSpPr>
        <p:sp>
          <p:nvSpPr>
            <p:cNvPr id="8" name="Rounded Rectangular Callout 7"/>
            <p:cNvSpPr/>
            <p:nvPr/>
          </p:nvSpPr>
          <p:spPr bwMode="auto">
            <a:xfrm>
              <a:off x="5105400" y="4267200"/>
              <a:ext cx="3352800" cy="1371600"/>
            </a:xfrm>
            <a:prstGeom prst="wedgeRoundRectCallout">
              <a:avLst>
                <a:gd name="adj1" fmla="val -61310"/>
                <a:gd name="adj2" fmla="val -117752"/>
                <a:gd name="adj3" fmla="val 16667"/>
              </a:avLst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05400" y="4315361"/>
              <a:ext cx="273773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Font typeface="Arial"/>
                <a:buChar char="•"/>
              </a:pPr>
              <a:r>
                <a:rPr lang="en-US" b="0" i="1" dirty="0">
                  <a:latin typeface="+mn-lt"/>
                </a:rPr>
                <a:t>CWND packets per RTT </a:t>
              </a:r>
            </a:p>
            <a:p>
              <a:pPr marL="285750" indent="-285750" algn="l">
                <a:buFont typeface="Arial"/>
                <a:buChar char="•"/>
              </a:pPr>
              <a:r>
                <a:rPr lang="en-US" b="0" i="1" dirty="0">
                  <a:latin typeface="+mn-lt"/>
                </a:rPr>
                <a:t>Hence, after one RTT </a:t>
              </a:r>
              <a:br>
                <a:rPr lang="en-US" b="0" i="1" dirty="0">
                  <a:latin typeface="+mn-lt"/>
                </a:rPr>
              </a:br>
              <a:r>
                <a:rPr lang="en-US" b="0" i="1" dirty="0">
                  <a:latin typeface="+mn-lt"/>
                </a:rPr>
                <a:t>with no drops:</a:t>
              </a:r>
              <a:br>
                <a:rPr lang="en-US" b="0" i="1" dirty="0">
                  <a:latin typeface="+mn-lt"/>
                </a:rPr>
              </a:br>
              <a:r>
                <a:rPr lang="en-US" b="0" i="1" dirty="0">
                  <a:solidFill>
                    <a:srgbClr val="0000FF"/>
                  </a:solidFill>
                  <a:latin typeface="+mn-lt"/>
                </a:rPr>
                <a:t>    CWND = CWND + 1</a:t>
              </a:r>
            </a:p>
          </p:txBody>
        </p:sp>
      </p:grpSp>
      <p:sp>
        <p:nvSpPr>
          <p:cNvPr id="10" name="Right Brace 9"/>
          <p:cNvSpPr/>
          <p:nvPr/>
        </p:nvSpPr>
        <p:spPr bwMode="auto">
          <a:xfrm>
            <a:off x="5506121" y="34290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3524072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 dirty="0">
                <a:solidFill>
                  <a:srgbClr val="0000FF"/>
                </a:solidFill>
                <a:latin typeface="+mn-lt"/>
              </a:rPr>
              <a:t>Congestion </a:t>
            </a:r>
            <a:br>
              <a:rPr lang="en-US" sz="2400" i="1" dirty="0">
                <a:solidFill>
                  <a:srgbClr val="0000FF"/>
                </a:solidFill>
                <a:latin typeface="+mn-lt"/>
              </a:rPr>
            </a:br>
            <a:r>
              <a:rPr lang="en-US" sz="2400" i="1" dirty="0">
                <a:solidFill>
                  <a:srgbClr val="0000FF"/>
                </a:solidFill>
                <a:latin typeface="+mn-lt"/>
              </a:rPr>
              <a:t>avoidance</a:t>
            </a:r>
            <a:r>
              <a:rPr lang="en-US" sz="2400" i="1" dirty="0">
                <a:solidFill>
                  <a:schemeClr val="accent2"/>
                </a:solidFill>
                <a:latin typeface="+mn-lt"/>
              </a:rPr>
              <a:t> phase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9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TimeOut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Timeout 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CWND/2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</a:t>
            </a:r>
            <a:r>
              <a:rPr lang="en-US" dirty="0">
                <a:solidFill>
                  <a:srgbClr val="0000FF"/>
                </a:solidFill>
              </a:rPr>
              <a:t> 1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6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Event: dupACK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dupACKcount</a:t>
            </a:r>
            <a:r>
              <a:rPr lang="en-US" dirty="0"/>
              <a:t> ++ </a:t>
            </a:r>
          </a:p>
          <a:p>
            <a:r>
              <a:rPr lang="en-US" dirty="0"/>
              <a:t>If </a:t>
            </a:r>
            <a:r>
              <a:rPr lang="en-US" dirty="0" err="1"/>
              <a:t>dupACKcount</a:t>
            </a:r>
            <a:r>
              <a:rPr lang="en-US" dirty="0"/>
              <a:t> = 3 </a:t>
            </a:r>
            <a:r>
              <a:rPr lang="en-US" dirty="0">
                <a:solidFill>
                  <a:srgbClr val="0000FF"/>
                </a:solidFill>
              </a:rPr>
              <a:t>/* fast retransmit  */ 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 = CWND/2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103427" name="Freeform 3"/>
          <p:cNvSpPr>
            <a:spLocks/>
          </p:cNvSpPr>
          <p:nvPr/>
        </p:nvSpPr>
        <p:spPr bwMode="auto">
          <a:xfrm>
            <a:off x="914400" y="20351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8" name="Freeform 4"/>
          <p:cNvSpPr>
            <a:spLocks/>
          </p:cNvSpPr>
          <p:nvPr/>
        </p:nvSpPr>
        <p:spPr bwMode="auto">
          <a:xfrm>
            <a:off x="914400" y="34067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504113" y="48768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341313" y="1501775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986119" name="Text Box 7"/>
          <p:cNvSpPr txBox="1">
            <a:spLocks noChangeArrowheads="1"/>
          </p:cNvSpPr>
          <p:nvPr/>
        </p:nvSpPr>
        <p:spPr bwMode="auto">
          <a:xfrm>
            <a:off x="655638" y="5528203"/>
            <a:ext cx="78327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b="0" dirty="0">
                <a:solidFill>
                  <a:srgbClr val="0000FF"/>
                </a:solidFill>
                <a:latin typeface="Arial" charset="0"/>
              </a:rPr>
              <a:t>Slow-start restart:</a:t>
            </a:r>
            <a:r>
              <a:rPr lang="en-US" sz="2400" b="0" dirty="0">
                <a:latin typeface="Arial" charset="0"/>
              </a:rPr>
              <a:t> Go back to CWND = 1 MSS, but take advantage of knowing the previous value of CWND</a:t>
            </a:r>
          </a:p>
        </p:txBody>
      </p:sp>
      <p:sp>
        <p:nvSpPr>
          <p:cNvPr id="103432" name="Freeform 8"/>
          <p:cNvSpPr>
            <a:spLocks/>
          </p:cNvSpPr>
          <p:nvPr/>
        </p:nvSpPr>
        <p:spPr bwMode="auto">
          <a:xfrm>
            <a:off x="2743200" y="2873375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5410200" y="2873375"/>
            <a:ext cx="0" cy="1981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28800" y="3852864"/>
            <a:ext cx="4711700" cy="1709738"/>
            <a:chOff x="1152" y="2379"/>
            <a:chExt cx="2968" cy="1077"/>
          </a:xfrm>
        </p:grpSpPr>
        <p:sp>
          <p:nvSpPr>
            <p:cNvPr id="103450" name="Freeform 11"/>
            <p:cNvSpPr>
              <a:spLocks/>
            </p:cNvSpPr>
            <p:nvPr/>
          </p:nvSpPr>
          <p:spPr bwMode="auto">
            <a:xfrm>
              <a:off x="3544" y="2379"/>
              <a:ext cx="576" cy="624"/>
            </a:xfrm>
            <a:custGeom>
              <a:avLst/>
              <a:gdLst>
                <a:gd name="T0" fmla="*/ 36 w 1152"/>
                <a:gd name="T1" fmla="*/ 0 h 864"/>
                <a:gd name="T2" fmla="*/ 33 w 1152"/>
                <a:gd name="T3" fmla="*/ 66 h 864"/>
                <a:gd name="T4" fmla="*/ 26 w 1152"/>
                <a:gd name="T5" fmla="*/ 123 h 864"/>
                <a:gd name="T6" fmla="*/ 12 w 1152"/>
                <a:gd name="T7" fmla="*/ 160 h 864"/>
                <a:gd name="T8" fmla="*/ 0 w 1152"/>
                <a:gd name="T9" fmla="*/ 17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3451" name="AutoShape 12"/>
            <p:cNvSpPr>
              <a:spLocks noChangeArrowheads="1"/>
            </p:cNvSpPr>
            <p:nvPr/>
          </p:nvSpPr>
          <p:spPr bwMode="auto">
            <a:xfrm>
              <a:off x="1152" y="2880"/>
              <a:ext cx="1824" cy="576"/>
            </a:xfrm>
            <a:prstGeom prst="wedgeRectCallout">
              <a:avLst>
                <a:gd name="adj1" fmla="val 106361"/>
                <a:gd name="adj2" fmla="val -71009"/>
              </a:avLst>
            </a:prstGeom>
            <a:solidFill>
              <a:srgbClr val="D3A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0" dirty="0">
                  <a:ea typeface="Arial" charset="0"/>
                  <a:cs typeface="Arial" charset="0"/>
                </a:rPr>
                <a:t>Slow start in operation until it reaches half of previous CWND, i.e., </a:t>
              </a:r>
              <a:r>
                <a:rPr lang="en-US" sz="1600" b="0" i="1" dirty="0">
                  <a:ea typeface="Arial" charset="0"/>
                  <a:cs typeface="Arial" charset="0"/>
                </a:rPr>
                <a:t>SSTHRESH</a:t>
              </a:r>
              <a:endParaRPr lang="en-US" sz="1600" b="0" dirty="0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724400" y="3171748"/>
            <a:ext cx="4114800" cy="1452562"/>
            <a:chOff x="2976" y="1965"/>
            <a:chExt cx="2592" cy="915"/>
          </a:xfrm>
        </p:grpSpPr>
        <p:sp>
          <p:nvSpPr>
            <p:cNvPr id="103447" name="Freeform 14"/>
            <p:cNvSpPr>
              <a:spLocks/>
            </p:cNvSpPr>
            <p:nvPr/>
          </p:nvSpPr>
          <p:spPr bwMode="auto">
            <a:xfrm>
              <a:off x="4560" y="1965"/>
              <a:ext cx="1008" cy="624"/>
            </a:xfrm>
            <a:custGeom>
              <a:avLst/>
              <a:gdLst>
                <a:gd name="T0" fmla="*/ 0 w 1008"/>
                <a:gd name="T1" fmla="*/ 0 h 624"/>
                <a:gd name="T2" fmla="*/ 0 w 1008"/>
                <a:gd name="T3" fmla="*/ 624 h 624"/>
                <a:gd name="T4" fmla="*/ 720 w 1008"/>
                <a:gd name="T5" fmla="*/ 48 h 624"/>
                <a:gd name="T6" fmla="*/ 720 w 1008"/>
                <a:gd name="T7" fmla="*/ 576 h 624"/>
                <a:gd name="T8" fmla="*/ 1008 w 1008"/>
                <a:gd name="T9" fmla="*/ 336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624"/>
                <a:gd name="T17" fmla="*/ 1008 w 1008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624">
                  <a:moveTo>
                    <a:pt x="0" y="0"/>
                  </a:moveTo>
                  <a:lnTo>
                    <a:pt x="0" y="624"/>
                  </a:lnTo>
                  <a:lnTo>
                    <a:pt x="720" y="48"/>
                  </a:lnTo>
                  <a:lnTo>
                    <a:pt x="720" y="576"/>
                  </a:lnTo>
                  <a:lnTo>
                    <a:pt x="1008" y="336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8" name="Line 15"/>
            <p:cNvSpPr>
              <a:spLocks noChangeShapeType="1"/>
            </p:cNvSpPr>
            <p:nvPr/>
          </p:nvSpPr>
          <p:spPr bwMode="auto">
            <a:xfrm flipV="1">
              <a:off x="4128" y="1968"/>
              <a:ext cx="432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9" name="Line 16"/>
            <p:cNvSpPr>
              <a:spLocks noChangeShapeType="1"/>
            </p:cNvSpPr>
            <p:nvPr/>
          </p:nvSpPr>
          <p:spPr bwMode="auto">
            <a:xfrm flipV="1">
              <a:off x="2976" y="2352"/>
              <a:ext cx="1136" cy="5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105400" y="1816100"/>
            <a:ext cx="1411288" cy="1079500"/>
            <a:chOff x="3216" y="1144"/>
            <a:chExt cx="889" cy="680"/>
          </a:xfrm>
        </p:grpSpPr>
        <p:sp>
          <p:nvSpPr>
            <p:cNvPr id="103444" name="Line 18"/>
            <p:cNvSpPr>
              <a:spLocks noChangeShapeType="1"/>
            </p:cNvSpPr>
            <p:nvPr/>
          </p:nvSpPr>
          <p:spPr bwMode="auto">
            <a:xfrm flipH="1">
              <a:off x="3485" y="1344"/>
              <a:ext cx="163" cy="46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5" name="Text Box 19"/>
            <p:cNvSpPr txBox="1">
              <a:spLocks noChangeArrowheads="1"/>
            </p:cNvSpPr>
            <p:nvPr/>
          </p:nvSpPr>
          <p:spPr bwMode="auto">
            <a:xfrm>
              <a:off x="3216" y="1144"/>
              <a:ext cx="8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Timeout</a:t>
              </a:r>
            </a:p>
          </p:txBody>
        </p:sp>
        <p:sp>
          <p:nvSpPr>
            <p:cNvPr id="103446" name="Line 20"/>
            <p:cNvSpPr>
              <a:spLocks noChangeShapeType="1"/>
            </p:cNvSpPr>
            <p:nvPr/>
          </p:nvSpPr>
          <p:spPr bwMode="auto">
            <a:xfrm>
              <a:off x="3408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981200" y="1981200"/>
            <a:ext cx="2362200" cy="2425700"/>
            <a:chOff x="1248" y="1248"/>
            <a:chExt cx="1488" cy="1528"/>
          </a:xfrm>
        </p:grpSpPr>
        <p:sp>
          <p:nvSpPr>
            <p:cNvPr id="103441" name="Text Box 22"/>
            <p:cNvSpPr txBox="1">
              <a:spLocks noChangeArrowheads="1"/>
            </p:cNvSpPr>
            <p:nvPr/>
          </p:nvSpPr>
          <p:spPr bwMode="auto">
            <a:xfrm>
              <a:off x="1248" y="1248"/>
              <a:ext cx="148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Fast Retransmission</a:t>
              </a:r>
            </a:p>
          </p:txBody>
        </p:sp>
        <p:cxnSp>
          <p:nvCxnSpPr>
            <p:cNvPr id="103442" name="AutoShape 23"/>
            <p:cNvCxnSpPr>
              <a:cxnSpLocks noChangeShapeType="1"/>
              <a:stCxn id="103441" idx="2"/>
              <a:endCxn id="103432" idx="1"/>
            </p:cNvCxnSpPr>
            <p:nvPr/>
          </p:nvCxnSpPr>
          <p:spPr bwMode="auto">
            <a:xfrm flipH="1">
              <a:off x="1722" y="1690"/>
              <a:ext cx="270" cy="93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3443" name="AutoShape 24"/>
            <p:cNvCxnSpPr>
              <a:cxnSpLocks noChangeShapeType="1"/>
              <a:stCxn id="103441" idx="2"/>
              <a:endCxn id="103432" idx="3"/>
            </p:cNvCxnSpPr>
            <p:nvPr/>
          </p:nvCxnSpPr>
          <p:spPr bwMode="auto">
            <a:xfrm>
              <a:off x="1992" y="1690"/>
              <a:ext cx="120" cy="108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410200" y="1905000"/>
            <a:ext cx="2895600" cy="1981200"/>
            <a:chOff x="3408" y="1200"/>
            <a:chExt cx="1824" cy="1248"/>
          </a:xfrm>
        </p:grpSpPr>
        <p:sp>
          <p:nvSpPr>
            <p:cNvPr id="103439" name="Line 26"/>
            <p:cNvSpPr>
              <a:spLocks noChangeShapeType="1"/>
            </p:cNvSpPr>
            <p:nvPr/>
          </p:nvSpPr>
          <p:spPr bwMode="auto">
            <a:xfrm flipH="1">
              <a:off x="3408" y="1632"/>
              <a:ext cx="1152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0" name="Text Box 27"/>
            <p:cNvSpPr txBox="1">
              <a:spLocks noChangeArrowheads="1"/>
            </p:cNvSpPr>
            <p:nvPr/>
          </p:nvSpPr>
          <p:spPr bwMode="auto">
            <a:xfrm>
              <a:off x="4080" y="1200"/>
              <a:ext cx="115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SSThresh</a:t>
              </a:r>
            </a:p>
            <a:p>
              <a:pPr algn="ctr" eaLnBrk="1" hangingPunct="1"/>
              <a:r>
                <a:rPr lang="en-US">
                  <a:latin typeface="Arial" charset="0"/>
                </a:rPr>
                <a:t>Set to Here</a:t>
              </a:r>
            </a:p>
          </p:txBody>
        </p: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4,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0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9" grpId="0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1490454190</TotalTime>
  <Pages>7</Pages>
  <Words>2276</Words>
  <Application>Microsoft Macintosh PowerPoint</Application>
  <PresentationFormat>On-screen Show (4:3)</PresentationFormat>
  <Paragraphs>482</Paragraphs>
  <Slides>41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Arial</vt:lpstr>
      <vt:lpstr>Arial Black</vt:lpstr>
      <vt:lpstr>Courier New</vt:lpstr>
      <vt:lpstr>Gill Sans</vt:lpstr>
      <vt:lpstr>Monotype Sorts</vt:lpstr>
      <vt:lpstr>Tahoma</vt:lpstr>
      <vt:lpstr>Times New Roman</vt:lpstr>
      <vt:lpstr>Wingdings</vt:lpstr>
      <vt:lpstr>Zapf Dingbats</vt:lpstr>
      <vt:lpstr>dbllineb</vt:lpstr>
      <vt:lpstr>Equation</vt:lpstr>
      <vt:lpstr>EECS 489 Computer Networks  Fall 2021</vt:lpstr>
      <vt:lpstr>Agenda</vt:lpstr>
      <vt:lpstr>Recap</vt:lpstr>
      <vt:lpstr>CC Implementation</vt:lpstr>
      <vt:lpstr>Event: ACK (new data)</vt:lpstr>
      <vt:lpstr>Event: ACK (new data)</vt:lpstr>
      <vt:lpstr>Event: TimeOut</vt:lpstr>
      <vt:lpstr>Event: dupACK</vt:lpstr>
      <vt:lpstr>Example</vt:lpstr>
      <vt:lpstr>Not done yet!</vt:lpstr>
      <vt:lpstr>Example</vt:lpstr>
      <vt:lpstr>Timeline: [101, 102, …, 110]</vt:lpstr>
      <vt:lpstr>Solution: Fast recovery</vt:lpstr>
      <vt:lpstr>Example</vt:lpstr>
      <vt:lpstr>Timeline: [101, 102, …, 110]</vt:lpstr>
      <vt:lpstr> TCP state machine</vt:lpstr>
      <vt:lpstr>Timeouts ➔ Slow Start</vt:lpstr>
      <vt:lpstr>dupACKs ➔ Fast Recovery</vt:lpstr>
      <vt:lpstr>New ACK changes state ONLY from Fast Recovery</vt:lpstr>
      <vt:lpstr> TCP state machine</vt:lpstr>
      <vt:lpstr>TCP flavors </vt:lpstr>
      <vt:lpstr>How can they coexist? </vt:lpstr>
      <vt:lpstr>5-minute break!</vt:lpstr>
      <vt:lpstr>Announcements</vt:lpstr>
      <vt:lpstr>TCP Throughput Equation</vt:lpstr>
      <vt:lpstr>A simple model for TCP throughput</vt:lpstr>
      <vt:lpstr>A simple model for TCP throughput</vt:lpstr>
      <vt:lpstr>Implications (1):  Different RTTs</vt:lpstr>
      <vt:lpstr>Implications (2):  High-speed TCP</vt:lpstr>
      <vt:lpstr>Adapting TCP to high speed</vt:lpstr>
      <vt:lpstr>Implications (3):  Rate-based CC</vt:lpstr>
      <vt:lpstr>Implications (4):  Loss not due to congestion?</vt:lpstr>
      <vt:lpstr>Implications (5):  Short flows cannot ramp up</vt:lpstr>
      <vt:lpstr>Implications (6):  Short flows share long delays</vt:lpstr>
      <vt:lpstr>Implications (7):  Cheating</vt:lpstr>
      <vt:lpstr>Implications (7):  Cheating</vt:lpstr>
      <vt:lpstr>Implications (7):  Cheating</vt:lpstr>
      <vt:lpstr>Open many connections</vt:lpstr>
      <vt:lpstr>Implications (8):  CC intertwined with reliability</vt:lpstr>
      <vt:lpstr>Recap: TCP problems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Mosharaf</cp:lastModifiedBy>
  <cp:revision>1230</cp:revision>
  <cp:lastPrinted>1999-09-08T17:25:07Z</cp:lastPrinted>
  <dcterms:created xsi:type="dcterms:W3CDTF">2014-01-14T18:15:50Z</dcterms:created>
  <dcterms:modified xsi:type="dcterms:W3CDTF">2021-10-01T02:50:25Z</dcterms:modified>
  <cp:category/>
</cp:coreProperties>
</file>