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4"/>
  </p:notesMasterIdLst>
  <p:handoutMasterIdLst>
    <p:handoutMasterId r:id="rId45"/>
  </p:handoutMasterIdLst>
  <p:sldIdLst>
    <p:sldId id="258" r:id="rId2"/>
    <p:sldId id="487" r:id="rId3"/>
    <p:sldId id="515" r:id="rId4"/>
    <p:sldId id="516" r:id="rId5"/>
    <p:sldId id="517" r:id="rId6"/>
    <p:sldId id="537" r:id="rId7"/>
    <p:sldId id="545" r:id="rId8"/>
    <p:sldId id="548" r:id="rId9"/>
    <p:sldId id="546" r:id="rId10"/>
    <p:sldId id="547" r:id="rId11"/>
    <p:sldId id="541" r:id="rId12"/>
    <p:sldId id="550" r:id="rId13"/>
    <p:sldId id="549" r:id="rId14"/>
    <p:sldId id="551" r:id="rId15"/>
    <p:sldId id="544" r:id="rId16"/>
    <p:sldId id="552" r:id="rId17"/>
    <p:sldId id="523" r:id="rId18"/>
    <p:sldId id="554" r:id="rId19"/>
    <p:sldId id="525" r:id="rId20"/>
    <p:sldId id="558" r:id="rId21"/>
    <p:sldId id="524" r:id="rId22"/>
    <p:sldId id="557" r:id="rId23"/>
    <p:sldId id="522" r:id="rId24"/>
    <p:sldId id="555" r:id="rId25"/>
    <p:sldId id="556" r:id="rId26"/>
    <p:sldId id="559" r:id="rId27"/>
    <p:sldId id="560" r:id="rId28"/>
    <p:sldId id="561" r:id="rId29"/>
    <p:sldId id="562" r:id="rId30"/>
    <p:sldId id="563" r:id="rId31"/>
    <p:sldId id="564" r:id="rId32"/>
    <p:sldId id="565" r:id="rId33"/>
    <p:sldId id="530" r:id="rId34"/>
    <p:sldId id="531" r:id="rId35"/>
    <p:sldId id="566" r:id="rId36"/>
    <p:sldId id="535" r:id="rId37"/>
    <p:sldId id="567" r:id="rId38"/>
    <p:sldId id="572" r:id="rId39"/>
    <p:sldId id="568" r:id="rId40"/>
    <p:sldId id="570" r:id="rId41"/>
    <p:sldId id="571" r:id="rId42"/>
    <p:sldId id="512" r:id="rId43"/>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A600"/>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2"/>
    <p:restoredTop sz="95064"/>
  </p:normalViewPr>
  <p:slideViewPr>
    <p:cSldViewPr>
      <p:cViewPr varScale="1">
        <p:scale>
          <a:sx n="120" d="100"/>
          <a:sy n="120" d="100"/>
        </p:scale>
        <p:origin x="148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11</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15</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16</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reduction in power density (</a:t>
            </a:r>
            <a:r>
              <a:rPr lang="en-US">
                <a:latin typeface="Times New Roman" pitchFamily="18" charset="0"/>
                <a:hlinkClick r:id="rId3" tooltip="Attenuation (electromagnetic radiation)"/>
              </a:rPr>
              <a:t>attenuation</a:t>
            </a:r>
            <a:r>
              <a:rPr lang="en-US">
                <a:latin typeface="Times New Roman" pitchFamily="18" charset="0"/>
              </a:rPr>
              <a:t>) of an </a:t>
            </a:r>
            <a:r>
              <a:rPr lang="en-US">
                <a:latin typeface="Times New Roman" pitchFamily="18" charset="0"/>
                <a:hlinkClick r:id="rId4" tooltip="Electromagnetic wave"/>
              </a:rPr>
              <a:t>electromagnetic wave</a:t>
            </a:r>
            <a:r>
              <a:rPr lang="en-US">
                <a:latin typeface="Times New Roman" pitchFamily="18" charset="0"/>
              </a:rPr>
              <a:t> as it propagates through space.</a:t>
            </a:r>
          </a:p>
          <a:p>
            <a:endParaRPr lang="en-US">
              <a:latin typeface="Times New Roman" pitchFamily="18" charset="0"/>
            </a:endParaRPr>
          </a:p>
          <a:p>
            <a:r>
              <a:rPr lang="en-US">
                <a:latin typeface="Times New Roman" pitchFamily="18" charset="0"/>
              </a:rPr>
              <a:t>Path loss may be due to many effects, such as </a:t>
            </a:r>
            <a:r>
              <a:rPr lang="en-US">
                <a:latin typeface="Times New Roman" pitchFamily="18" charset="0"/>
                <a:hlinkClick r:id="rId5" tooltip="Free-space loss"/>
              </a:rPr>
              <a:t>free-space loss</a:t>
            </a:r>
            <a:r>
              <a:rPr lang="en-US">
                <a:latin typeface="Times New Roman" pitchFamily="18" charset="0"/>
              </a:rPr>
              <a:t>,</a:t>
            </a:r>
            <a:r>
              <a:rPr lang="en-US">
                <a:latin typeface="Times New Roman" pitchFamily="18" charset="0"/>
                <a:hlinkClick r:id="rId6" tooltip="Refraction"/>
              </a:rPr>
              <a:t>refraction</a:t>
            </a:r>
            <a:r>
              <a:rPr lang="en-US">
                <a:latin typeface="Times New Roman" pitchFamily="18" charset="0"/>
              </a:rPr>
              <a:t>, </a:t>
            </a:r>
            <a:r>
              <a:rPr lang="en-US">
                <a:latin typeface="Times New Roman" pitchFamily="18" charset="0"/>
                <a:hlinkClick r:id="rId7" tooltip="Diffraction"/>
              </a:rPr>
              <a:t>diffraction</a:t>
            </a:r>
            <a:r>
              <a:rPr lang="en-US">
                <a:latin typeface="Times New Roman" pitchFamily="18" charset="0"/>
              </a:rPr>
              <a:t>, </a:t>
            </a:r>
            <a:r>
              <a:rPr lang="en-US">
                <a:latin typeface="Times New Roman" pitchFamily="18" charset="0"/>
                <a:hlinkClick r:id="rId8" tooltip="Reflection (physics)"/>
              </a:rPr>
              <a:t>reflection</a:t>
            </a:r>
            <a:r>
              <a:rPr lang="en-US">
                <a:latin typeface="Times New Roman" pitchFamily="18" charset="0"/>
              </a:rPr>
              <a:t>, </a:t>
            </a:r>
            <a:r>
              <a:rPr lang="en-US">
                <a:latin typeface="Times New Roman" pitchFamily="18" charset="0"/>
                <a:hlinkClick r:id="rId9" tooltip="Aperture (antenna)"/>
              </a:rPr>
              <a:t>aperture</a:t>
            </a:r>
            <a:r>
              <a:rPr lang="en-US">
                <a:latin typeface="Times New Roman" pitchFamily="18" charset="0"/>
              </a:rPr>
              <a:t>-</a:t>
            </a:r>
            <a:r>
              <a:rPr lang="en-US">
                <a:latin typeface="Times New Roman" pitchFamily="18" charset="0"/>
                <a:hlinkClick r:id="rId10" tooltip="Transmission medium"/>
              </a:rPr>
              <a:t>medium</a:t>
            </a:r>
            <a:r>
              <a:rPr lang="en-US">
                <a:latin typeface="Times New Roman" pitchFamily="18" charset="0"/>
              </a:rPr>
              <a:t> </a:t>
            </a:r>
            <a:r>
              <a:rPr lang="en-US">
                <a:latin typeface="Times New Roman" pitchFamily="18" charset="0"/>
                <a:hlinkClick r:id="rId11" tooltip="Coupling loss"/>
              </a:rPr>
              <a:t>coupling loss</a:t>
            </a:r>
            <a:r>
              <a:rPr lang="en-US">
                <a:latin typeface="Times New Roman" pitchFamily="18" charset="0"/>
              </a:rPr>
              <a:t>, and </a:t>
            </a:r>
            <a:r>
              <a:rPr lang="en-US">
                <a:latin typeface="Times New Roman" pitchFamily="18" charset="0"/>
                <a:hlinkClick r:id="rId12" tooltip="Absorption (optics)"/>
              </a:rPr>
              <a:t>absorption</a:t>
            </a:r>
            <a:r>
              <a:rPr lang="en-US">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17</a:t>
            </a:fld>
            <a:endParaRPr lang="en-US" sz="1300" b="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18</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charset="-128"/>
                <a:cs typeface="ＭＳ Ｐゴシック" charset="-128"/>
              </a:rPr>
              <a:t>BPSK: Binary phase-shift keying</a:t>
            </a:r>
          </a:p>
          <a:p>
            <a:r>
              <a:rPr lang="en-US" dirty="0">
                <a:latin typeface="Times New Roman" charset="0"/>
                <a:cs typeface="+mn-cs"/>
              </a:rPr>
              <a:t>QAM:</a:t>
            </a:r>
            <a:r>
              <a:rPr lang="en-US" baseline="0" dirty="0">
                <a:latin typeface="Times New Roman" charset="0"/>
                <a:cs typeface="+mn-cs"/>
              </a:rPr>
              <a:t> </a:t>
            </a:r>
            <a:r>
              <a:rPr lang="en-US" sz="1200" b="0" i="0" kern="1200" dirty="0">
                <a:solidFill>
                  <a:schemeClr val="tx1"/>
                </a:solidFill>
                <a:effectLst/>
                <a:latin typeface="Arial" charset="0"/>
                <a:ea typeface="ＭＳ Ｐゴシック" charset="-128"/>
                <a:cs typeface="ＭＳ Ｐゴシック" charset="-128"/>
              </a:rPr>
              <a:t>Quadrature amplitude modulation</a:t>
            </a:r>
          </a:p>
          <a:p>
            <a:endParaRPr lang="en-US" sz="1200" b="0" i="0" kern="1200" dirty="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19</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20</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21</a:t>
            </a:fld>
            <a:endParaRPr lang="en-US" sz="1300" b="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 anybody in</a:t>
            </a:r>
            <a:r>
              <a:rPr lang="en-US" baseline="0" dirty="0"/>
              <a:t> proximity can hear and interfere (assuming the same channel)</a:t>
            </a:r>
          </a:p>
          <a:p>
            <a:endParaRPr lang="en-US" baseline="0" dirty="0"/>
          </a:p>
          <a:p>
            <a:r>
              <a:rPr lang="en-US" baseline="0" dirty="0"/>
              <a:t>Half-duplex:</a:t>
            </a:r>
            <a:br>
              <a:rPr lang="en-US" baseline="0" dirty="0"/>
            </a:br>
            <a:r>
              <a:rPr lang="en-US" baseline="0" dirty="0"/>
              <a:t>Not an engineering problem – but a fundamental physics that our strong transmission is deafening to our receiver.</a:t>
            </a:r>
          </a:p>
          <a:p>
            <a:r>
              <a:rPr lang="en-US" baseline="0" dirty="0"/>
              <a:t>Solve by different channels/bands for RX/TX</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23</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24</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29</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30</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31</a:t>
            </a:fld>
            <a:endParaRPr lang="en-US" dirty="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Why do we wait?</a:t>
            </a:r>
          </a:p>
          <a:p>
            <a:r>
              <a:rPr lang="en-US">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33</a:t>
            </a:fld>
            <a:endParaRPr lang="en-US" sz="1300" b="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34</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34</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36</a:t>
            </a:fld>
            <a:endParaRPr lang="en-US" sz="1300" b="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37</a:t>
            </a:fld>
            <a:endParaRPr lang="en-US" dirty="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38</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322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3</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39</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40</a:t>
            </a:fld>
            <a:endParaRPr lang="en-US"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41</a:t>
            </a:fld>
            <a:endParaRPr lang="en-US" dirty="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4</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5</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November 29, 2021</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19</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November 29, 2021</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19</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4.xml"/><Relationship Id="rId16" Type="http://schemas.openxmlformats.org/officeDocument/2006/relationships/image" Target="../media/image21.png"/><Relationship Id="rId1" Type="http://schemas.openxmlformats.org/officeDocument/2006/relationships/vmlDrawing" Target="../drawings/vmlDrawing1.vml"/><Relationship Id="rId6" Type="http://schemas.openxmlformats.org/officeDocument/2006/relationships/image" Target="../media/image25.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image" Target="../media/image20.png"/><Relationship Id="rId10" Type="http://schemas.openxmlformats.org/officeDocument/2006/relationships/oleObject" Target="../embeddings/oleObject6.bin"/><Relationship Id="rId4" Type="http://schemas.openxmlformats.org/officeDocument/2006/relationships/image" Target="../media/image24.wmf"/><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3.png"/><Relationship Id="rId2" Type="http://schemas.openxmlformats.org/officeDocument/2006/relationships/notesSlide" Target="../notesSlides/notesSlide31.xml"/><Relationship Id="rId16"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2021</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Also 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Multiple 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Various data rates, transmission distance</a:t>
            </a:r>
          </a:p>
        </p:txBody>
      </p:sp>
      <p:sp>
        <p:nvSpPr>
          <p:cNvPr id="2" name="Date Placeholder 1"/>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
        <p:nvSpPr>
          <p:cNvPr id="3" name="Footer Placeholder 2">
            <a:extLst>
              <a:ext uri="{FF2B5EF4-FFF2-40B4-BE49-F238E27FC236}">
                <a16:creationId xmlns:a16="http://schemas.microsoft.com/office/drawing/2014/main" id="{C3F13ABB-B005-DB49-A161-3FA3BBF2C96E}"/>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24694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145">
            <a:extLst>
              <a:ext uri="{FF2B5EF4-FFF2-40B4-BE49-F238E27FC236}">
                <a16:creationId xmlns:a16="http://schemas.microsoft.com/office/drawing/2014/main" id="{481A8CDD-CF4B-F741-8A5D-CE5E3848BF54}"/>
              </a:ext>
            </a:extLst>
          </p:cNvPr>
          <p:cNvSpPr>
            <a:spLocks noChangeArrowheads="1"/>
          </p:cNvSpPr>
          <p:nvPr/>
        </p:nvSpPr>
        <p:spPr bwMode="auto">
          <a:xfrm>
            <a:off x="1322872" y="1456477"/>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4" name="TextBox 43">
            <a:extLst>
              <a:ext uri="{FF2B5EF4-FFF2-40B4-BE49-F238E27FC236}">
                <a16:creationId xmlns:a16="http://schemas.microsoft.com/office/drawing/2014/main" id="{32023BE9-1054-974E-8481-2362B6E79277}"/>
              </a:ext>
            </a:extLst>
          </p:cNvPr>
          <p:cNvSpPr txBox="1"/>
          <p:nvPr/>
        </p:nvSpPr>
        <p:spPr>
          <a:xfrm>
            <a:off x="1597343" y="1460625"/>
            <a:ext cx="973469" cy="307777"/>
          </a:xfrm>
          <a:prstGeom prst="rect">
            <a:avLst/>
          </a:prstGeom>
          <a:noFill/>
        </p:spPr>
        <p:txBody>
          <a:bodyPr wrap="none" rtlCol="0">
            <a:spAutoFit/>
          </a:bodyPr>
          <a:lstStyle/>
          <a:p>
            <a:r>
              <a:rPr lang="en-US" sz="1400" b="1" dirty="0"/>
              <a:t>802.11 ax</a:t>
            </a:r>
          </a:p>
        </p:txBody>
      </p:sp>
      <p:sp>
        <p:nvSpPr>
          <p:cNvPr id="8196" name="Rectangle 2"/>
          <p:cNvSpPr>
            <a:spLocks noGrp="1" noChangeArrowheads="1"/>
          </p:cNvSpPr>
          <p:nvPr>
            <p:ph type="title"/>
          </p:nvPr>
        </p:nvSpPr>
        <p:spPr/>
        <p:txBody>
          <a:bodyPr/>
          <a:lstStyle/>
          <a:p>
            <a:r>
              <a:rPr lang="en-US"/>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Indoor</a:t>
            </a:r>
          </a:p>
          <a:p>
            <a:pPr algn="ctr" eaLnBrk="1" hangingPunct="1">
              <a:defRPr/>
            </a:pPr>
            <a:r>
              <a:rPr lang="en-US" sz="1400" b="0" dirty="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Mid-range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Long-range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.056</a:t>
            </a:r>
            <a:endParaRPr lang="en-US" sz="1400" b="0" dirty="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.384</a:t>
            </a:r>
            <a:endParaRPr lang="en-US" sz="1400" b="0" dirty="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1</a:t>
            </a:r>
            <a:endParaRPr lang="en-US" sz="1400" b="0" dirty="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a:t>
            </a:r>
            <a:endParaRPr lang="en-US" sz="1400" b="0" dirty="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5-11</a:t>
            </a:r>
            <a:endParaRPr lang="en-US" sz="1400" b="0" dirty="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54</a:t>
            </a:r>
            <a:endParaRPr lang="en-US" sz="1400" b="0" dirty="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a14="http://schemas.microsoft.com/office/drawing/2010/main" xmlns="">
                <a:solidFill>
                  <a:srgbClr val="3333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450</a:t>
            </a:r>
            <a:endParaRPr lang="en-US" sz="1400" b="0" dirty="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a:solidFill>
                  <a:schemeClr val="accent2"/>
                </a:solidFill>
              </a:rPr>
              <a:t>1300</a:t>
            </a: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a:t>802.11 ac</a:t>
            </a:r>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 name="Date Placeholder 5"/>
          <p:cNvSpPr>
            <a:spLocks noGrp="1"/>
          </p:cNvSpPr>
          <p:nvPr>
            <p:ph type="dt" sz="half" idx="10"/>
          </p:nvPr>
        </p:nvSpPr>
        <p:spPr/>
        <p:txBody>
          <a:bodyPr/>
          <a:lstStyle/>
          <a:p>
            <a:r>
              <a:rPr lang="en-US"/>
              <a:t>November 29, 2021</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11</a:t>
            </a:fld>
            <a:endParaRPr lang="en-US"/>
          </a:p>
        </p:txBody>
      </p:sp>
      <p:sp>
        <p:nvSpPr>
          <p:cNvPr id="2" name="Footer Placeholder 1">
            <a:extLst>
              <a:ext uri="{FF2B5EF4-FFF2-40B4-BE49-F238E27FC236}">
                <a16:creationId xmlns:a16="http://schemas.microsoft.com/office/drawing/2014/main" id="{AE8A0A30-CC37-D44F-B9F8-C386CAC53A79}"/>
              </a:ext>
            </a:extLst>
          </p:cNvPr>
          <p:cNvSpPr>
            <a:spLocks noGrp="1"/>
          </p:cNvSpPr>
          <p:nvPr>
            <p:ph type="ftr" sz="quarter" idx="11"/>
          </p:nvPr>
        </p:nvSpPr>
        <p:spPr/>
        <p:txBody>
          <a:bodyPr/>
          <a:lstStyle/>
          <a:p>
            <a:r>
              <a:rPr lang="en-US"/>
              <a:t>EECS 489 – Lecture 19</a:t>
            </a:r>
            <a:endParaRPr lang="en-US" sz="1050" b="0" dirty="0">
              <a:latin typeface="Times New Roman" charset="0"/>
            </a:endParaRPr>
          </a:p>
        </p:txBody>
      </p:sp>
      <p:sp>
        <p:nvSpPr>
          <p:cNvPr id="5" name="Oval 4"/>
          <p:cNvSpPr/>
          <p:nvPr/>
        </p:nvSpPr>
        <p:spPr bwMode="auto">
          <a:xfrm>
            <a:off x="1357313" y="1295400"/>
            <a:ext cx="1746249" cy="24897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modes of operation</a:t>
            </a:r>
          </a:p>
        </p:txBody>
      </p:sp>
      <p:sp>
        <p:nvSpPr>
          <p:cNvPr id="7" name="Content Placeholder 6"/>
          <p:cNvSpPr>
            <a:spLocks noGrp="1"/>
          </p:cNvSpPr>
          <p:nvPr>
            <p:ph idx="1"/>
          </p:nvPr>
        </p:nvSpPr>
        <p:spPr/>
        <p:txBody>
          <a:bodyPr/>
          <a:lstStyle/>
          <a:p>
            <a:r>
              <a:rPr lang="en-US" dirty="0">
                <a:solidFill>
                  <a:srgbClr val="0000FF"/>
                </a:solidFill>
              </a:rPr>
              <a:t>Infrastructure mode</a:t>
            </a:r>
            <a:r>
              <a:rPr lang="en-US" dirty="0"/>
              <a:t>: Base stations connect mobiles to wired network</a:t>
            </a:r>
          </a:p>
          <a:p>
            <a:r>
              <a:rPr lang="en-US" dirty="0">
                <a:solidFill>
                  <a:srgbClr val="0000FF"/>
                </a:solidFill>
              </a:rPr>
              <a:t>Ad-hoc mode</a:t>
            </a:r>
            <a:r>
              <a:rPr lang="en-US" dirty="0"/>
              <a:t>: Wireless hosts organize themselves to communicate </a:t>
            </a:r>
          </a:p>
        </p:txBody>
      </p:sp>
      <p:sp>
        <p:nvSpPr>
          <p:cNvPr id="3" name="Date Placeholder 2"/>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88803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Infrastructure mode</a:t>
            </a:r>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
        <p:nvSpPr>
          <p:cNvPr id="3" name="Footer Placeholder 2">
            <a:extLst>
              <a:ext uri="{FF2B5EF4-FFF2-40B4-BE49-F238E27FC236}">
                <a16:creationId xmlns:a16="http://schemas.microsoft.com/office/drawing/2014/main" id="{E25C1924-C365-D84A-BBEF-5DE79376802F}"/>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84427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Ad-hoc mode</a:t>
            </a:r>
          </a:p>
        </p:txBody>
      </p:sp>
      <p:sp>
        <p:nvSpPr>
          <p:cNvPr id="7" name="Content Placeholder 6"/>
          <p:cNvSpPr>
            <a:spLocks noGrp="1"/>
          </p:cNvSpPr>
          <p:nvPr>
            <p:ph sz="half" idx="1"/>
          </p:nvPr>
        </p:nvSpPr>
        <p:spPr/>
        <p:txBody>
          <a:bodyPr/>
          <a:lstStyle/>
          <a:p>
            <a:r>
              <a:rPr lang="en-US" sz="2400" dirty="0"/>
              <a:t>No base station</a:t>
            </a:r>
          </a:p>
          <a:p>
            <a:r>
              <a:rPr lang="en-US" sz="2400" dirty="0"/>
              <a:t>Nodes can only transmit to other nodes within link coverage</a:t>
            </a:r>
          </a:p>
          <a:p>
            <a:r>
              <a:rPr lang="en-US" sz="2400" dirty="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13"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14"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15"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16"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17"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18"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19"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20"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21"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22"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Infrastructure</a:t>
            </a:r>
          </a:p>
          <a:p>
            <a:pPr algn="ctr">
              <a:defRPr/>
            </a:pPr>
            <a:r>
              <a:rPr lang="en-US" sz="2200" b="0" dirty="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No</a:t>
            </a:r>
          </a:p>
          <a:p>
            <a:pPr algn="ctr">
              <a:defRPr/>
            </a:pPr>
            <a:r>
              <a:rPr lang="en-US" sz="2200" b="0" dirty="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connects to </a:t>
            </a:r>
          </a:p>
          <a:p>
            <a:pPr algn="ctr">
              <a:defRPr/>
            </a:pPr>
            <a:r>
              <a:rPr lang="en-US" b="0" dirty="0">
                <a:solidFill>
                  <a:schemeClr val="accent2"/>
                </a:solidFill>
                <a:latin typeface="Arial" charset="0"/>
                <a:ea typeface="Arial" charset="0"/>
                <a:cs typeface="Arial" charset="0"/>
              </a:rPr>
              <a:t>base station (WiFi,</a:t>
            </a:r>
          </a:p>
          <a:p>
            <a:pPr algn="ctr">
              <a:defRPr/>
            </a:pPr>
            <a:r>
              <a:rPr lang="en-US" b="0" dirty="0">
                <a:solidFill>
                  <a:schemeClr val="accent2"/>
                </a:solidFill>
                <a:latin typeface="Arial" charset="0"/>
                <a:ea typeface="Arial" charset="0"/>
                <a:cs typeface="Arial" charset="0"/>
              </a:rPr>
              <a:t>WiMAX, cellular), </a:t>
            </a:r>
          </a:p>
          <a:p>
            <a:pPr algn="ctr">
              <a:defRPr/>
            </a:pPr>
            <a:r>
              <a:rPr lang="en-US" b="0" dirty="0">
                <a:solidFill>
                  <a:schemeClr val="accent2"/>
                </a:solidFill>
                <a:latin typeface="Arial" charset="0"/>
                <a:ea typeface="Arial" charset="0"/>
                <a:cs typeface="Arial" charset="0"/>
              </a:rPr>
              <a:t>which connects to </a:t>
            </a:r>
          </a:p>
          <a:p>
            <a:pPr algn="ctr">
              <a:defRPr/>
            </a:pPr>
            <a:r>
              <a:rPr lang="en-US" b="0" dirty="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(Bluetooth, </a:t>
            </a:r>
          </a:p>
          <a:p>
            <a:pPr algn="ctr">
              <a:defRPr/>
            </a:pPr>
            <a:r>
              <a:rPr lang="en-US" b="0" dirty="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may have to</a:t>
            </a:r>
          </a:p>
          <a:p>
            <a:pPr algn="ctr">
              <a:defRPr/>
            </a:pPr>
            <a:r>
              <a:rPr lang="en-US" b="0" dirty="0">
                <a:solidFill>
                  <a:schemeClr val="accent2"/>
                </a:solidFill>
                <a:latin typeface="Arial" charset="0"/>
                <a:ea typeface="Arial" charset="0"/>
                <a:cs typeface="Arial" charset="0"/>
              </a:rPr>
              <a:t>relay through several</a:t>
            </a:r>
          </a:p>
          <a:p>
            <a:pPr algn="ctr">
              <a:defRPr/>
            </a:pPr>
            <a:r>
              <a:rPr lang="en-US" b="0" dirty="0">
                <a:solidFill>
                  <a:schemeClr val="accent2"/>
                </a:solidFill>
                <a:latin typeface="Arial" charset="0"/>
                <a:ea typeface="Arial" charset="0"/>
                <a:cs typeface="Arial" charset="0"/>
              </a:rPr>
              <a:t>wireless nodes to </a:t>
            </a:r>
          </a:p>
          <a:p>
            <a:pPr algn="ctr">
              <a:defRPr/>
            </a:pPr>
            <a:r>
              <a:rPr lang="en-US" b="0" dirty="0">
                <a:solidFill>
                  <a:schemeClr val="accent2"/>
                </a:solidFill>
                <a:latin typeface="Arial" charset="0"/>
                <a:ea typeface="Arial" charset="0"/>
                <a:cs typeface="Arial" charset="0"/>
              </a:rPr>
              <a:t>connect to larger </a:t>
            </a:r>
          </a:p>
          <a:p>
            <a:pPr algn="ctr">
              <a:defRPr/>
            </a:pPr>
            <a:r>
              <a:rPr lang="en-US" b="0" dirty="0">
                <a:solidFill>
                  <a:schemeClr val="accent2"/>
                </a:solidFill>
                <a:latin typeface="Arial" charset="0"/>
                <a:ea typeface="Arial" charset="0"/>
                <a:cs typeface="Arial" charset="0"/>
              </a:rPr>
              <a:t>Internet: </a:t>
            </a:r>
            <a:r>
              <a:rPr lang="en-US" b="0" i="1" dirty="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May have to</a:t>
            </a:r>
          </a:p>
          <a:p>
            <a:pPr algn="ctr">
              <a:defRPr/>
            </a:pPr>
            <a:r>
              <a:rPr lang="en-US" b="0" dirty="0">
                <a:solidFill>
                  <a:schemeClr val="accent2"/>
                </a:solidFill>
                <a:latin typeface="Arial" charset="0"/>
                <a:ea typeface="Arial" charset="0"/>
                <a:cs typeface="Arial" charset="0"/>
              </a:rPr>
              <a:t>relay to reach other </a:t>
            </a:r>
          </a:p>
          <a:p>
            <a:pPr algn="ctr">
              <a:defRPr/>
            </a:pPr>
            <a:r>
              <a:rPr lang="en-US" b="0" dirty="0">
                <a:solidFill>
                  <a:schemeClr val="accent2"/>
                </a:solidFill>
                <a:latin typeface="Arial" charset="0"/>
                <a:ea typeface="Arial" charset="0"/>
                <a:cs typeface="Arial" charset="0"/>
              </a:rPr>
              <a:t>a given wireless node</a:t>
            </a:r>
          </a:p>
          <a:p>
            <a:pPr algn="ctr">
              <a:defRPr/>
            </a:pPr>
            <a:r>
              <a:rPr lang="en-US" b="0" dirty="0">
                <a:solidFill>
                  <a:schemeClr val="accent2"/>
                </a:solidFill>
                <a:latin typeface="Arial" charset="0"/>
                <a:ea typeface="Arial" charset="0"/>
                <a:cs typeface="Arial" charset="0"/>
              </a:rPr>
              <a:t>MANET, VANET</a:t>
            </a:r>
            <a:endParaRPr lang="en-US" b="0" i="1" dirty="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27394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a:t>November 29, 2021</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Path loss/path attenuation</a:t>
            </a:r>
          </a:p>
        </p:txBody>
      </p:sp>
      <p:sp>
        <p:nvSpPr>
          <p:cNvPr id="26626" name="Content Placeholder 2"/>
          <p:cNvSpPr>
            <a:spLocks noGrp="1"/>
          </p:cNvSpPr>
          <p:nvPr>
            <p:ph idx="1"/>
          </p:nvPr>
        </p:nvSpPr>
        <p:spPr/>
        <p:txBody>
          <a:bodyPr/>
          <a:lstStyle/>
          <a:p>
            <a:r>
              <a:rPr lang="en-US" dirty="0"/>
              <a:t>Free Space Path Loss (FSPL):</a:t>
            </a:r>
          </a:p>
          <a:p>
            <a:pPr lvl="1"/>
            <a:endParaRPr lang="en-US" dirty="0"/>
          </a:p>
          <a:p>
            <a:pPr lvl="1"/>
            <a:endParaRPr lang="en-US" dirty="0"/>
          </a:p>
          <a:p>
            <a:pPr lvl="1"/>
            <a:r>
              <a:rPr lang="en-US" dirty="0"/>
              <a:t>d = distance</a:t>
            </a:r>
          </a:p>
          <a:p>
            <a:pPr lvl="1"/>
            <a:r>
              <a:rPr lang="el-GR" dirty="0"/>
              <a:t>λ</a:t>
            </a:r>
            <a:r>
              <a:rPr lang="en-US" dirty="0"/>
              <a:t> = wave length (c/f)</a:t>
            </a:r>
          </a:p>
          <a:p>
            <a:pPr lvl="1"/>
            <a:r>
              <a:rPr lang="en-US" dirty="0"/>
              <a:t>f = frequency</a:t>
            </a:r>
          </a:p>
          <a:p>
            <a:pPr lvl="1"/>
            <a:r>
              <a:rPr lang="en-US" dirty="0"/>
              <a:t>c = speed of light</a:t>
            </a:r>
          </a:p>
          <a:p>
            <a:r>
              <a:rPr lang="en-US" dirty="0"/>
              <a:t>Due to</a:t>
            </a:r>
          </a:p>
          <a:p>
            <a:pPr lvl="1"/>
            <a:r>
              <a:rPr lang="en-US" dirty="0"/>
              <a:t>Reflection, diffraction, absorption, terrain contours (urban, rural, vegetation), humidity</a:t>
            </a:r>
          </a:p>
          <a:p>
            <a:endParaRPr lang="en-US" dirty="0"/>
          </a:p>
          <a:p>
            <a:endParaRPr lang="en-US" dirty="0"/>
          </a:p>
          <a:p>
            <a:endParaRPr lang="en-US" dirty="0"/>
          </a:p>
          <a:p>
            <a:endParaRPr lang="en-US" dirty="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a:t>FSPL </a:t>
              </a:r>
              <a:r>
                <a:rPr lang="en-US" dirty="0"/>
                <a:t>= </a:t>
              </a:r>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a:t>4π</a:t>
              </a:r>
              <a:r>
                <a:rPr lang="en-US" sz="1800" dirty="0" err="1"/>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a:t>c</a:t>
              </a:r>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a:t>2</a:t>
              </a:r>
            </a:p>
          </p:txBody>
        </p:sp>
      </p:grpSp>
      <p:sp>
        <p:nvSpPr>
          <p:cNvPr id="13" name="Date Placeholder 12"/>
          <p:cNvSpPr>
            <a:spLocks noGrp="1"/>
          </p:cNvSpPr>
          <p:nvPr>
            <p:ph type="dt" sz="half" idx="10"/>
          </p:nvPr>
        </p:nvSpPr>
        <p:spPr/>
        <p:txBody>
          <a:bodyPr/>
          <a:lstStyle/>
          <a:p>
            <a:r>
              <a:rPr lang="en-US"/>
              <a:t>November 29, 2021</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13219388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SNR and BER</a:t>
            </a:r>
          </a:p>
        </p:txBody>
      </p:sp>
      <p:sp>
        <p:nvSpPr>
          <p:cNvPr id="14341" name="Rectangle 3"/>
          <p:cNvSpPr>
            <a:spLocks noGrp="1" noChangeArrowheads="1"/>
          </p:cNvSpPr>
          <p:nvPr>
            <p:ph sz="half" idx="1"/>
          </p:nvPr>
        </p:nvSpPr>
        <p:spPr>
          <a:xfrm>
            <a:off x="685799" y="1600200"/>
            <a:ext cx="3976689" cy="4419600"/>
          </a:xfrm>
        </p:spPr>
        <p:txBody>
          <a:bodyPr/>
          <a:lstStyle/>
          <a:p>
            <a:r>
              <a:rPr lang="en-US" dirty="0">
                <a:solidFill>
                  <a:srgbClr val="0000FF"/>
                </a:solidFill>
              </a:rPr>
              <a:t>SNR</a:t>
            </a:r>
            <a:r>
              <a:rPr lang="en-US" dirty="0"/>
              <a:t>: Signal-to-noise ratio</a:t>
            </a:r>
          </a:p>
          <a:p>
            <a:pPr lvl="1"/>
            <a:r>
              <a:rPr lang="en-US" dirty="0"/>
              <a:t>Larger SNR makes it easier to extract signal from noise (good)</a:t>
            </a:r>
          </a:p>
          <a:p>
            <a:r>
              <a:rPr lang="en-US" dirty="0">
                <a:solidFill>
                  <a:srgbClr val="0000FF"/>
                </a:solidFill>
              </a:rPr>
              <a:t>BER</a:t>
            </a:r>
            <a:r>
              <a:rPr lang="en-US" dirty="0"/>
              <a:t>: Bit error rate</a:t>
            </a:r>
          </a:p>
          <a:p>
            <a:r>
              <a:rPr lang="en-US" dirty="0"/>
              <a:t>SNR vs. BER tradeoffs</a:t>
            </a:r>
          </a:p>
          <a:p>
            <a:pPr lvl="1"/>
            <a:r>
              <a:rPr lang="en-US" dirty="0">
                <a:solidFill>
                  <a:srgbClr val="0000FF"/>
                </a:solidFill>
              </a:rPr>
              <a:t>Given physical layer</a:t>
            </a:r>
            <a:r>
              <a:rPr lang="en-US" dirty="0"/>
              <a:t>: Increase power → increase SNR → decrease BER</a:t>
            </a:r>
          </a:p>
          <a:p>
            <a:pPr lvl="1"/>
            <a:r>
              <a:rPr lang="en-US" dirty="0">
                <a:solidFill>
                  <a:srgbClr val="0000FF"/>
                </a:solidFill>
              </a:rPr>
              <a:t>Given SNR</a:t>
            </a:r>
            <a:r>
              <a:rPr lang="en-US" dirty="0"/>
              <a:t>: Choose physical layer that meets BER requirement, giving highest throughput</a:t>
            </a:r>
          </a:p>
          <a:p>
            <a:pPr lvl="1"/>
            <a:r>
              <a:rPr lang="en-US" dirty="0">
                <a:solidFill>
                  <a:srgbClr val="0000FF"/>
                </a:solidFill>
              </a:rPr>
              <a:t>SNR may change with mobility</a:t>
            </a:r>
            <a:r>
              <a:rPr lang="en-US" dirty="0"/>
              <a:t>: Dynamically adapt physical layer</a:t>
            </a:r>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endParaRPr lang="en-US" sz="1200" b="0" baseline="30000" dirty="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20</a:t>
              </a:r>
              <a:endParaRPr lang="en-US" sz="1200" b="0" baseline="30000" dirty="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30</a:t>
              </a:r>
              <a:endParaRPr lang="en-US" sz="1200" b="0" baseline="30000" dirty="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40</a:t>
              </a:r>
              <a:endParaRPr lang="en-US" sz="1200" b="0" baseline="30000" dirty="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a:t>November 29, 2021</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18</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Dealing with bit errors</a:t>
            </a:r>
          </a:p>
        </p:txBody>
      </p:sp>
      <p:sp>
        <p:nvSpPr>
          <p:cNvPr id="1890307" name="Rectangle 3"/>
          <p:cNvSpPr>
            <a:spLocks noGrp="1" noChangeArrowheads="1"/>
          </p:cNvSpPr>
          <p:nvPr>
            <p:ph idx="1"/>
          </p:nvPr>
        </p:nvSpPr>
        <p:spPr>
          <a:xfrm>
            <a:off x="685800" y="1600200"/>
            <a:ext cx="8153400" cy="4419600"/>
          </a:xfrm>
        </p:spPr>
        <p:txBody>
          <a:bodyPr/>
          <a:lstStyle/>
          <a:p>
            <a:r>
              <a:rPr lang="en-US" dirty="0"/>
              <a:t>Wired vs. wireless links: most loss due to congestion vs. higher, time-varying BER</a:t>
            </a:r>
          </a:p>
          <a:p>
            <a:r>
              <a:rPr lang="en-US" dirty="0"/>
              <a:t>Dealing with high wireless bit-error rates</a:t>
            </a:r>
          </a:p>
          <a:p>
            <a:pPr lvl="1"/>
            <a:r>
              <a:rPr lang="en-US" dirty="0">
                <a:solidFill>
                  <a:srgbClr val="0000FF"/>
                </a:solidFill>
              </a:rPr>
              <a:t>Sender could increase transmission power</a:t>
            </a:r>
          </a:p>
          <a:p>
            <a:pPr lvl="2"/>
            <a:r>
              <a:rPr lang="en-US" dirty="0"/>
              <a:t>Needs hi energy (bad for battery-powered hosts)</a:t>
            </a:r>
          </a:p>
          <a:p>
            <a:pPr lvl="2"/>
            <a:r>
              <a:rPr lang="en-US" dirty="0"/>
              <a:t>Creates more interference with other senders</a:t>
            </a:r>
          </a:p>
          <a:p>
            <a:pPr lvl="1"/>
            <a:r>
              <a:rPr lang="en-US" dirty="0">
                <a:solidFill>
                  <a:srgbClr val="0000FF"/>
                </a:solidFill>
              </a:rPr>
              <a:t>Stronger error detection and recovery</a:t>
            </a:r>
          </a:p>
          <a:p>
            <a:pPr lvl="2"/>
            <a:r>
              <a:rPr lang="en-US" dirty="0"/>
              <a:t>More powerful error detection/correction codes</a:t>
            </a:r>
          </a:p>
          <a:p>
            <a:pPr lvl="2"/>
            <a:r>
              <a:rPr lang="en-US" dirty="0"/>
              <a:t>Link-layer retransmission of corrupted frames</a:t>
            </a:r>
          </a:p>
          <a:p>
            <a:pPr lvl="1"/>
            <a:r>
              <a:rPr lang="en-US" dirty="0">
                <a:solidFill>
                  <a:srgbClr val="0000FF"/>
                </a:solidFill>
              </a:rPr>
              <a:t>Many TCP alternatives/extensions for wireless</a:t>
            </a:r>
          </a:p>
          <a:p>
            <a:pPr lvl="2"/>
            <a:r>
              <a:rPr lang="en-US" dirty="0"/>
              <a:t>TCP Westwood uses Explicit Loss Notification (ELN)</a:t>
            </a:r>
          </a:p>
        </p:txBody>
      </p:sp>
      <p:sp>
        <p:nvSpPr>
          <p:cNvPr id="4" name="Slide Number Placeholder 3">
            <a:extLst>
              <a:ext uri="{FF2B5EF4-FFF2-40B4-BE49-F238E27FC236}">
                <a16:creationId xmlns:a16="http://schemas.microsoft.com/office/drawing/2014/main" id="{894BF742-3ECD-964E-9961-C84BFAB7B683}"/>
              </a:ext>
            </a:extLst>
          </p:cNvPr>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157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Wireless network basics</a:t>
            </a:r>
          </a:p>
          <a:p>
            <a:r>
              <a:rPr lang="en-US" dirty="0"/>
              <a:t>802.11 Wireless LAN</a:t>
            </a: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at destination at slightly different times</a:t>
            </a:r>
          </a:p>
        </p:txBody>
      </p:sp>
      <p:sp>
        <p:nvSpPr>
          <p:cNvPr id="2" name="Date Placeholder 1"/>
          <p:cNvSpPr>
            <a:spLocks noGrp="1"/>
          </p:cNvSpPr>
          <p:nvPr>
            <p:ph type="dt" sz="half" idx="10"/>
          </p:nvPr>
        </p:nvSpPr>
        <p:spPr/>
        <p:txBody>
          <a:bodyPr/>
          <a:lstStyle/>
          <a:p>
            <a:r>
              <a:rPr lang="en-US"/>
              <a:t>November 29, 2021</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35714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Multipath effects</a:t>
            </a:r>
          </a:p>
        </p:txBody>
      </p:sp>
      <p:sp>
        <p:nvSpPr>
          <p:cNvPr id="3" name="Content Placeholder 2"/>
          <p:cNvSpPr>
            <a:spLocks noGrp="1"/>
          </p:cNvSpPr>
          <p:nvPr>
            <p:ph idx="1"/>
          </p:nvPr>
        </p:nvSpPr>
        <p:spPr>
          <a:xfrm>
            <a:off x="685800" y="4170362"/>
            <a:ext cx="7924800" cy="1849438"/>
          </a:xfrm>
        </p:spPr>
        <p:txBody>
          <a:bodyPr/>
          <a:lstStyle/>
          <a:p>
            <a:r>
              <a:rPr lang="en-US" dirty="0"/>
              <a:t>Signals bounce off surface and interfere with one another</a:t>
            </a:r>
          </a:p>
          <a:p>
            <a:r>
              <a:rPr lang="en-US" dirty="0">
                <a:solidFill>
                  <a:srgbClr val="0000FF"/>
                </a:solidFill>
              </a:rPr>
              <a:t>Self-interference</a:t>
            </a: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a:t>November 29, 2021</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a:solidFill>
                  <a:srgbClr val="0000FF"/>
                </a:solidFill>
              </a:rPr>
              <a:t>Interference from other sources</a:t>
            </a:r>
            <a:r>
              <a:rPr lang="en-US" dirty="0"/>
              <a:t>: Standardized wireless network frequencies (e.g., 2.4 GHz) shared by other devices (e.g., phone); devices (motors) interfere as well</a:t>
            </a:r>
          </a:p>
          <a:p>
            <a:r>
              <a:rPr lang="en-US" dirty="0"/>
              <a:t>… make communication across (even a point-to-point) wireless link much more </a:t>
            </a:r>
            <a:r>
              <a:rPr lang="ja-JP" altLang="en-US" dirty="0"/>
              <a:t>“</a:t>
            </a:r>
            <a:r>
              <a:rPr lang="en-US" dirty="0"/>
              <a:t>difficult</a:t>
            </a:r>
            <a:r>
              <a:rPr lang="ja-JP" altLang="en-US" dirty="0"/>
              <a:t>”</a:t>
            </a:r>
            <a:endParaRPr lang="en-US" dirty="0"/>
          </a:p>
        </p:txBody>
      </p:sp>
      <p:sp>
        <p:nvSpPr>
          <p:cNvPr id="4" name="Slide Number Placeholder 3">
            <a:extLst>
              <a:ext uri="{FF2B5EF4-FFF2-40B4-BE49-F238E27FC236}">
                <a16:creationId xmlns:a16="http://schemas.microsoft.com/office/drawing/2014/main" id="{451696B8-1BF8-B148-925F-4B4ECDCC6A99}"/>
              </a:ext>
            </a:extLst>
          </p:cNvPr>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p>
        </p:txBody>
      </p:sp>
      <p:sp>
        <p:nvSpPr>
          <p:cNvPr id="4" name="Content Placeholder 3"/>
          <p:cNvSpPr>
            <a:spLocks noGrp="1"/>
          </p:cNvSpPr>
          <p:nvPr>
            <p:ph idx="1"/>
          </p:nvPr>
        </p:nvSpPr>
        <p:spPr/>
        <p:txBody>
          <a:bodyPr/>
          <a:lstStyle/>
          <a:p>
            <a:r>
              <a:rPr lang="en-US" dirty="0"/>
              <a:t>Broadcast medium</a:t>
            </a:r>
          </a:p>
          <a:p>
            <a:pPr lvl="1"/>
            <a:r>
              <a:rPr lang="en-US" dirty="0"/>
              <a:t>Anybody in proximity can hear and interfere</a:t>
            </a:r>
          </a:p>
          <a:p>
            <a:r>
              <a:rPr lang="en-US" dirty="0"/>
              <a:t>Cannot receive while transmitting</a:t>
            </a:r>
          </a:p>
          <a:p>
            <a:pPr lvl="1"/>
            <a:r>
              <a:rPr lang="en-US" dirty="0"/>
              <a:t>Our own (or nearby) transmission is deafening our receiver ⇒ </a:t>
            </a:r>
            <a:r>
              <a:rPr lang="en-US" dirty="0">
                <a:solidFill>
                  <a:srgbClr val="0000FF"/>
                </a:solidFill>
              </a:rPr>
              <a:t>Half-duplex</a:t>
            </a:r>
          </a:p>
          <a:p>
            <a:pPr lvl="1"/>
            <a:r>
              <a:rPr lang="en-US" dirty="0"/>
              <a:t>Recent work has shown that full duplex is possible</a:t>
            </a:r>
          </a:p>
          <a:p>
            <a:r>
              <a:rPr lang="en-US" dirty="0"/>
              <a:t>Signals sent by sender don’</a:t>
            </a:r>
            <a:r>
              <a:rPr lang="en-US" altLang="ja-JP" dirty="0"/>
              <a:t>t always end up at receiver intact</a:t>
            </a:r>
          </a:p>
        </p:txBody>
      </p:sp>
      <p:sp>
        <p:nvSpPr>
          <p:cNvPr id="6" name="Date Placeholder 5"/>
          <p:cNvSpPr>
            <a:spLocks noGrp="1"/>
          </p:cNvSpPr>
          <p:nvPr>
            <p:ph type="dt" sz="half" idx="10"/>
          </p:nvPr>
        </p:nvSpPr>
        <p:spPr/>
        <p:txBody>
          <a:bodyPr/>
          <a:lstStyle/>
          <a:p>
            <a:r>
              <a:rPr lang="en-US"/>
              <a:t>November 29, 2021</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a:t>Wireless network characteristics</a:t>
            </a:r>
          </a:p>
        </p:txBody>
      </p:sp>
      <p:sp>
        <p:nvSpPr>
          <p:cNvPr id="15366" name="Rectangle 3"/>
          <p:cNvSpPr>
            <a:spLocks noGrp="1" noChangeArrowheads="1"/>
          </p:cNvSpPr>
          <p:nvPr>
            <p:ph idx="1"/>
          </p:nvPr>
        </p:nvSpPr>
        <p:spPr/>
        <p:txBody>
          <a:bodyPr/>
          <a:lstStyle/>
          <a:p>
            <a:r>
              <a:rPr lang="en-US" dirty="0"/>
              <a:t>Multiple wireless senders and receivers create many problems</a:t>
            </a:r>
          </a:p>
          <a:p>
            <a:pPr lvl="1"/>
            <a:r>
              <a:rPr lang="en-US" dirty="0"/>
              <a:t>Multiple access issues (we’ve seen this before)</a:t>
            </a:r>
          </a:p>
          <a:p>
            <a:pPr lvl="1"/>
            <a:r>
              <a:rPr lang="en-US" dirty="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a:t>November 29, 2021</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8279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terminal problem</a:t>
            </a:r>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Hence, A, C are unaware of their interference at B</a:t>
            </a:r>
          </a:p>
          <a:p>
            <a:endParaRPr lang="en-US" dirty="0"/>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0000FF"/>
                  </a:solidFill>
                  <a:latin typeface="Arial" charset="0"/>
                  <a:cs typeface="Arial" charset="0"/>
                </a:rPr>
                <a:t>A</a:t>
              </a:r>
              <a:r>
                <a:rPr lang="ja-JP" altLang="en-US" sz="1400" dirty="0">
                  <a:solidFill>
                    <a:srgbClr val="0000FF"/>
                  </a:solidFill>
                  <a:latin typeface="Arial" charset="0"/>
                  <a:cs typeface="Arial" charset="0"/>
                </a:rPr>
                <a:t>’</a:t>
              </a:r>
              <a:r>
                <a:rPr lang="en-US" sz="1400" dirty="0">
                  <a:solidFill>
                    <a:srgbClr val="0000FF"/>
                  </a:solidFill>
                  <a:latin typeface="Arial" charset="0"/>
                  <a:cs typeface="Arial" charset="0"/>
                </a:rPr>
                <a:t>s signal</a:t>
              </a:r>
            </a:p>
            <a:p>
              <a:pPr>
                <a:defRPr/>
              </a:pPr>
              <a:r>
                <a:rPr lang="en-US" sz="1400" dirty="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chemeClr val="accent2"/>
                  </a:solidFill>
                  <a:latin typeface="Arial" charset="0"/>
                  <a:cs typeface="Arial" charset="0"/>
                </a:rPr>
                <a:t>C</a:t>
              </a:r>
              <a:r>
                <a:rPr lang="ja-JP" altLang="en-US" sz="1400">
                  <a:solidFill>
                    <a:schemeClr val="accent2"/>
                  </a:solidFill>
                  <a:latin typeface="Arial" charset="0"/>
                  <a:cs typeface="Arial" charset="0"/>
                </a:rPr>
                <a:t>’</a:t>
              </a:r>
              <a:r>
                <a:rPr lang="en-US" sz="1400" dirty="0">
                  <a:solidFill>
                    <a:schemeClr val="accent2"/>
                  </a:solidFill>
                  <a:latin typeface="Arial" charset="0"/>
                  <a:cs typeface="Arial" charset="0"/>
                </a:rPr>
                <a:t>s signal</a:t>
              </a:r>
            </a:p>
            <a:p>
              <a:pPr>
                <a:defRPr/>
              </a:pPr>
              <a:r>
                <a:rPr lang="en-US" sz="1400" dirty="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9892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t>Sign up for final exam</a:t>
            </a:r>
          </a:p>
          <a:p>
            <a:pPr lvl="1"/>
            <a:r>
              <a:rPr lang="en-US" dirty="0">
                <a:solidFill>
                  <a:srgbClr val="0000FF"/>
                </a:solidFill>
              </a:rPr>
              <a:t>https://</a:t>
            </a:r>
            <a:r>
              <a:rPr lang="en-US" dirty="0" err="1">
                <a:solidFill>
                  <a:srgbClr val="0000FF"/>
                </a:solidFill>
              </a:rPr>
              <a:t>forms.gle</a:t>
            </a:r>
            <a:r>
              <a:rPr lang="en-US" dirty="0">
                <a:solidFill>
                  <a:srgbClr val="0000FF"/>
                </a:solidFill>
              </a:rPr>
              <a:t>/WBfVY2qsybbzV4ZeA</a:t>
            </a:r>
          </a:p>
          <a:p>
            <a:endParaRPr lang="en-US" dirty="0"/>
          </a:p>
          <a:p>
            <a:r>
              <a:rPr lang="en-US" dirty="0"/>
              <a:t>Teaching evaluations</a:t>
            </a:r>
          </a:p>
          <a:p>
            <a:pPr lvl="1"/>
            <a:r>
              <a:rPr lang="en-US" dirty="0"/>
              <a:t>75% or higher completion rate will result in </a:t>
            </a:r>
            <a:r>
              <a:rPr lang="en-US" dirty="0">
                <a:solidFill>
                  <a:srgbClr val="0000FF"/>
                </a:solidFill>
              </a:rPr>
              <a:t>+1 on the final grade for everyone</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27</a:t>
            </a:fld>
            <a:endParaRPr lang="en-US"/>
          </a:p>
        </p:txBody>
      </p:sp>
    </p:spTree>
    <p:extLst>
      <p:ext uri="{BB962C8B-B14F-4D97-AF65-F5344CB8AC3E}">
        <p14:creationId xmlns:p14="http://schemas.microsoft.com/office/powerpoint/2010/main" val="158619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wireless LAN (aka WiFi)</a:t>
            </a:r>
          </a:p>
        </p:txBody>
      </p:sp>
      <p:sp>
        <p:nvSpPr>
          <p:cNvPr id="3" name="Content Placeholder 2"/>
          <p:cNvSpPr>
            <a:spLocks noGrp="1"/>
          </p:cNvSpPr>
          <p:nvPr>
            <p:ph idx="1"/>
          </p:nvPr>
        </p:nvSpPr>
        <p:spPr/>
        <p:txBody>
          <a:bodyPr/>
          <a:lstStyle/>
          <a:p>
            <a:r>
              <a:rPr lang="en-US" dirty="0"/>
              <a:t>Many variations</a:t>
            </a:r>
          </a:p>
          <a:p>
            <a:pPr lvl="1"/>
            <a:r>
              <a:rPr lang="en-US" dirty="0"/>
              <a:t>802.11b, 802.11a, 802.11g, 802.11n, 802.11a*</a:t>
            </a:r>
          </a:p>
          <a:p>
            <a:r>
              <a:rPr lang="en-US" dirty="0"/>
              <a:t>All use CSMA/CA for multiple access</a:t>
            </a:r>
          </a:p>
          <a:p>
            <a:r>
              <a:rPr lang="en-US" dirty="0"/>
              <a:t>All have infrastructure and ad-hoc modes</a:t>
            </a: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96545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Wireless host communicates with base station</a:t>
            </a:r>
          </a:p>
          <a:p>
            <a:pPr lvl="1"/>
            <a:r>
              <a:rPr lang="en-US" dirty="0">
                <a:solidFill>
                  <a:srgbClr val="0000FF"/>
                </a:solidFill>
              </a:rPr>
              <a:t>Base station</a:t>
            </a:r>
            <a:r>
              <a:rPr lang="en-US" dirty="0"/>
              <a:t> = access point (AP)</a:t>
            </a:r>
          </a:p>
          <a:p>
            <a:r>
              <a:rPr lang="en-US" dirty="0">
                <a:solidFill>
                  <a:srgbClr val="0000FF"/>
                </a:solidFill>
              </a:rPr>
              <a:t>Basic Service Set (BSS)</a:t>
            </a:r>
            <a:r>
              <a:rPr lang="en-US" dirty="0"/>
              <a:t> (aka “cell”) in infrastructure mode contains</a:t>
            </a:r>
          </a:p>
          <a:p>
            <a:pPr lvl="1"/>
            <a:r>
              <a:rPr lang="en-US" dirty="0"/>
              <a:t>Wireless hosts</a:t>
            </a:r>
          </a:p>
          <a:p>
            <a:pPr lvl="1"/>
            <a:r>
              <a:rPr lang="en-US" dirty="0"/>
              <a:t>Access point (AP): base station</a:t>
            </a:r>
          </a:p>
          <a:p>
            <a:r>
              <a:rPr lang="en-US" dirty="0"/>
              <a:t>Ad-hoc 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a:t>November 29, 2021</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62677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a:t>Recap: Point-to-point vs. broadcast medium</a:t>
            </a:r>
          </a:p>
        </p:txBody>
      </p:sp>
      <p:sp>
        <p:nvSpPr>
          <p:cNvPr id="957443" name="Rectangle 3"/>
          <p:cNvSpPr>
            <a:spLocks noGrp="1" noChangeArrowheads="1"/>
          </p:cNvSpPr>
          <p:nvPr>
            <p:ph idx="1"/>
          </p:nvPr>
        </p:nvSpPr>
        <p:spPr/>
        <p:txBody>
          <a:bodyPr/>
          <a:lstStyle/>
          <a:p>
            <a:r>
              <a:rPr lang="en-US" dirty="0">
                <a:solidFill>
                  <a:srgbClr val="0000FF"/>
                </a:solidFill>
              </a:rPr>
              <a:t>Point-to-point</a:t>
            </a:r>
            <a:r>
              <a:rPr lang="en-US" dirty="0"/>
              <a:t>: dedicated pairwise communication</a:t>
            </a:r>
          </a:p>
          <a:p>
            <a:pPr lvl="1"/>
            <a:r>
              <a:rPr lang="en-US" dirty="0"/>
              <a:t>E.g., long-distance fiber link</a:t>
            </a:r>
          </a:p>
          <a:p>
            <a:pPr lvl="1"/>
            <a:r>
              <a:rPr lang="en-US" dirty="0"/>
              <a:t>E.g., Point-to-point link b/n Ethernet switch and host</a:t>
            </a:r>
          </a:p>
          <a:p>
            <a:r>
              <a:rPr lang="en-US" dirty="0">
                <a:solidFill>
                  <a:srgbClr val="0000FF"/>
                </a:solidFill>
              </a:rPr>
              <a:t>Broadcast</a:t>
            </a:r>
            <a:r>
              <a:rPr lang="en-US" dirty="0"/>
              <a:t>: shared wire or medium</a:t>
            </a:r>
          </a:p>
          <a:p>
            <a:pPr lvl="1"/>
            <a:r>
              <a:rPr lang="en-US" dirty="0"/>
              <a:t>Traditional Ethernet (pre ~2000)</a:t>
            </a:r>
          </a:p>
          <a:p>
            <a:pPr lvl="1"/>
            <a:r>
              <a:rPr lang="en-US" dirty="0"/>
              <a:t>802.11 wireless LAN</a:t>
            </a:r>
          </a:p>
          <a:p>
            <a:endParaRPr lang="en-US" dirty="0"/>
          </a:p>
          <a:p>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a:t>November 29, 2021</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Designed for limited area</a:t>
            </a:r>
          </a:p>
          <a:p>
            <a:r>
              <a:rPr lang="en-US" dirty="0"/>
              <a:t>AP is set 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a:t>November 29, 2021</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30</a:t>
            </a:fld>
            <a:endParaRPr lang="en-US"/>
          </a:p>
        </p:txBody>
      </p:sp>
    </p:spTree>
    <p:extLst>
      <p:ext uri="{BB962C8B-B14F-4D97-AF65-F5344CB8AC3E}">
        <p14:creationId xmlns:p14="http://schemas.microsoft.com/office/powerpoint/2010/main" val="184837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802.11: Passive/active scanning</a:t>
            </a:r>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64" name="Text Box 88"/>
          <p:cNvSpPr txBox="1">
            <a:spLocks noChangeArrowheads="1"/>
          </p:cNvSpPr>
          <p:nvPr/>
        </p:nvSpPr>
        <p:spPr bwMode="auto">
          <a:xfrm>
            <a:off x="1179513" y="159543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6" name="Text Box 13"/>
            <p:cNvSpPr txBox="1">
              <a:spLocks noChangeArrowheads="1"/>
            </p:cNvSpPr>
            <p:nvPr/>
          </p:nvSpPr>
          <p:spPr bwMode="auto">
            <a:xfrm>
              <a:off x="7367588" y="1643063"/>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87" name="Text Box 14"/>
            <p:cNvSpPr txBox="1">
              <a:spLocks noChangeArrowheads="1"/>
            </p:cNvSpPr>
            <p:nvPr/>
          </p:nvSpPr>
          <p:spPr bwMode="auto">
            <a:xfrm>
              <a:off x="5551488" y="1592263"/>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Active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a:t>November 29, 2021</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multiple access</a:t>
            </a:r>
          </a:p>
        </p:txBody>
      </p:sp>
      <p:sp>
        <p:nvSpPr>
          <p:cNvPr id="3" name="Content Placeholder 2"/>
          <p:cNvSpPr>
            <a:spLocks noGrp="1"/>
          </p:cNvSpPr>
          <p:nvPr>
            <p:ph idx="1"/>
          </p:nvPr>
        </p:nvSpPr>
        <p:spPr/>
        <p:txBody>
          <a:bodyPr/>
          <a:lstStyle/>
          <a:p>
            <a:r>
              <a:rPr lang="en-US" dirty="0"/>
              <a:t>802.11 CSMA: sense before transmitting</a:t>
            </a:r>
          </a:p>
          <a:p>
            <a:pPr lvl="1"/>
            <a:r>
              <a:rPr lang="en-US" dirty="0"/>
              <a:t>Don’t collide with ongoing transmissions by others</a:t>
            </a:r>
          </a:p>
          <a:p>
            <a:r>
              <a:rPr lang="en-US" dirty="0"/>
              <a:t>802.11 has no collision detection!</a:t>
            </a:r>
          </a:p>
          <a:p>
            <a:pPr lvl="1"/>
            <a:r>
              <a:rPr lang="en-US" dirty="0"/>
              <a:t>Difficult to receive (sense collisions) when transmitting due to weak received signals (fading)</a:t>
            </a:r>
          </a:p>
          <a:p>
            <a:pPr lvl="1"/>
            <a:r>
              <a:rPr lang="en-US" dirty="0"/>
              <a:t>Can’t sense all collisions in any case: hidden terminal, fading</a:t>
            </a:r>
          </a:p>
          <a:p>
            <a:r>
              <a:rPr lang="en-US" dirty="0">
                <a:solidFill>
                  <a:srgbClr val="0000FF"/>
                </a:solidFill>
              </a:rPr>
              <a:t>Avoid collisions</a:t>
            </a:r>
            <a:r>
              <a:rPr lang="en-US" dirty="0"/>
              <a:t>: CSMA/CA</a:t>
            </a:r>
          </a:p>
          <a:p>
            <a:pPr lvl="1"/>
            <a:r>
              <a:rPr lang="en-US" dirty="0"/>
              <a:t>CA: Collision Avoidance</a:t>
            </a:r>
          </a:p>
          <a:p>
            <a:endParaRPr lang="en-US" dirty="0"/>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Basic collision avoidance</a:t>
            </a:r>
          </a:p>
        </p:txBody>
      </p:sp>
      <p:sp>
        <p:nvSpPr>
          <p:cNvPr id="3" name="Content Placeholder 2"/>
          <p:cNvSpPr>
            <a:spLocks noGrp="1"/>
          </p:cNvSpPr>
          <p:nvPr>
            <p:ph idx="1"/>
          </p:nvPr>
        </p:nvSpPr>
        <p:spPr/>
        <p:txBody>
          <a:bodyPr/>
          <a:lstStyle/>
          <a:p>
            <a:r>
              <a:rPr lang="en-US" dirty="0"/>
              <a:t>Carrier sense:</a:t>
            </a:r>
          </a:p>
          <a:p>
            <a:pPr lvl="1"/>
            <a:r>
              <a:rPr lang="en-US" dirty="0"/>
              <a:t>When medium busy, choose random interval</a:t>
            </a:r>
          </a:p>
          <a:p>
            <a:pPr lvl="1"/>
            <a:r>
              <a:rPr lang="en-US" dirty="0"/>
              <a:t>Wait that many idle timeslots to pass before sending </a:t>
            </a:r>
          </a:p>
          <a:p>
            <a:r>
              <a:rPr lang="en-US" dirty="0"/>
              <a:t>When a collision is inferred, retransmit with binary exponential backoff (like Ethernet) </a:t>
            </a:r>
          </a:p>
          <a:p>
            <a:pPr lvl="1"/>
            <a:r>
              <a:rPr lang="en-US" dirty="0"/>
              <a:t>Use ACK from receiver to infer </a:t>
            </a:r>
            <a:r>
              <a:rPr lang="ja-JP" altLang="en-US" dirty="0"/>
              <a:t>“</a:t>
            </a:r>
            <a:r>
              <a:rPr lang="en-US" altLang="ja-JP" dirty="0"/>
              <a:t>no collision</a:t>
            </a:r>
            <a:r>
              <a:rPr lang="ja-JP" altLang="en-US" dirty="0"/>
              <a:t>”</a:t>
            </a:r>
            <a:endParaRPr lang="en-US" altLang="ja-JP" dirty="0"/>
          </a:p>
          <a:p>
            <a:pPr lvl="1"/>
            <a:r>
              <a:rPr lang="en-US" dirty="0"/>
              <a:t>Use exponential backoff to adapt contention window</a:t>
            </a:r>
          </a:p>
          <a:p>
            <a:pPr lvl="1"/>
            <a:endParaRPr lang="en-US" dirty="0"/>
          </a:p>
          <a:p>
            <a:endParaRPr lang="en-US" dirty="0"/>
          </a:p>
        </p:txBody>
      </p:sp>
      <p:sp>
        <p:nvSpPr>
          <p:cNvPr id="6" name="Date Placeholder 5"/>
          <p:cNvSpPr>
            <a:spLocks noGrp="1"/>
          </p:cNvSpPr>
          <p:nvPr>
            <p:ph type="dt" sz="half" idx="10"/>
          </p:nvPr>
        </p:nvSpPr>
        <p:spPr/>
        <p:txBody>
          <a:bodyPr/>
          <a:lstStyle/>
          <a:p>
            <a:r>
              <a:rPr lang="en-US"/>
              <a:t>November 29, 2021</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a:t>Before every data transmission </a:t>
            </a:r>
          </a:p>
          <a:p>
            <a:pPr lvl="1"/>
            <a:r>
              <a:rPr lang="en-US" dirty="0"/>
              <a:t>Sender sends a Request to Send (RTS) frame with the length of transmission and the destination</a:t>
            </a:r>
          </a:p>
          <a:p>
            <a:pPr lvl="1"/>
            <a:r>
              <a:rPr lang="en-US" dirty="0"/>
              <a:t>Receiver respond with a Clear to Send (CTS) frame</a:t>
            </a:r>
          </a:p>
          <a:p>
            <a:pPr lvl="1"/>
            <a:r>
              <a:rPr lang="en-US" dirty="0"/>
              <a:t>Sender sends data</a:t>
            </a:r>
          </a:p>
          <a:p>
            <a:pPr lvl="1"/>
            <a:r>
              <a:rPr lang="en-US" dirty="0"/>
              <a:t>Receiver sends an ACK</a:t>
            </a:r>
          </a:p>
          <a:p>
            <a:r>
              <a:rPr lang="en-US" dirty="0"/>
              <a:t>If sender doesn’</a:t>
            </a:r>
            <a:r>
              <a:rPr lang="en-US" altLang="ja-JP" dirty="0"/>
              <a:t>t get a CTS back, it assumes collision </a:t>
            </a:r>
            <a:endParaRPr lang="en-US" dirty="0"/>
          </a:p>
        </p:txBody>
      </p:sp>
      <p:sp>
        <p:nvSpPr>
          <p:cNvPr id="32773" name="Line 4"/>
          <p:cNvSpPr>
            <a:spLocks noChangeShapeType="1"/>
          </p:cNvSpPr>
          <p:nvPr/>
        </p:nvSpPr>
        <p:spPr bwMode="auto">
          <a:xfrm flipH="1">
            <a:off x="1090612"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36052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56626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672034"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Sender</a:t>
            </a:r>
          </a:p>
        </p:txBody>
      </p:sp>
      <p:sp>
        <p:nvSpPr>
          <p:cNvPr id="32777" name="Text Box 8"/>
          <p:cNvSpPr txBox="1">
            <a:spLocks noChangeArrowheads="1"/>
          </p:cNvSpPr>
          <p:nvPr/>
        </p:nvSpPr>
        <p:spPr bwMode="auto">
          <a:xfrm>
            <a:off x="3146172"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Receiver</a:t>
            </a:r>
          </a:p>
        </p:txBody>
      </p:sp>
      <p:sp>
        <p:nvSpPr>
          <p:cNvPr id="32778" name="Text Box 9"/>
          <p:cNvSpPr txBox="1">
            <a:spLocks noChangeArrowheads="1"/>
          </p:cNvSpPr>
          <p:nvPr/>
        </p:nvSpPr>
        <p:spPr bwMode="auto">
          <a:xfrm>
            <a:off x="4863306"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Other 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504825"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481012"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457200"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Data</a:t>
              </a:r>
            </a:p>
          </p:txBody>
        </p:sp>
      </p:grpSp>
      <p:grpSp>
        <p:nvGrpSpPr>
          <p:cNvPr id="5" name="Group 21"/>
          <p:cNvGrpSpPr>
            <a:grpSpLocks/>
          </p:cNvGrpSpPr>
          <p:nvPr/>
        </p:nvGrpSpPr>
        <p:grpSpPr bwMode="auto">
          <a:xfrm>
            <a:off x="481012"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34</a:t>
            </a:fld>
            <a:endParaRPr lang="en-US"/>
          </a:p>
        </p:txBody>
      </p:sp>
      <p:sp>
        <p:nvSpPr>
          <p:cNvPr id="7" name="Footer Placeholder 6">
            <a:extLst>
              <a:ext uri="{FF2B5EF4-FFF2-40B4-BE49-F238E27FC236}">
                <a16:creationId xmlns:a16="http://schemas.microsoft.com/office/drawing/2014/main" id="{6ED25473-8F75-E14F-ADDF-D5A03BF7871D}"/>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28" name="Line 6">
            <a:extLst>
              <a:ext uri="{FF2B5EF4-FFF2-40B4-BE49-F238E27FC236}">
                <a16:creationId xmlns:a16="http://schemas.microsoft.com/office/drawing/2014/main" id="{60CFDF30-62B3-0748-8985-225304D46A03}"/>
              </a:ext>
            </a:extLst>
          </p:cNvPr>
          <p:cNvSpPr>
            <a:spLocks noChangeShapeType="1"/>
          </p:cNvSpPr>
          <p:nvPr/>
        </p:nvSpPr>
        <p:spPr bwMode="auto">
          <a:xfrm>
            <a:off x="7696200" y="1902372"/>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29" name="Text Box 9">
            <a:extLst>
              <a:ext uri="{FF2B5EF4-FFF2-40B4-BE49-F238E27FC236}">
                <a16:creationId xmlns:a16="http://schemas.microsoft.com/office/drawing/2014/main" id="{AFC8F4BA-BE6C-8D4F-B899-891CD4D9DF5D}"/>
              </a:ext>
            </a:extLst>
          </p:cNvPr>
          <p:cNvSpPr txBox="1">
            <a:spLocks noChangeArrowheads="1"/>
          </p:cNvSpPr>
          <p:nvPr/>
        </p:nvSpPr>
        <p:spPr bwMode="auto">
          <a:xfrm>
            <a:off x="6865042" y="1339850"/>
            <a:ext cx="166231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Node outside</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sp>
        <p:nvSpPr>
          <p:cNvPr id="30" name="Line 25">
            <a:extLst>
              <a:ext uri="{FF2B5EF4-FFF2-40B4-BE49-F238E27FC236}">
                <a16:creationId xmlns:a16="http://schemas.microsoft.com/office/drawing/2014/main" id="{FD186BFC-0281-A94C-8E7D-374F4A65DA5B}"/>
              </a:ext>
            </a:extLst>
          </p:cNvPr>
          <p:cNvSpPr>
            <a:spLocks noChangeShapeType="1"/>
          </p:cNvSpPr>
          <p:nvPr/>
        </p:nvSpPr>
        <p:spPr bwMode="auto">
          <a:xfrm>
            <a:off x="3605212" y="2283386"/>
            <a:ext cx="4090988" cy="245501"/>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sp>
        <p:nvSpPr>
          <p:cNvPr id="31" name="Line 16">
            <a:extLst>
              <a:ext uri="{FF2B5EF4-FFF2-40B4-BE49-F238E27FC236}">
                <a16:creationId xmlns:a16="http://schemas.microsoft.com/office/drawing/2014/main" id="{E2D87EC3-CDDF-784E-B0AB-35778B0D81BC}"/>
              </a:ext>
            </a:extLst>
          </p:cNvPr>
          <p:cNvSpPr>
            <a:spLocks noChangeShapeType="1"/>
          </p:cNvSpPr>
          <p:nvPr/>
        </p:nvSpPr>
        <p:spPr bwMode="auto">
          <a:xfrm>
            <a:off x="3589338" y="2816786"/>
            <a:ext cx="4106862" cy="169301"/>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0323">
                                            <p:txEl>
                                              <p:pRg st="3" end="3"/>
                                            </p:txEl>
                                          </p:spTgt>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032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uiExpand="1" build="p"/>
      <p:bldP spid="30" grpId="0" animBg="1"/>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RTS/CTS</a:t>
            </a:r>
          </a:p>
        </p:txBody>
      </p:sp>
      <p:sp>
        <p:nvSpPr>
          <p:cNvPr id="3" name="Content Placeholder 2"/>
          <p:cNvSpPr>
            <a:spLocks noGrp="1"/>
          </p:cNvSpPr>
          <p:nvPr>
            <p:ph idx="1"/>
          </p:nvPr>
        </p:nvSpPr>
        <p:spPr/>
        <p:txBody>
          <a:bodyPr/>
          <a:lstStyle/>
          <a:p>
            <a:r>
              <a:rPr lang="en-US" dirty="0"/>
              <a:t>Works by reserving the channel using short frames before transferring much longer DATA frame</a:t>
            </a:r>
          </a:p>
          <a:p>
            <a:pPr lvl="1"/>
            <a:r>
              <a:rPr lang="en-US" dirty="0">
                <a:solidFill>
                  <a:srgbClr val="0000FF"/>
                </a:solidFill>
              </a:rPr>
              <a:t>Explicitly reserving the channel</a:t>
            </a:r>
            <a:r>
              <a:rPr lang="en-US" dirty="0"/>
              <a:t> enables avoidance</a:t>
            </a:r>
          </a:p>
          <a:p>
            <a:r>
              <a:rPr lang="en-US" dirty="0"/>
              <a:t>Required to avoid hidden terminals</a:t>
            </a:r>
          </a:p>
          <a:p>
            <a:pPr lvl="1"/>
            <a:r>
              <a:rPr lang="en-US" dirty="0"/>
              <a:t>Hidden terminals will hear CTS from the receiver</a:t>
            </a: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Preventing collisions altogether</a:t>
            </a:r>
          </a:p>
        </p:txBody>
      </p:sp>
      <p:sp>
        <p:nvSpPr>
          <p:cNvPr id="3" name="Content Placeholder 2"/>
          <p:cNvSpPr>
            <a:spLocks noGrp="1"/>
          </p:cNvSpPr>
          <p:nvPr>
            <p:ph idx="1"/>
          </p:nvPr>
        </p:nvSpPr>
        <p:spPr/>
        <p:txBody>
          <a:bodyPr/>
          <a:lstStyle/>
          <a:p>
            <a:r>
              <a:rPr lang="en-US" dirty="0"/>
              <a:t>Frequency Spectrum partitioned into several channels</a:t>
            </a:r>
          </a:p>
          <a:p>
            <a:pPr lvl="1"/>
            <a:r>
              <a:rPr lang="en-US" dirty="0"/>
              <a:t>Nodes within interference range can use separate channels</a:t>
            </a:r>
          </a:p>
          <a:p>
            <a:pPr lvl="1"/>
            <a:endParaRPr lang="en-US" dirty="0"/>
          </a:p>
          <a:p>
            <a:pPr lvl="1"/>
            <a:endParaRPr lang="en-US" dirty="0"/>
          </a:p>
          <a:p>
            <a:pPr lvl="1"/>
            <a:endParaRPr lang="en-US" dirty="0"/>
          </a:p>
          <a:p>
            <a:pPr lvl="1"/>
            <a:endParaRPr lang="en-US" dirty="0"/>
          </a:p>
          <a:p>
            <a:pPr lvl="1"/>
            <a:r>
              <a:rPr lang="en-US" dirty="0"/>
              <a:t>Now A and C can send without any interference!</a:t>
            </a:r>
          </a:p>
          <a:p>
            <a:pPr lvl="1"/>
            <a:r>
              <a:rPr lang="en-US" dirty="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a:t>November 29, 2021</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a:latin typeface="Arial" charset="0"/>
                <a:ea typeface="Arial" charset="0"/>
                <a:cs typeface="Arial" charset="0"/>
              </a:rPr>
              <a:t>seq</a:t>
            </a:r>
          </a:p>
          <a:p>
            <a:pPr algn="ctr" eaLnBrk="1" hangingPunct="1">
              <a:defRPr/>
            </a:pPr>
            <a:r>
              <a:rPr lang="en-US" sz="1600" b="0" dirty="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a:t>802.11 frame: Addressing</a:t>
            </a:r>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2:</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1:</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3:</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4:</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a:t>November 29, 2021</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75550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714626"/>
            <a:ext cx="5356225" cy="3871913"/>
            <a:chOff x="268" y="1113"/>
            <a:chExt cx="3374" cy="2439"/>
          </a:xfrm>
        </p:grpSpPr>
        <p:sp>
          <p:nvSpPr>
            <p:cNvPr id="29747" name="Line 94"/>
            <p:cNvSpPr>
              <a:spLocks noChangeShapeType="1"/>
            </p:cNvSpPr>
            <p:nvPr/>
          </p:nvSpPr>
          <p:spPr bwMode="auto">
            <a:xfrm flipH="1" flipV="1">
              <a:off x="1587" y="1113"/>
              <a:ext cx="493" cy="25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25"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H1 MAC </a:t>
              </a:r>
              <a:r>
                <a:rPr lang="en-US" b="0" dirty="0" err="1">
                  <a:latin typeface="Arial" charset="0"/>
                  <a:cs typeface="Arial" charset="0"/>
                </a:rPr>
                <a:t>addr</a:t>
              </a:r>
              <a:r>
                <a:rPr lang="en-US" b="0" dirty="0">
                  <a:latin typeface="Arial" charset="0"/>
                  <a:cs typeface="Arial" charset="0"/>
                </a:rPr>
                <a:t>     AP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44926" y="3238501"/>
            <a:ext cx="4110038" cy="2125663"/>
            <a:chOff x="2422" y="1770"/>
            <a:chExt cx="2589" cy="1339"/>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flipH="1">
              <a:off x="2422" y="1770"/>
              <a:ext cx="597"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H1 MAC </a:t>
              </a:r>
              <a:r>
                <a:rPr lang="en-US" b="0" dirty="0" err="1">
                  <a:latin typeface="Arial" charset="0"/>
                  <a:cs typeface="Arial" charset="0"/>
                </a:rPr>
                <a:t>addr</a:t>
              </a:r>
              <a:r>
                <a:rPr lang="en-US" b="0" dirty="0">
                  <a:latin typeface="Arial" charset="0"/>
                  <a:cs typeface="Arial" charset="0"/>
                </a:rPr>
                <a:t>      R1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38</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November 29, 2021</a:t>
            </a:r>
            <a:endParaRPr lang="en-US" sz="1050" b="0">
              <a:latin typeface="Times New Roman" charset="0"/>
            </a:endParaRPr>
          </a:p>
        </p:txBody>
      </p:sp>
    </p:spTree>
    <p:extLst>
      <p:ext uri="{BB962C8B-B14F-4D97-AF65-F5344CB8AC3E}">
        <p14:creationId xmlns:p14="http://schemas.microsoft.com/office/powerpoint/2010/main" val="534173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11808"/>
                                        </p:tgtEl>
                                        <p:attrNameLst>
                                          <p:attrName>style.visibility</p:attrName>
                                        </p:attrNameLst>
                                      </p:cBhvr>
                                      <p:to>
                                        <p:strVal val="visible"/>
                                      </p:to>
                                    </p:set>
                                    <p:animEffect transition="in" filter="wipe(right)">
                                      <p:cBhvr>
                                        <p:cTn id="7" dur="1000"/>
                                        <p:tgtEl>
                                          <p:spTgt spid="4118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11805"/>
                                        </p:tgtEl>
                                        <p:attrNameLst>
                                          <p:attrName>style.visibility</p:attrName>
                                        </p:attrNameLst>
                                      </p:cBhvr>
                                      <p:to>
                                        <p:strVal val="visible"/>
                                      </p:to>
                                    </p:set>
                                    <p:animEffect transition="in" filter="wipe(right)">
                                      <p:cBhvr>
                                        <p:cTn id="12" dur="1000"/>
                                        <p:tgtEl>
                                          <p:spTgt spid="411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AP MAC </a:t>
              </a:r>
              <a:r>
                <a:rPr lang="en-US" b="0" dirty="0" err="1">
                  <a:latin typeface="Arial" charset="0"/>
                  <a:cs typeface="Arial" charset="0"/>
                </a:rPr>
                <a:t>addr</a:t>
              </a:r>
              <a:r>
                <a:rPr lang="en-US" b="0" dirty="0">
                  <a:latin typeface="Arial" charset="0"/>
                  <a:cs typeface="Arial" charset="0"/>
                </a:rPr>
                <a:t>     H1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R1 MAC </a:t>
              </a:r>
              <a:r>
                <a:rPr lang="en-US" b="0" dirty="0" err="1">
                  <a:latin typeface="Arial" charset="0"/>
                  <a:cs typeface="Arial" charset="0"/>
                </a:rPr>
                <a:t>addr</a:t>
              </a:r>
              <a:r>
                <a:rPr lang="en-US" b="0" dirty="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39</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November 29, 2021</a:t>
            </a:r>
            <a:endParaRPr lang="en-US" sz="1050" b="0">
              <a:latin typeface="Times New Roman" charset="0"/>
            </a:endParaRPr>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a:t>Recap: Multiple access algorithm</a:t>
            </a:r>
          </a:p>
        </p:txBody>
      </p:sp>
      <p:sp>
        <p:nvSpPr>
          <p:cNvPr id="959491" name="Rectangle 3"/>
          <p:cNvSpPr>
            <a:spLocks noGrp="1" noChangeArrowheads="1"/>
          </p:cNvSpPr>
          <p:nvPr>
            <p:ph idx="1"/>
          </p:nvPr>
        </p:nvSpPr>
        <p:spPr/>
        <p:txBody>
          <a:bodyPr/>
          <a:lstStyle/>
          <a:p>
            <a:r>
              <a:rPr lang="en-US" dirty="0"/>
              <a:t>Context: a shared broadcast channel</a:t>
            </a:r>
          </a:p>
          <a:p>
            <a:pPr lvl="1"/>
            <a:r>
              <a:rPr lang="en-US" dirty="0"/>
              <a:t>Must avoid having multiple nodes speaking at once</a:t>
            </a:r>
          </a:p>
          <a:p>
            <a:pPr lvl="2"/>
            <a:r>
              <a:rPr lang="en-US" dirty="0"/>
              <a:t>Otherwise, collisions lead to garbled data</a:t>
            </a:r>
          </a:p>
          <a:p>
            <a:pPr lvl="1"/>
            <a:r>
              <a:rPr lang="en-US" dirty="0"/>
              <a:t>Need distributed algorithm to determine which node can transmit</a:t>
            </a:r>
          </a:p>
          <a:p>
            <a:r>
              <a:rPr lang="en-US" dirty="0"/>
              <a:t>Three classes of techniques</a:t>
            </a:r>
          </a:p>
          <a:p>
            <a:pPr lvl="1"/>
            <a:r>
              <a:rPr lang="en-US" dirty="0">
                <a:solidFill>
                  <a:srgbClr val="0000FF"/>
                </a:solidFill>
              </a:rPr>
              <a:t>Channel partitioning</a:t>
            </a:r>
            <a:r>
              <a:rPr lang="en-US" dirty="0"/>
              <a:t>: divide channel into pieces</a:t>
            </a:r>
          </a:p>
          <a:p>
            <a:pPr lvl="1"/>
            <a:r>
              <a:rPr lang="en-US" dirty="0">
                <a:solidFill>
                  <a:srgbClr val="0000FF"/>
                </a:solidFill>
              </a:rPr>
              <a:t>Taking turns</a:t>
            </a:r>
            <a:r>
              <a:rPr lang="en-US" dirty="0"/>
              <a:t>: scheme for deciding who transmits</a:t>
            </a:r>
          </a:p>
          <a:p>
            <a:pPr lvl="1"/>
            <a:r>
              <a:rPr lang="en-US" dirty="0">
                <a:solidFill>
                  <a:srgbClr val="0000FF"/>
                </a:solidFill>
              </a:rPr>
              <a:t>Random access</a:t>
            </a:r>
            <a:r>
              <a:rPr lang="en-US" dirty="0"/>
              <a:t>: allow collisions, and then recover</a:t>
            </a:r>
          </a:p>
          <a:p>
            <a:pPr lvl="2"/>
            <a:r>
              <a:rPr lang="en-US" dirty="0"/>
              <a:t>More in the Internet style!</a:t>
            </a: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Mobility within same subnet</a:t>
            </a:r>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a:t>Self-learning: Switch will see frame from H1 and </a:t>
            </a:r>
            <a:r>
              <a:rPr lang="ja-JP" altLang="en-US" dirty="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31767" name="Text Box 20"/>
          <p:cNvSpPr txBox="1">
            <a:spLocks noChangeArrowheads="1"/>
          </p:cNvSpPr>
          <p:nvPr/>
        </p:nvSpPr>
        <p:spPr bwMode="auto">
          <a:xfrm>
            <a:off x="8005763" y="5053146"/>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2</a:t>
            </a:r>
          </a:p>
        </p:txBody>
      </p:sp>
      <p:sp>
        <p:nvSpPr>
          <p:cNvPr id="31768" name="Text Box 20"/>
          <p:cNvSpPr txBox="1">
            <a:spLocks noChangeArrowheads="1"/>
          </p:cNvSpPr>
          <p:nvPr/>
        </p:nvSpPr>
        <p:spPr bwMode="auto">
          <a:xfrm>
            <a:off x="4673600" y="516016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a:t>November 29, 2021</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40</a:t>
            </a:fld>
            <a:endParaRPr lang="en-US"/>
          </a:p>
        </p:txBody>
      </p:sp>
    </p:spTree>
    <p:extLst>
      <p:ext uri="{BB962C8B-B14F-4D97-AF65-F5344CB8AC3E}">
        <p14:creationId xmlns:p14="http://schemas.microsoft.com/office/powerpoint/2010/main" val="1608765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Personal area network</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a:t>Less than 10 m diameter</a:t>
            </a:r>
          </a:p>
          <a:p>
            <a:r>
              <a:rPr lang="en-US" dirty="0"/>
              <a:t>Replacement for cables (mouse, keyboard, headphones)</a:t>
            </a:r>
          </a:p>
          <a:p>
            <a:r>
              <a:rPr lang="en-US" dirty="0">
                <a:solidFill>
                  <a:srgbClr val="0000FF"/>
                </a:solidFill>
              </a:rPr>
              <a:t>Ad-hoc</a:t>
            </a:r>
            <a:r>
              <a:rPr lang="en-US" dirty="0"/>
              <a:t>: no infrastructure</a:t>
            </a:r>
          </a:p>
          <a:p>
            <a:r>
              <a:rPr lang="en-US" dirty="0">
                <a:solidFill>
                  <a:srgbClr val="0000FF"/>
                </a:solidFill>
              </a:rPr>
              <a:t>Master/slaves</a:t>
            </a:r>
            <a:r>
              <a:rPr lang="en-US" dirty="0"/>
              <a:t>:</a:t>
            </a:r>
          </a:p>
          <a:p>
            <a:pPr lvl="1"/>
            <a:r>
              <a:rPr lang="en-US" dirty="0"/>
              <a:t>Slaves request permission to send (to master)</a:t>
            </a:r>
          </a:p>
          <a:p>
            <a:pPr lvl="1"/>
            <a:r>
              <a:rPr lang="en-US" dirty="0"/>
              <a:t>Master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mn-cs"/>
                </a:rPr>
                <a:t>radius of</a:t>
              </a:r>
            </a:p>
            <a:p>
              <a:pPr eaLnBrk="1" hangingPunct="1">
                <a:defRPr/>
              </a:pPr>
              <a:r>
                <a:rPr lang="en-US" sz="1600" dirty="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a:latin typeface="Arial" charset="0"/>
                  <a:cs typeface="+mn-cs"/>
                </a:rPr>
                <a:t>Parked </a:t>
              </a:r>
              <a:r>
                <a:rPr lang="en-US" dirty="0">
                  <a:latin typeface="Arial" charset="0"/>
                  <a:cs typeface="+mn-cs"/>
                </a:rPr>
                <a:t>device (inactive)</a:t>
              </a:r>
            </a:p>
          </p:txBody>
        </p:sp>
      </p:grpSp>
      <p:sp>
        <p:nvSpPr>
          <p:cNvPr id="10" name="Date Placeholder 9"/>
          <p:cNvSpPr>
            <a:spLocks noGrp="1"/>
          </p:cNvSpPr>
          <p:nvPr>
            <p:ph type="dt" sz="half" idx="10"/>
          </p:nvPr>
        </p:nvSpPr>
        <p:spPr/>
        <p:txBody>
          <a:bodyPr/>
          <a:lstStyle/>
          <a:p>
            <a:r>
              <a:rPr lang="en-US"/>
              <a:t>November 29, 2021</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41</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Wireless networking introduces more challenges than wired networks</a:t>
            </a:r>
          </a:p>
          <a:p>
            <a:pPr lvl="1"/>
            <a:r>
              <a:rPr lang="en-US" dirty="0"/>
              <a:t>Interference, attenuation, multipath, hidden terminals, etc.</a:t>
            </a:r>
          </a:p>
          <a:p>
            <a:r>
              <a:rPr lang="en-US" dirty="0"/>
              <a:t>CSMA/CD doesn’t work because collision detection is difficult </a:t>
            </a:r>
          </a:p>
          <a:p>
            <a:pPr lvl="1"/>
            <a:r>
              <a:rPr lang="en-US" dirty="0"/>
              <a:t>Instead, CSMA/CA is used that avoid collisions by reserving the channel a priori</a:t>
            </a: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a:t>Recap: Random access MAC protocols</a:t>
            </a:r>
          </a:p>
        </p:txBody>
      </p:sp>
      <p:sp>
        <p:nvSpPr>
          <p:cNvPr id="965635" name="Rectangle 3"/>
          <p:cNvSpPr>
            <a:spLocks noGrp="1" noChangeArrowheads="1"/>
          </p:cNvSpPr>
          <p:nvPr>
            <p:ph idx="1"/>
          </p:nvPr>
        </p:nvSpPr>
        <p:spPr/>
        <p:txBody>
          <a:bodyPr/>
          <a:lstStyle/>
          <a:p>
            <a:r>
              <a:rPr lang="en-US" dirty="0"/>
              <a:t>When node has packet to send</a:t>
            </a:r>
          </a:p>
          <a:p>
            <a:pPr lvl="1"/>
            <a:r>
              <a:rPr lang="en-US" dirty="0"/>
              <a:t>Transmit at full channel data rate </a:t>
            </a:r>
            <a:r>
              <a:rPr lang="en-US" b="1" dirty="0"/>
              <a:t>w/o</a:t>
            </a:r>
            <a:r>
              <a:rPr lang="en-US" dirty="0"/>
              <a:t> coordination</a:t>
            </a:r>
          </a:p>
          <a:p>
            <a:r>
              <a:rPr lang="en-US" dirty="0"/>
              <a:t>Two or more transmitting nodes </a:t>
            </a:r>
            <a:r>
              <a:rPr lang="en-US" dirty="0">
                <a:sym typeface="Symbol" charset="0"/>
              </a:rPr>
              <a:t></a:t>
            </a:r>
            <a:r>
              <a:rPr lang="en-US" dirty="0"/>
              <a:t> </a:t>
            </a:r>
            <a:r>
              <a:rPr lang="en-US" dirty="0">
                <a:solidFill>
                  <a:srgbClr val="0000FF"/>
                </a:solidFill>
              </a:rPr>
              <a:t>collision</a:t>
            </a:r>
          </a:p>
          <a:p>
            <a:pPr lvl="1"/>
            <a:r>
              <a:rPr lang="en-US" dirty="0"/>
              <a:t>Data lost</a:t>
            </a:r>
          </a:p>
          <a:p>
            <a:r>
              <a:rPr lang="en-US" dirty="0"/>
              <a:t>Random access MAC protocol specifies</a:t>
            </a:r>
          </a:p>
          <a:p>
            <a:pPr lvl="1"/>
            <a:r>
              <a:rPr lang="en-US" dirty="0"/>
              <a:t>How to </a:t>
            </a:r>
            <a:r>
              <a:rPr lang="en-US" dirty="0">
                <a:solidFill>
                  <a:srgbClr val="0000FF"/>
                </a:solidFill>
              </a:rPr>
              <a:t>detect</a:t>
            </a:r>
            <a:r>
              <a:rPr lang="en-US" dirty="0"/>
              <a:t> and </a:t>
            </a:r>
            <a:r>
              <a:rPr lang="en-US" dirty="0">
                <a:solidFill>
                  <a:srgbClr val="0000FF"/>
                </a:solidFill>
              </a:rPr>
              <a:t>recover</a:t>
            </a:r>
            <a:r>
              <a:rPr lang="en-US" dirty="0"/>
              <a:t> from collisions </a:t>
            </a:r>
          </a:p>
          <a:p>
            <a:r>
              <a:rPr lang="en-US" dirty="0"/>
              <a:t>Examples </a:t>
            </a:r>
          </a:p>
          <a:p>
            <a:pPr lvl="1"/>
            <a:r>
              <a:rPr lang="en-US" dirty="0"/>
              <a:t>ALOHA and Slotted ALOHA</a:t>
            </a:r>
          </a:p>
          <a:p>
            <a:pPr lvl="1"/>
            <a:r>
              <a:rPr lang="en-US" dirty="0"/>
              <a:t>CSMA, CSMA/CD, </a:t>
            </a:r>
            <a:r>
              <a:rPr lang="en-US" dirty="0">
                <a:solidFill>
                  <a:srgbClr val="0000FF"/>
                </a:solidFill>
              </a:rPr>
              <a:t>CSMA/CA</a:t>
            </a:r>
            <a:r>
              <a:rPr lang="en-US" dirty="0"/>
              <a:t> (wireless)</a:t>
            </a: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6</a:t>
            </a:fld>
            <a:endParaRPr lang="en-US"/>
          </a:p>
        </p:txBody>
      </p:sp>
      <p:sp>
        <p:nvSpPr>
          <p:cNvPr id="2" name="Footer Placeholder 1">
            <a:extLst>
              <a:ext uri="{FF2B5EF4-FFF2-40B4-BE49-F238E27FC236}">
                <a16:creationId xmlns:a16="http://schemas.microsoft.com/office/drawing/2014/main" id="{BD627A9E-08D2-2C41-B1AA-90BEA49767B5}"/>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7715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Laptop,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Run 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May 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Wireless 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
        <p:nvSpPr>
          <p:cNvPr id="3" name="Footer Placeholder 2">
            <a:extLst>
              <a:ext uri="{FF2B5EF4-FFF2-40B4-BE49-F238E27FC236}">
                <a16:creationId xmlns:a16="http://schemas.microsoft.com/office/drawing/2014/main" id="{D37C5A16-1BD3-194C-902F-DC17987FF158}"/>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vs. mobile</a:t>
            </a:r>
          </a:p>
        </p:txBody>
      </p:sp>
      <p:sp>
        <p:nvSpPr>
          <p:cNvPr id="7" name="Content Placeholder 6"/>
          <p:cNvSpPr>
            <a:spLocks noGrp="1"/>
          </p:cNvSpPr>
          <p:nvPr>
            <p:ph idx="1"/>
          </p:nvPr>
        </p:nvSpPr>
        <p:spPr/>
        <p:txBody>
          <a:bodyPr/>
          <a:lstStyle/>
          <a:p>
            <a:r>
              <a:rPr lang="en-US" dirty="0"/>
              <a:t>Wireless networks deal with communication over wireless links</a:t>
            </a:r>
          </a:p>
          <a:p>
            <a:r>
              <a:rPr lang="en-US" dirty="0"/>
              <a:t>Mobility deals with handling mobile users that change point of attachment to network</a:t>
            </a:r>
          </a:p>
          <a:p>
            <a:pPr lvl="1"/>
            <a:r>
              <a:rPr lang="en-US" dirty="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Mobile changes base station providing connection into wired network</a:t>
            </a:r>
          </a:p>
        </p:txBody>
      </p:sp>
      <p:sp>
        <p:nvSpPr>
          <p:cNvPr id="3" name="Date Placeholder 2"/>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62157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connected to wired network</a:t>
            </a:r>
          </a:p>
          <a:p>
            <a:pPr marL="180975" indent="-180975">
              <a:lnSpc>
                <a:spcPct val="90000"/>
              </a:lnSpc>
              <a:spcBef>
                <a:spcPct val="20000"/>
              </a:spcBef>
              <a:buClr>
                <a:srgbClr val="000099"/>
              </a:buClr>
              <a:buSzPct val="100000"/>
              <a:buFont typeface="Arial" charset="0"/>
              <a:buChar char="•"/>
              <a:defRPr/>
            </a:pPr>
            <a:r>
              <a:rPr lang="en-US" sz="2000" b="0" dirty="0">
                <a:solidFill>
                  <a:srgbClr val="0000FF"/>
                </a:solidFill>
                <a:ea typeface="Arial" charset="0"/>
                <a:cs typeface="Arial" charset="0"/>
              </a:rPr>
              <a:t>Relay</a:t>
            </a:r>
            <a:r>
              <a:rPr lang="en-US" sz="2000" b="0" dirty="0">
                <a:solidFill>
                  <a:schemeClr val="accent2"/>
                </a:solidFill>
                <a:ea typeface="Arial" charset="0"/>
                <a:cs typeface="Arial" charset="0"/>
              </a:rPr>
              <a:t>: responsible 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E.g., cell towers,  802.11 access points (AP)</a:t>
            </a:r>
          </a:p>
        </p:txBody>
      </p:sp>
      <p:sp>
        <p:nvSpPr>
          <p:cNvPr id="2" name="Date Placeholder 1"/>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
        <p:nvSpPr>
          <p:cNvPr id="3" name="Footer Placeholder 2">
            <a:extLst>
              <a:ext uri="{FF2B5EF4-FFF2-40B4-BE49-F238E27FC236}">
                <a16:creationId xmlns:a16="http://schemas.microsoft.com/office/drawing/2014/main" id="{367DED08-328C-1F40-9325-293194D138D2}"/>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29746351"/>
      </p:ext>
    </p:extLst>
  </p:cSld>
  <p:clrMapOvr>
    <a:masterClrMapping/>
  </p:clrMapOvr>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1490454448</TotalTime>
  <Pages>7</Pages>
  <Words>2554</Words>
  <Application>Microsoft Macintosh PowerPoint</Application>
  <PresentationFormat>On-screen Show (4:3)</PresentationFormat>
  <Paragraphs>603</Paragraphs>
  <Slides>42</Slides>
  <Notes>32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0" baseType="lpstr">
      <vt:lpstr>Arial</vt:lpstr>
      <vt:lpstr>Arial Black</vt:lpstr>
      <vt:lpstr>Gill Sans</vt:lpstr>
      <vt:lpstr>Monotype Sorts</vt:lpstr>
      <vt:lpstr>Times New Roman</vt:lpstr>
      <vt:lpstr>Wingdings</vt:lpstr>
      <vt:lpstr>dbllineb</vt:lpstr>
      <vt:lpstr>Clip</vt:lpstr>
      <vt:lpstr>EECS 489 Computer Networks  Fall 2021</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Why do we need Address 3?</vt:lpstr>
      <vt:lpstr>802.11: Mobility within same subnet</vt:lpstr>
      <vt:lpstr>802.15: Personal area network</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Mosharaf</cp:lastModifiedBy>
  <cp:revision>1284</cp:revision>
  <cp:lastPrinted>1999-09-08T17:25:07Z</cp:lastPrinted>
  <dcterms:created xsi:type="dcterms:W3CDTF">2014-01-14T18:15:50Z</dcterms:created>
  <dcterms:modified xsi:type="dcterms:W3CDTF">2021-11-29T21:06:10Z</dcterms:modified>
  <cp:category/>
</cp:coreProperties>
</file>