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8" r:id="rId2"/>
    <p:sldId id="487" r:id="rId3"/>
    <p:sldId id="513" r:id="rId4"/>
    <p:sldId id="514" r:id="rId5"/>
    <p:sldId id="582" r:id="rId6"/>
    <p:sldId id="581" r:id="rId7"/>
    <p:sldId id="583" r:id="rId8"/>
    <p:sldId id="515" r:id="rId9"/>
    <p:sldId id="516" r:id="rId10"/>
    <p:sldId id="518" r:id="rId11"/>
    <p:sldId id="517" r:id="rId12"/>
    <p:sldId id="552" r:id="rId13"/>
    <p:sldId id="519" r:id="rId14"/>
    <p:sldId id="520" r:id="rId15"/>
    <p:sldId id="523" r:id="rId16"/>
    <p:sldId id="522" r:id="rId17"/>
    <p:sldId id="524" r:id="rId18"/>
    <p:sldId id="525" r:id="rId19"/>
    <p:sldId id="526" r:id="rId20"/>
    <p:sldId id="527" r:id="rId21"/>
    <p:sldId id="528" r:id="rId22"/>
    <p:sldId id="530" r:id="rId23"/>
    <p:sldId id="531" r:id="rId24"/>
    <p:sldId id="532" r:id="rId25"/>
    <p:sldId id="533" r:id="rId26"/>
    <p:sldId id="534" r:id="rId27"/>
    <p:sldId id="535" r:id="rId28"/>
    <p:sldId id="536" r:id="rId29"/>
    <p:sldId id="537" r:id="rId30"/>
    <p:sldId id="538" r:id="rId31"/>
    <p:sldId id="539" r:id="rId32"/>
    <p:sldId id="540" r:id="rId33"/>
    <p:sldId id="541" r:id="rId34"/>
    <p:sldId id="542" r:id="rId35"/>
    <p:sldId id="543" r:id="rId36"/>
    <p:sldId id="544" r:id="rId37"/>
    <p:sldId id="547" r:id="rId38"/>
    <p:sldId id="548" r:id="rId39"/>
    <p:sldId id="549" r:id="rId40"/>
    <p:sldId id="502" r:id="rId41"/>
    <p:sldId id="584" r:id="rId42"/>
    <p:sldId id="550" r:id="rId43"/>
    <p:sldId id="553" r:id="rId44"/>
    <p:sldId id="554" r:id="rId45"/>
    <p:sldId id="555" r:id="rId46"/>
    <p:sldId id="556" r:id="rId47"/>
    <p:sldId id="557" r:id="rId48"/>
    <p:sldId id="573" r:id="rId49"/>
    <p:sldId id="574" r:id="rId50"/>
    <p:sldId id="575" r:id="rId51"/>
    <p:sldId id="561" r:id="rId52"/>
    <p:sldId id="576" r:id="rId53"/>
    <p:sldId id="563" r:id="rId54"/>
    <p:sldId id="564" r:id="rId55"/>
    <p:sldId id="565" r:id="rId56"/>
    <p:sldId id="566" r:id="rId57"/>
    <p:sldId id="577" r:id="rId58"/>
    <p:sldId id="578" r:id="rId59"/>
    <p:sldId id="579" r:id="rId60"/>
    <p:sldId id="580" r:id="rId61"/>
    <p:sldId id="512" r:id="rId6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3"/>
    <p:restoredTop sz="91408"/>
  </p:normalViewPr>
  <p:slideViewPr>
    <p:cSldViewPr>
      <p:cViewPr varScale="1">
        <p:scale>
          <a:sx n="108" d="100"/>
          <a:sy n="108" d="100"/>
        </p:scale>
        <p:origin x="13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28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13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16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18,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Currently, 75,000+ IPv4 </a:t>
            </a:r>
            <a:r>
              <a:rPr lang="en-US" dirty="0" err="1"/>
              <a:t>ASes</a:t>
            </a:r>
            <a:r>
              <a:rPr lang="en-US" dirty="0"/>
              <a:t> &amp; ~33,000 IPv6 </a:t>
            </a:r>
            <a:r>
              <a:rPr lang="en-US" dirty="0" err="1"/>
              <a:t>ASes</a:t>
            </a:r>
            <a:endParaRPr lang="en-US" dirty="0"/>
          </a:p>
          <a:p>
            <a:pPr lvl="2"/>
            <a:r>
              <a:rPr lang="en-US" sz="1800" dirty="0"/>
              <a:t>Source: https://</a:t>
            </a:r>
            <a:r>
              <a:rPr lang="en-US" sz="1800" dirty="0" err="1"/>
              <a:t>radar.cloudflare.com</a:t>
            </a:r>
            <a:r>
              <a:rPr lang="en-US" sz="1800" dirty="0"/>
              <a:t>/routing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00FF"/>
                </a:solidFill>
              </a:rPr>
              <a:t>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77F1E6-8AA9-9677-E218-21F10137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623958-012D-4EB9-976B-5F14DAC6D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office hour is from </a:t>
            </a:r>
            <a:r>
              <a:rPr lang="en-US" dirty="0">
                <a:solidFill>
                  <a:srgbClr val="0000FF"/>
                </a:solidFill>
              </a:rPr>
              <a:t>1:30 to 2:30PM for today</a:t>
            </a:r>
            <a:r>
              <a:rPr lang="en-US" dirty="0"/>
              <a:t> (instead of 2-3PM)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9FD2F-EA3D-2164-6AB7-EDEE6047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D302-417B-C272-8086-18881F78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3F33-3012-04E7-E34A-4334E29C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2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cxnSp>
        <p:nvCxnSpPr>
          <p:cNvPr id="45" name="Straight Connector 13">
            <a:extLst>
              <a:ext uri="{FF2B5EF4-FFF2-40B4-BE49-F238E27FC236}">
                <a16:creationId xmlns:a16="http://schemas.microsoft.com/office/drawing/2014/main" id="{0232AF25-F97D-DD42-9F4B-D66E4ABFCBF7}"/>
              </a:ext>
            </a:extLst>
          </p:cNvPr>
          <p:cNvCxnSpPr>
            <a:cxnSpLocks noChangeShapeType="1"/>
            <a:stCxn id="18" idx="0"/>
            <a:endCxn id="11" idx="3"/>
          </p:cNvCxnSpPr>
          <p:nvPr/>
        </p:nvCxnSpPr>
        <p:spPr bwMode="auto">
          <a:xfrm>
            <a:off x="4391465" y="1808732"/>
            <a:ext cx="2479852" cy="840768"/>
          </a:xfrm>
          <a:prstGeom prst="line">
            <a:avLst/>
          </a:prstGeom>
          <a:noFill/>
          <a:ln w="50800">
            <a:solidFill>
              <a:srgbClr val="00B050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321BCF76-025A-9D45-A501-5DD507F8D007}"/>
              </a:ext>
            </a:extLst>
          </p:cNvPr>
          <p:cNvSpPr/>
          <p:nvPr/>
        </p:nvSpPr>
        <p:spPr bwMode="auto">
          <a:xfrm>
            <a:off x="2933205" y="2303755"/>
            <a:ext cx="3408218" cy="415694"/>
          </a:xfrm>
          <a:custGeom>
            <a:avLst/>
            <a:gdLst>
              <a:gd name="connsiteX0" fmla="*/ 0 w 3408218"/>
              <a:gd name="connsiteY0" fmla="*/ 391944 h 415694"/>
              <a:gd name="connsiteX1" fmla="*/ 1793174 w 3408218"/>
              <a:gd name="connsiteY1" fmla="*/ 58 h 415694"/>
              <a:gd name="connsiteX2" fmla="*/ 3408218 w 3408218"/>
              <a:gd name="connsiteY2" fmla="*/ 415694 h 41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8218" h="415694">
                <a:moveTo>
                  <a:pt x="0" y="391944"/>
                </a:moveTo>
                <a:cubicBezTo>
                  <a:pt x="612569" y="194022"/>
                  <a:pt x="1225138" y="-3900"/>
                  <a:pt x="1793174" y="58"/>
                </a:cubicBezTo>
                <a:cubicBezTo>
                  <a:pt x="2361210" y="4016"/>
                  <a:pt x="2884714" y="209855"/>
                  <a:pt x="3408218" y="415694"/>
                </a:cubicBezTo>
              </a:path>
            </a:pathLst>
          </a:custGeom>
          <a:noFill/>
          <a:ln w="50800" cap="flat" cmpd="sng" algn="ctr">
            <a:solidFill>
              <a:srgbClr val="00B050"/>
            </a:solidFill>
            <a:prstDash val="solid"/>
            <a:round/>
            <a:headEnd type="oval" w="lg" len="lg"/>
            <a:tailEnd type="oval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E2E92DE-53B4-2645-8600-8C916998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  <p:bldP spid="5" grpId="1" animBg="1"/>
      <p:bldP spid="5" grpId="2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08E05-9F97-A544-B7F4-131AC501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A547C-2D0D-5748-8DD9-604A17D1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325F-39DE-F9D6-83E6-4FD5B631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ECF4-E922-E4A7-D3E9-387108F68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be a large graph of </a:t>
            </a:r>
            <a:r>
              <a:rPr lang="en-US" dirty="0" err="1"/>
              <a:t>ASes</a:t>
            </a:r>
            <a:endParaRPr lang="en-US" dirty="0"/>
          </a:p>
          <a:p>
            <a:pPr lvl="1"/>
            <a:r>
              <a:rPr lang="en-US" dirty="0"/>
              <a:t>In 2007, half of the Internet’s total traffic came from ~2000 </a:t>
            </a:r>
            <a:r>
              <a:rPr lang="en-US" dirty="0" err="1"/>
              <a:t>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It’s consolidating since then</a:t>
            </a:r>
          </a:p>
          <a:p>
            <a:pPr lvl="1"/>
            <a:r>
              <a:rPr lang="en-US" dirty="0"/>
              <a:t>In 2009, the largest 150 </a:t>
            </a:r>
            <a:r>
              <a:rPr lang="en-US" dirty="0" err="1"/>
              <a:t>ASes</a:t>
            </a:r>
            <a:r>
              <a:rPr lang="en-US" dirty="0"/>
              <a:t> contributed to half the traffic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5E49-DA37-C4EF-5E9F-24520256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EE05-E498-3685-ECB7-47A29F06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A619-DB52-79D9-070F-7DC39B74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4464208" y="463939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4217633" y="299421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888539" y="299129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628562" y="3458665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759847" y="4019253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777574" y="4359101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581843" y="328230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36539" y="328230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6539" y="4669918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7F374BDA-9836-3E9B-B926-70F46E10B7A8}"/>
              </a:ext>
            </a:extLst>
          </p:cNvPr>
          <p:cNvSpPr/>
          <p:nvPr/>
        </p:nvSpPr>
        <p:spPr bwMode="auto">
          <a:xfrm>
            <a:off x="4065233" y="16002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722902-3503-5F09-1226-9E5E20DAA40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678899" y="2933127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788FA5-6B67-CCAB-B549-97CB77A086E2}"/>
              </a:ext>
            </a:extLst>
          </p:cNvPr>
          <p:cNvSpPr txBox="1"/>
          <p:nvPr/>
        </p:nvSpPr>
        <p:spPr>
          <a:xfrm>
            <a:off x="4746991" y="186119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5" name="Freeform 4"/>
          <p:cNvSpPr/>
          <p:nvPr/>
        </p:nvSpPr>
        <p:spPr bwMode="auto">
          <a:xfrm rot="21025703">
            <a:off x="2793735" y="2561838"/>
            <a:ext cx="2068969" cy="261837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3505200" y="3978972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69B8-4A33-5348-318B-859BE84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52F0-B589-D32B-5096-40A7655B5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2019, half the Internet traffic came from only five hypergiants such as Google, Netflix, Meta, Akamai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Seven Years in the Life of Hypergiants’ Off-nets, SIGCOMM, 2021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23F6-FB40-3A51-F742-8E9D12C9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748A-566F-2CD2-6DF6-EDA8933B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7C1E-F040-AF4E-9D41-C661609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18,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1490455026</TotalTime>
  <Pages>7</Pages>
  <Words>2876</Words>
  <Application>Microsoft Macintosh PowerPoint</Application>
  <PresentationFormat>On-screen Show (4:3)</PresentationFormat>
  <Paragraphs>692</Paragraphs>
  <Slides>61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ＭＳ Ｐゴシック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Winter 2024</vt:lpstr>
      <vt:lpstr>Agenda</vt:lpstr>
      <vt:lpstr>Context and terminology</vt:lpstr>
      <vt:lpstr>Autonomous systems (AS) </vt:lpstr>
      <vt:lpstr>AS-level Internet</vt:lpstr>
      <vt:lpstr>AS-level Internet</vt:lpstr>
      <vt:lpstr>AS-level Internet Today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Announcements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1271</cp:revision>
  <cp:lastPrinted>1999-09-08T17:25:07Z</cp:lastPrinted>
  <dcterms:created xsi:type="dcterms:W3CDTF">2014-01-14T18:15:50Z</dcterms:created>
  <dcterms:modified xsi:type="dcterms:W3CDTF">2024-03-18T16:51:42Z</dcterms:modified>
  <cp:category/>
</cp:coreProperties>
</file>