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8" r:id="rId2"/>
    <p:sldId id="487" r:id="rId3"/>
    <p:sldId id="539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31" r:id="rId15"/>
    <p:sldId id="525" r:id="rId16"/>
    <p:sldId id="526" r:id="rId17"/>
    <p:sldId id="532" r:id="rId18"/>
    <p:sldId id="533" r:id="rId19"/>
    <p:sldId id="534" r:id="rId20"/>
    <p:sldId id="535" r:id="rId21"/>
    <p:sldId id="530" r:id="rId22"/>
    <p:sldId id="536" r:id="rId23"/>
    <p:sldId id="502" r:id="rId24"/>
    <p:sldId id="503" r:id="rId25"/>
    <p:sldId id="537" r:id="rId26"/>
    <p:sldId id="540" r:id="rId27"/>
    <p:sldId id="541" r:id="rId28"/>
    <p:sldId id="542" r:id="rId29"/>
    <p:sldId id="543" r:id="rId30"/>
    <p:sldId id="544" r:id="rId31"/>
    <p:sldId id="545" r:id="rId32"/>
    <p:sldId id="547" r:id="rId33"/>
    <p:sldId id="548" r:id="rId34"/>
    <p:sldId id="549" r:id="rId35"/>
    <p:sldId id="550" r:id="rId36"/>
    <p:sldId id="554" r:id="rId37"/>
    <p:sldId id="552" r:id="rId38"/>
    <p:sldId id="553" r:id="rId39"/>
    <p:sldId id="557" r:id="rId40"/>
    <p:sldId id="556" r:id="rId41"/>
    <p:sldId id="512" r:id="rId4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31"/>
    <p:restoredTop sz="94694"/>
  </p:normalViewPr>
  <p:slideViewPr>
    <p:cSldViewPr>
      <p:cViewPr varScale="1">
        <p:scale>
          <a:sx n="112" d="100"/>
          <a:sy n="112" d="100"/>
        </p:scale>
        <p:origin x="108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0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08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01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0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7, 2019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10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2019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done yet!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Problem</a:t>
            </a:r>
            <a:r>
              <a:rPr lang="en-US" dirty="0"/>
              <a:t>: congestion avoidance too slow in recovering from an isolated loss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9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7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dupACK#1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dupACK#2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dupACK#3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5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=5 + 1/5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=5 + 2/5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=5 + 3/5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=5 + 4/5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=5 + 5/5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=6 + 1/6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only now can we transmit new packets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Plus no packets in flight so ACK “clocking” (to increase CWND) stalls for another RTT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10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Fast recovery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Grant the sender temporary “credit” for each dupACK so as to keep packets in flight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/>
              <a:t> CWND = </a:t>
            </a:r>
            <a:r>
              <a:rPr lang="en-US" dirty="0" err="1"/>
              <a:t>ssthresh</a:t>
            </a:r>
            <a:r>
              <a:rPr lang="en-US" dirty="0">
                <a:solidFill>
                  <a:srgbClr val="0000FF"/>
                </a:solidFill>
              </a:rPr>
              <a:t> + 3</a:t>
            </a:r>
          </a:p>
          <a:p>
            <a:r>
              <a:rPr lang="en-US" dirty="0">
                <a:solidFill>
                  <a:srgbClr val="0000FF"/>
                </a:solidFill>
              </a:rPr>
              <a:t>While in fast recovery</a:t>
            </a:r>
          </a:p>
          <a:p>
            <a:pPr lvl="1"/>
            <a:r>
              <a:rPr lang="en-US" dirty="0"/>
              <a:t>CWND = CWND + 1 for each additional dupACK</a:t>
            </a:r>
          </a:p>
          <a:p>
            <a:r>
              <a:rPr lang="en-US" dirty="0">
                <a:solidFill>
                  <a:srgbClr val="0000FF"/>
                </a:solidFill>
              </a:rPr>
              <a:t>Exit fast recovery</a:t>
            </a:r>
            <a:r>
              <a:rPr lang="en-US" dirty="0"/>
              <a:t> after receiving new ACK</a:t>
            </a:r>
          </a:p>
          <a:p>
            <a:pPr lvl="1"/>
            <a:r>
              <a:rPr lang="en-US" dirty="0"/>
              <a:t>set CWND = </a:t>
            </a:r>
            <a:r>
              <a:rPr lang="en-US" dirty="0" err="1"/>
              <a:t>ssthresh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TCP connection with:</a:t>
            </a:r>
          </a:p>
          <a:p>
            <a:pPr lvl="1"/>
            <a:r>
              <a:rPr lang="en-US" dirty="0"/>
              <a:t>CWND=10 packets</a:t>
            </a:r>
          </a:p>
          <a:p>
            <a:pPr lvl="1"/>
            <a:r>
              <a:rPr lang="en-US" dirty="0"/>
              <a:t>Last ACK was for packet # 101</a:t>
            </a:r>
          </a:p>
          <a:p>
            <a:pPr lvl="2"/>
            <a:r>
              <a:rPr lang="en-US" dirty="0"/>
              <a:t>i.e., receiver expecting next packet to have seq. no. 101</a:t>
            </a:r>
          </a:p>
          <a:p>
            <a:r>
              <a:rPr lang="en-US" dirty="0"/>
              <a:t>10 packets [101, 102, 103,…, 110] are in flight</a:t>
            </a:r>
          </a:p>
          <a:p>
            <a:pPr lvl="1"/>
            <a:r>
              <a:rPr lang="en-US" dirty="0"/>
              <a:t>Packet 101 is dropped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55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Timeline: [</a:t>
            </a:r>
            <a:r>
              <a:rPr lang="en-US" dirty="0">
                <a:solidFill>
                  <a:srgbClr val="D3A600"/>
                </a:solidFill>
              </a:rPr>
              <a:t>101</a:t>
            </a:r>
            <a:r>
              <a:rPr lang="en-US" dirty="0"/>
              <a:t>, 102, …, 110]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ACK 101 (due to 102)  </a:t>
            </a:r>
            <a:r>
              <a:rPr lang="en-US" sz="2000" dirty="0" err="1"/>
              <a:t>cwnd</a:t>
            </a:r>
            <a:r>
              <a:rPr lang="en-US" sz="2000" dirty="0"/>
              <a:t>=10  dup#1</a:t>
            </a:r>
          </a:p>
          <a:p>
            <a:r>
              <a:rPr lang="en-US" sz="2000" dirty="0"/>
              <a:t>ACK 101 (due to 103)  </a:t>
            </a:r>
            <a:r>
              <a:rPr lang="en-US" sz="2000" dirty="0" err="1"/>
              <a:t>cwnd</a:t>
            </a:r>
            <a:r>
              <a:rPr lang="en-US" sz="2000" dirty="0"/>
              <a:t>=10  dup#2</a:t>
            </a:r>
          </a:p>
          <a:p>
            <a:r>
              <a:rPr lang="en-US" sz="2000" dirty="0"/>
              <a:t>ACK 101 (due to 104)  </a:t>
            </a:r>
            <a:r>
              <a:rPr lang="en-US" sz="2000" dirty="0" err="1"/>
              <a:t>cwnd</a:t>
            </a:r>
            <a:r>
              <a:rPr lang="en-US" sz="2000" dirty="0"/>
              <a:t>=10  dup#3</a:t>
            </a:r>
          </a:p>
          <a:p>
            <a:r>
              <a:rPr lang="en-US" sz="2000" dirty="0">
                <a:solidFill>
                  <a:srgbClr val="0000FF"/>
                </a:solidFill>
              </a:rPr>
              <a:t>RETRANSMIT 101 </a:t>
            </a:r>
            <a:r>
              <a:rPr lang="en-US" sz="2000" dirty="0" err="1">
                <a:solidFill>
                  <a:srgbClr val="0000FF"/>
                </a:solidFill>
              </a:rPr>
              <a:t>ssthresh</a:t>
            </a:r>
            <a:r>
              <a:rPr lang="en-US" sz="2000" dirty="0">
                <a:solidFill>
                  <a:srgbClr val="0000FF"/>
                </a:solidFill>
              </a:rPr>
              <a:t>=5 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= 8 (5+3)</a:t>
            </a:r>
          </a:p>
          <a:p>
            <a:r>
              <a:rPr lang="en-US" sz="2000" dirty="0"/>
              <a:t>ACK 101 (due to 105)  </a:t>
            </a:r>
            <a:r>
              <a:rPr lang="en-US" sz="2000" dirty="0" err="1"/>
              <a:t>cwnd</a:t>
            </a:r>
            <a:r>
              <a:rPr lang="en-US" sz="2000" dirty="0"/>
              <a:t>= 9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106)  </a:t>
            </a:r>
            <a:r>
              <a:rPr lang="en-US" sz="2000" dirty="0" err="1"/>
              <a:t>cwnd</a:t>
            </a:r>
            <a:r>
              <a:rPr lang="en-US" sz="2000" dirty="0"/>
              <a:t>=10 (no </a:t>
            </a:r>
            <a:r>
              <a:rPr lang="en-US" sz="2000" dirty="0" err="1"/>
              <a:t>xmit</a:t>
            </a:r>
            <a:r>
              <a:rPr lang="en-US" sz="2000" dirty="0"/>
              <a:t>)</a:t>
            </a:r>
          </a:p>
          <a:p>
            <a:r>
              <a:rPr lang="en-US" sz="2000" dirty="0"/>
              <a:t>ACK 101 (due to 107)  </a:t>
            </a:r>
            <a:r>
              <a:rPr lang="en-US" sz="2000" dirty="0" err="1"/>
              <a:t>cwnd</a:t>
            </a:r>
            <a:r>
              <a:rPr lang="en-US" sz="2000" dirty="0"/>
              <a:t>=11 (</a:t>
            </a:r>
            <a:r>
              <a:rPr lang="en-US" sz="2000" dirty="0" err="1"/>
              <a:t>xmit</a:t>
            </a:r>
            <a:r>
              <a:rPr lang="en-US" sz="2000" dirty="0"/>
              <a:t> 111)</a:t>
            </a:r>
          </a:p>
          <a:p>
            <a:r>
              <a:rPr lang="en-US" sz="2000" dirty="0"/>
              <a:t>ACK 101 (due to 108)  </a:t>
            </a:r>
            <a:r>
              <a:rPr lang="en-US" sz="2000" dirty="0" err="1"/>
              <a:t>cwnd</a:t>
            </a:r>
            <a:r>
              <a:rPr lang="en-US" sz="2000" dirty="0"/>
              <a:t>=12 (</a:t>
            </a:r>
            <a:r>
              <a:rPr lang="en-US" sz="2000" dirty="0" err="1"/>
              <a:t>xmit</a:t>
            </a:r>
            <a:r>
              <a:rPr lang="en-US" sz="2000" dirty="0"/>
              <a:t> 112)</a:t>
            </a:r>
          </a:p>
          <a:p>
            <a:r>
              <a:rPr lang="en-US" sz="2000" dirty="0"/>
              <a:t>ACK 101 (due to 109)  </a:t>
            </a:r>
            <a:r>
              <a:rPr lang="en-US" sz="2000" dirty="0" err="1"/>
              <a:t>cwnd</a:t>
            </a:r>
            <a:r>
              <a:rPr lang="en-US" sz="2000" dirty="0"/>
              <a:t>=13 (</a:t>
            </a:r>
            <a:r>
              <a:rPr lang="en-US" sz="2000" dirty="0" err="1"/>
              <a:t>xmit</a:t>
            </a:r>
            <a:r>
              <a:rPr lang="en-US" sz="2000" dirty="0"/>
              <a:t> 113)</a:t>
            </a:r>
          </a:p>
          <a:p>
            <a:r>
              <a:rPr lang="en-US" sz="2000" dirty="0"/>
              <a:t>ACK 101 (due to 110)  </a:t>
            </a:r>
            <a:r>
              <a:rPr lang="en-US" sz="2000" dirty="0" err="1"/>
              <a:t>cwnd</a:t>
            </a:r>
            <a:r>
              <a:rPr lang="en-US" sz="2000" dirty="0"/>
              <a:t>=14 (</a:t>
            </a:r>
            <a:r>
              <a:rPr lang="en-US" sz="2000" dirty="0" err="1"/>
              <a:t>xmit</a:t>
            </a:r>
            <a:r>
              <a:rPr lang="en-US" sz="2000" dirty="0"/>
              <a:t> 114)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ACK 111 (due to 101) </a:t>
            </a:r>
            <a:r>
              <a:rPr lang="en-US" sz="2000" dirty="0" err="1">
                <a:solidFill>
                  <a:srgbClr val="0000FF"/>
                </a:solidFill>
              </a:rPr>
              <a:t>cwnd</a:t>
            </a:r>
            <a:r>
              <a:rPr lang="en-US" sz="2000" dirty="0">
                <a:solidFill>
                  <a:srgbClr val="0000FF"/>
                </a:solidFill>
              </a:rPr>
              <a:t> = 5 (</a:t>
            </a:r>
            <a:r>
              <a:rPr lang="en-US" sz="2000" dirty="0" err="1">
                <a:solidFill>
                  <a:srgbClr val="0000FF"/>
                </a:solidFill>
              </a:rPr>
              <a:t>xmit</a:t>
            </a:r>
            <a:r>
              <a:rPr lang="en-US" sz="2000" dirty="0">
                <a:solidFill>
                  <a:srgbClr val="0000FF"/>
                </a:solidFill>
              </a:rPr>
              <a:t> 115)  </a:t>
            </a:r>
            <a:r>
              <a:rPr lang="en-US" sz="2000" dirty="0">
                <a:solidFill>
                  <a:srgbClr val="0000FF"/>
                </a:solidFill>
                <a:sym typeface="Wingdings"/>
              </a:rPr>
              <a:t> exiting fast recovery</a:t>
            </a:r>
          </a:p>
          <a:p>
            <a:r>
              <a:rPr lang="en-US" sz="2000" dirty="0">
                <a:solidFill>
                  <a:srgbClr val="0000FF"/>
                </a:solidFill>
                <a:sym typeface="Wingdings"/>
              </a:rPr>
              <a:t>Packets 111-114 already in flight</a:t>
            </a:r>
          </a:p>
          <a:p>
            <a:r>
              <a:rPr lang="en-US" sz="2000" dirty="0">
                <a:sym typeface="Wingdings"/>
              </a:rPr>
              <a:t>ACK 112 (due to 111) </a:t>
            </a:r>
            <a:r>
              <a:rPr lang="en-US" sz="2000" dirty="0" err="1">
                <a:sym typeface="Wingdings"/>
              </a:rPr>
              <a:t>cwnd</a:t>
            </a:r>
            <a:r>
              <a:rPr lang="en-US" sz="2000" dirty="0">
                <a:sym typeface="Wingdings"/>
              </a:rPr>
              <a:t> = 5 + 1/5   back in cong. avoidance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72934" y="432137"/>
            <a:ext cx="7180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712269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Timeouts ➔ Slow Start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926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75235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dupACKs ➔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+mn-lt"/>
              </a:rPr>
              <a:t>dupACK</a:t>
            </a:r>
            <a:r>
              <a:rPr lang="en-US" i="1" dirty="0">
                <a:solidFill>
                  <a:srgbClr val="0000FF"/>
                </a:solidFill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1002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0" y="2209800"/>
            <a:ext cx="1039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>
                <a:solidFill>
                  <a:srgbClr val="0000FF"/>
                </a:solidFill>
                <a:latin typeface="+mn-lt"/>
              </a:rPr>
              <a:t>dupACK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2012201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ACK changes state ONLY from Fast Recovery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8325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CWND &gt; </a:t>
            </a:r>
            <a:r>
              <a:rPr lang="en-US" b="0" i="1" dirty="0" err="1">
                <a:latin typeface="+mn-lt"/>
              </a:rPr>
              <a:t>ssthresh</a:t>
            </a:r>
            <a:endParaRPr lang="en-US" b="0" i="1" dirty="0"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76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415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new </a:t>
            </a:r>
            <a:br>
              <a:rPr lang="en-US" i="1" dirty="0">
                <a:solidFill>
                  <a:srgbClr val="0000FF"/>
                </a:solidFill>
                <a:latin typeface="+mn-lt"/>
              </a:rPr>
            </a:br>
            <a:r>
              <a:rPr lang="en-US" i="1" dirty="0">
                <a:solidFill>
                  <a:srgbClr val="0000FF"/>
                </a:solidFill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61333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congestion control wrap-up</a:t>
            </a:r>
          </a:p>
          <a:p>
            <a:r>
              <a:rPr lang="en-US" dirty="0"/>
              <a:t>TCP throughput equation</a:t>
            </a:r>
          </a:p>
          <a:p>
            <a:r>
              <a:rPr lang="en-US" dirty="0"/>
              <a:t>Problems with congestion control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TCP state machine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Oval 3"/>
          <p:cNvSpPr/>
          <p:nvPr/>
        </p:nvSpPr>
        <p:spPr bwMode="auto">
          <a:xfrm>
            <a:off x="1752600" y="2057400"/>
            <a:ext cx="1295400" cy="11430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S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low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Start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6172200" y="19812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C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ong.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Avoid</a:t>
            </a:r>
            <a:r>
              <a:rPr lang="en-US" sz="2000" dirty="0">
                <a:ea typeface="Arial" charset="0"/>
                <a:cs typeface="Arial" charset="0"/>
              </a:rPr>
              <a:t>.</a:t>
            </a:r>
            <a:endParaRPr kumimoji="0" 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4038600" y="5181600"/>
            <a:ext cx="1371600" cy="1219200"/>
          </a:xfrm>
          <a:prstGeom prst="ellipse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ea typeface="Arial" charset="0"/>
                <a:cs typeface="Arial" charset="0"/>
              </a:rPr>
              <a:t>F</a:t>
            </a: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ast </a:t>
            </a:r>
            <a:b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</a:br>
            <a:r>
              <a:rPr kumimoji="0" 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charset="0"/>
                <a:cs typeface="Arial" charset="0"/>
              </a:rPr>
              <a:t>Recovery</a:t>
            </a:r>
          </a:p>
        </p:txBody>
      </p:sp>
      <p:cxnSp>
        <p:nvCxnSpPr>
          <p:cNvPr id="9" name="Straight Arrow Connector 8"/>
          <p:cNvCxnSpPr>
            <a:stCxn id="4" idx="6"/>
            <a:endCxn id="6" idx="2"/>
          </p:cNvCxnSpPr>
          <p:nvPr/>
        </p:nvCxnSpPr>
        <p:spPr bwMode="auto">
          <a:xfrm flipV="1">
            <a:off x="3048000" y="2590800"/>
            <a:ext cx="3124200" cy="381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608636" y="2252246"/>
            <a:ext cx="19111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+mn-lt"/>
              </a:rPr>
              <a:t>CWND &gt; </a:t>
            </a:r>
            <a:r>
              <a:rPr lang="en-US" i="1" dirty="0" err="1">
                <a:solidFill>
                  <a:srgbClr val="0000FF"/>
                </a:solidFill>
                <a:latin typeface="+mn-lt"/>
              </a:rPr>
              <a:t>ssthresh</a:t>
            </a:r>
            <a:endParaRPr lang="en-US" i="1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86200" y="2785646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3048000" y="2743200"/>
            <a:ext cx="31242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505027" y="3159264"/>
            <a:ext cx="1609773" cy="247953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5257800" y="3200400"/>
            <a:ext cx="1600200" cy="22860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3" name="Straight Arrow Connector 22"/>
          <p:cNvCxnSpPr/>
          <p:nvPr/>
        </p:nvCxnSpPr>
        <p:spPr bwMode="auto">
          <a:xfrm flipV="1">
            <a:off x="5105400" y="3200400"/>
            <a:ext cx="1447800" cy="2057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stCxn id="7" idx="1"/>
          </p:cNvCxnSpPr>
          <p:nvPr/>
        </p:nvCxnSpPr>
        <p:spPr bwMode="auto">
          <a:xfrm flipH="1" flipV="1">
            <a:off x="2819400" y="3048000"/>
            <a:ext cx="1420066" cy="2312148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2286000" y="44958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52800" y="37338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096000" y="4038600"/>
            <a:ext cx="11801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err="1">
                <a:latin typeface="+mn-lt"/>
              </a:rPr>
              <a:t>dupACK</a:t>
            </a:r>
            <a:r>
              <a:rPr lang="en-US" b="0" i="1" dirty="0">
                <a:latin typeface="+mn-lt"/>
              </a:rPr>
              <a:t>=3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51082" y="3810000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37" name="Freeform 36"/>
          <p:cNvSpPr/>
          <p:nvPr/>
        </p:nvSpPr>
        <p:spPr>
          <a:xfrm rot="976329">
            <a:off x="3086564" y="5666362"/>
            <a:ext cx="1097328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133600" y="5749881"/>
            <a:ext cx="9460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  <p:sp>
        <p:nvSpPr>
          <p:cNvPr id="39" name="Freeform 38"/>
          <p:cNvSpPr/>
          <p:nvPr/>
        </p:nvSpPr>
        <p:spPr>
          <a:xfrm>
            <a:off x="883872" y="2667000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42682" y="3349823"/>
            <a:ext cx="1029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ACK</a:t>
            </a:r>
          </a:p>
        </p:txBody>
      </p:sp>
      <p:sp>
        <p:nvSpPr>
          <p:cNvPr id="41" name="Freeform 40"/>
          <p:cNvSpPr/>
          <p:nvPr/>
        </p:nvSpPr>
        <p:spPr>
          <a:xfrm rot="4557557">
            <a:off x="1283727" y="1501256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5800" y="1600200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timeout</a:t>
            </a:r>
          </a:p>
        </p:txBody>
      </p:sp>
      <p:sp>
        <p:nvSpPr>
          <p:cNvPr id="43" name="Freeform 42"/>
          <p:cNvSpPr/>
          <p:nvPr/>
        </p:nvSpPr>
        <p:spPr>
          <a:xfrm rot="10800000">
            <a:off x="7247054" y="1935809"/>
            <a:ext cx="1097328" cy="6607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183679" y="1929824"/>
            <a:ext cx="6174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>
                <a:latin typeface="+mn-lt"/>
              </a:rPr>
              <a:t>new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ACK</a:t>
            </a:r>
          </a:p>
        </p:txBody>
      </p:sp>
      <p:sp>
        <p:nvSpPr>
          <p:cNvPr id="28" name="Freeform 27"/>
          <p:cNvSpPr/>
          <p:nvPr/>
        </p:nvSpPr>
        <p:spPr>
          <a:xfrm rot="1324048">
            <a:off x="1042966" y="2311961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52861" y="2209800"/>
            <a:ext cx="959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>
                <a:latin typeface="+mn-lt"/>
              </a:rPr>
              <a:t>dupACK</a:t>
            </a:r>
            <a:endParaRPr lang="en-US" b="0" i="1" dirty="0">
              <a:latin typeface="+mn-lt"/>
            </a:endParaRPr>
          </a:p>
        </p:txBody>
      </p:sp>
      <p:sp>
        <p:nvSpPr>
          <p:cNvPr id="33" name="Freeform 32"/>
          <p:cNvSpPr/>
          <p:nvPr/>
        </p:nvSpPr>
        <p:spPr>
          <a:xfrm rot="15672660">
            <a:off x="6999475" y="3045120"/>
            <a:ext cx="889644" cy="432134"/>
          </a:xfrm>
          <a:custGeom>
            <a:avLst/>
            <a:gdLst>
              <a:gd name="connsiteX0" fmla="*/ 840607 w 1097328"/>
              <a:gd name="connsiteY0" fmla="*/ 0 h 796115"/>
              <a:gd name="connsiteX1" fmla="*/ 2885 w 1097328"/>
              <a:gd name="connsiteY1" fmla="*/ 770068 h 796115"/>
              <a:gd name="connsiteX2" fmla="*/ 1097328 w 1097328"/>
              <a:gd name="connsiteY2" fmla="*/ 540399 h 79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7328" h="796115">
                <a:moveTo>
                  <a:pt x="840607" y="0"/>
                </a:moveTo>
                <a:cubicBezTo>
                  <a:pt x="400352" y="340001"/>
                  <a:pt x="-39902" y="680002"/>
                  <a:pt x="2885" y="770068"/>
                </a:cubicBezTo>
                <a:cubicBezTo>
                  <a:pt x="45672" y="860134"/>
                  <a:pt x="571500" y="700266"/>
                  <a:pt x="1097328" y="540399"/>
                </a:cubicBez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619999" y="3093293"/>
            <a:ext cx="1010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>
                <a:latin typeface="+mn-lt"/>
              </a:rPr>
              <a:t>dupACK</a:t>
            </a:r>
          </a:p>
        </p:txBody>
      </p:sp>
    </p:spTree>
    <p:extLst>
      <p:ext uri="{BB962C8B-B14F-4D97-AF65-F5344CB8AC3E}">
        <p14:creationId xmlns:p14="http://schemas.microsoft.com/office/powerpoint/2010/main" val="1210126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/>
              <a:t>TCP-</a:t>
            </a:r>
            <a:r>
              <a:rPr lang="en-US" dirty="0" err="1"/>
              <a:t>newReno</a:t>
            </a:r>
            <a:endParaRPr lang="en-US" dirty="0"/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6400800" y="3429000"/>
            <a:ext cx="2514600" cy="1066800"/>
          </a:xfrm>
          <a:prstGeom prst="wedgeRoundRectCallout">
            <a:avLst>
              <a:gd name="adj1" fmla="val -168598"/>
              <a:gd name="adj2" fmla="val 35905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94741" y="3505200"/>
            <a:ext cx="19111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+mn-lt"/>
              </a:rPr>
              <a:t>Our default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1669418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they coexist?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follow the same principle</a:t>
            </a:r>
          </a:p>
          <a:p>
            <a:pPr lvl="1"/>
            <a:r>
              <a:rPr lang="en-US" dirty="0"/>
              <a:t>Increase CWND on good news</a:t>
            </a:r>
          </a:p>
          <a:p>
            <a:pPr lvl="1"/>
            <a:r>
              <a:rPr lang="en-US" dirty="0"/>
              <a:t>Decrease CWND on bad news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provide midterm eval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umich.bluera.com</a:t>
            </a:r>
            <a:r>
              <a:rPr lang="en-US" dirty="0">
                <a:solidFill>
                  <a:srgbClr val="0000FF"/>
                </a:solidFill>
              </a:rPr>
              <a:t>/</a:t>
            </a:r>
            <a:r>
              <a:rPr lang="en-US" dirty="0" err="1">
                <a:solidFill>
                  <a:srgbClr val="0000FF"/>
                </a:solidFill>
              </a:rPr>
              <a:t>umich</a:t>
            </a:r>
            <a:r>
              <a:rPr lang="en-US" dirty="0">
                <a:solidFill>
                  <a:srgbClr val="0000FF"/>
                </a:solidFill>
              </a:rPr>
              <a:t>/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Throughput Equation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58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863698"/>
              </p:ext>
            </p:extLst>
          </p:nvPr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5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6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2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(1): </a:t>
            </a:r>
            <a:br>
              <a:rPr lang="en-US" dirty="0"/>
            </a:br>
            <a:r>
              <a:rPr lang="en-US" dirty="0"/>
              <a:t>Different RTTs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2667000"/>
            <a:ext cx="8229600" cy="1219200"/>
          </a:xfrm>
        </p:spPr>
        <p:txBody>
          <a:bodyPr/>
          <a:lstStyle/>
          <a:p>
            <a:r>
              <a:rPr lang="en-US" sz="2400" dirty="0"/>
              <a:t>Flows get throughput inversely proportional to RTT</a:t>
            </a:r>
          </a:p>
          <a:p>
            <a:r>
              <a:rPr lang="en-US" sz="2400" dirty="0">
                <a:solidFill>
                  <a:srgbClr val="0000FF"/>
                </a:solidFill>
              </a:rPr>
              <a:t>TCP unfair in the face of heterogeneous RTTs!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28925" y="1600200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1600200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1"/>
          <p:cNvGrpSpPr>
            <a:grpSpLocks/>
          </p:cNvGrpSpPr>
          <p:nvPr/>
        </p:nvGrpSpPr>
        <p:grpSpPr bwMode="auto">
          <a:xfrm>
            <a:off x="1524000" y="3743325"/>
            <a:ext cx="6324600" cy="2286000"/>
            <a:chOff x="1152" y="1728"/>
            <a:chExt cx="3984" cy="1440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736" y="2442"/>
              <a:ext cx="611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endParaRPr lang="en-US" sz="1800" b="0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21" y="2175"/>
              <a:ext cx="105" cy="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endParaRPr lang="en-US" b="0">
                <a:latin typeface="Tahoma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1152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>
                  <a:latin typeface="Tahoma" charset="0"/>
                </a:rPr>
                <a:t>A1</a:t>
              </a:r>
            </a:p>
          </p:txBody>
        </p:sp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1152" y="2819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A2</a:t>
              </a: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4831" y="2867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B2</a:t>
              </a:r>
            </a:p>
          </p:txBody>
        </p:sp>
        <p:sp>
          <p:nvSpPr>
            <p:cNvPr id="21" name="Rectangle 31"/>
            <p:cNvSpPr>
              <a:spLocks noChangeArrowheads="1"/>
            </p:cNvSpPr>
            <p:nvPr/>
          </p:nvSpPr>
          <p:spPr bwMode="auto">
            <a:xfrm>
              <a:off x="4831" y="1728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59304" tIns="29651" rIns="59304" bIns="29651" anchor="ctr"/>
            <a:lstStyle/>
            <a:p>
              <a:pPr algn="ctr"/>
              <a:r>
                <a:rPr lang="en-US" sz="2800" b="0" dirty="0">
                  <a:latin typeface="Tahoma" charset="0"/>
                </a:rPr>
                <a:t>B1</a:t>
              </a:r>
            </a:p>
          </p:txBody>
        </p:sp>
        <p:sp>
          <p:nvSpPr>
            <p:cNvPr id="25" name="Line 38"/>
            <p:cNvSpPr>
              <a:spLocks noChangeShapeType="1"/>
            </p:cNvSpPr>
            <p:nvPr/>
          </p:nvSpPr>
          <p:spPr bwMode="auto">
            <a:xfrm flipV="1">
              <a:off x="3072" y="2448"/>
              <a:ext cx="0" cy="282"/>
            </a:xfrm>
            <a:prstGeom prst="line">
              <a:avLst/>
            </a:prstGeom>
            <a:noFill/>
            <a:ln w="12700">
              <a:solidFill>
                <a:srgbClr val="000090"/>
              </a:solidFill>
              <a:prstDash val="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sz="1800" b="0"/>
            </a:p>
          </p:txBody>
        </p:sp>
      </p:grpSp>
      <p:pic>
        <p:nvPicPr>
          <p:cNvPr id="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657725"/>
            <a:ext cx="645226" cy="37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62400" y="5343525"/>
            <a:ext cx="12913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bottleneck</a:t>
            </a:r>
          </a:p>
          <a:p>
            <a:pPr algn="ctr"/>
            <a:r>
              <a:rPr lang="en-US" sz="1800" b="0" i="1" dirty="0">
                <a:solidFill>
                  <a:srgbClr val="000090"/>
                </a:solidFill>
                <a:latin typeface="+mn-lt"/>
              </a:rPr>
              <a:t>link</a:t>
            </a:r>
          </a:p>
        </p:txBody>
      </p:sp>
      <p:sp>
        <p:nvSpPr>
          <p:cNvPr id="44" name="Freeform 43"/>
          <p:cNvSpPr/>
          <p:nvPr/>
        </p:nvSpPr>
        <p:spPr>
          <a:xfrm>
            <a:off x="1877020" y="4152943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rgbClr val="D3A600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Freeform 44"/>
          <p:cNvSpPr/>
          <p:nvPr/>
        </p:nvSpPr>
        <p:spPr>
          <a:xfrm rot="10800000">
            <a:off x="1765690" y="4991142"/>
            <a:ext cx="5701910" cy="580982"/>
          </a:xfrm>
          <a:custGeom>
            <a:avLst/>
            <a:gdLst>
              <a:gd name="connsiteX0" fmla="*/ 0 w 5701910"/>
              <a:gd name="connsiteY0" fmla="*/ 27020 h 580982"/>
              <a:gd name="connsiteX1" fmla="*/ 2702327 w 5701910"/>
              <a:gd name="connsiteY1" fmla="*/ 580929 h 580982"/>
              <a:gd name="connsiteX2" fmla="*/ 5701910 w 5701910"/>
              <a:gd name="connsiteY2" fmla="*/ 0 h 580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910" h="580982">
                <a:moveTo>
                  <a:pt x="0" y="27020"/>
                </a:moveTo>
                <a:cubicBezTo>
                  <a:pt x="876004" y="306226"/>
                  <a:pt x="1752009" y="585432"/>
                  <a:pt x="2702327" y="580929"/>
                </a:cubicBezTo>
                <a:cubicBezTo>
                  <a:pt x="3652645" y="576426"/>
                  <a:pt x="5701910" y="0"/>
                  <a:pt x="5701910" y="0"/>
                </a:cubicBezTo>
              </a:path>
            </a:pathLst>
          </a:custGeom>
          <a:ln w="38100" cmpd="sng">
            <a:solidFill>
              <a:schemeClr val="accent6"/>
            </a:solidFill>
            <a:headEnd type="triangl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894909" y="4048125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rgbClr val="D3A600"/>
                </a:solidFill>
                <a:latin typeface="+mn-lt"/>
              </a:rPr>
              <a:t>100ms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5202793"/>
            <a:ext cx="957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i="1" dirty="0">
                <a:solidFill>
                  <a:schemeClr val="accent6"/>
                </a:solidFill>
                <a:latin typeface="+mn-lt"/>
              </a:rPr>
              <a:t>200ms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(2): </a:t>
            </a:r>
            <a:br>
              <a:rPr lang="en-US"/>
            </a:br>
            <a:r>
              <a:rPr lang="en-US"/>
              <a:t>High-speed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RTT = 100ms, MSS=1500bytes, BW=100Gbps</a:t>
            </a:r>
          </a:p>
          <a:p>
            <a:r>
              <a:rPr lang="en-US" dirty="0"/>
              <a:t>What value of p is required to reach 100Gbps throughput?</a:t>
            </a:r>
          </a:p>
          <a:p>
            <a:pPr lvl="1"/>
            <a:r>
              <a:rPr lang="en-US" dirty="0"/>
              <a:t>~ 2 x 10</a:t>
            </a:r>
            <a:r>
              <a:rPr lang="en-US" baseline="30000" dirty="0"/>
              <a:t>-12</a:t>
            </a:r>
          </a:p>
          <a:p>
            <a:r>
              <a:rPr lang="en-US" dirty="0"/>
              <a:t>How long between drops?</a:t>
            </a:r>
          </a:p>
          <a:p>
            <a:pPr lvl="1"/>
            <a:r>
              <a:rPr lang="en-US" dirty="0"/>
              <a:t>~ 16.6 hours</a:t>
            </a:r>
          </a:p>
          <a:p>
            <a:r>
              <a:rPr lang="en-US" dirty="0"/>
              <a:t>How much data has been sent in this time?</a:t>
            </a:r>
          </a:p>
          <a:p>
            <a:pPr lvl="1"/>
            <a:r>
              <a:rPr lang="en-US" dirty="0"/>
              <a:t>~ 6 </a:t>
            </a:r>
            <a:r>
              <a:rPr lang="en-US" dirty="0" err="1"/>
              <a:t>petabits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6838130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/>
              <a:t>Restrict window to </a:t>
            </a:r>
            <a:r>
              <a:rPr lang="en-US" dirty="0">
                <a:solidFill>
                  <a:srgbClr val="0000FF"/>
                </a:solidFill>
              </a:rPr>
              <a:t>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6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TCP to high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past a threshold speed, increase CWND faster </a:t>
            </a:r>
          </a:p>
          <a:p>
            <a:pPr lvl="1"/>
            <a:r>
              <a:rPr lang="en-US" dirty="0"/>
              <a:t>A proposed standard [Floyd’03]: once speed is past some threshold, change equation to p</a:t>
            </a:r>
            <a:r>
              <a:rPr lang="en-US" baseline="30000" dirty="0"/>
              <a:t>-.8</a:t>
            </a:r>
            <a:r>
              <a:rPr lang="en-US" dirty="0"/>
              <a:t> rather than p</a:t>
            </a:r>
            <a:r>
              <a:rPr lang="en-US" baseline="30000" dirty="0"/>
              <a:t>-.5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Let the additive constant in AIMD depend on CWND</a:t>
            </a:r>
          </a:p>
          <a:p>
            <a:r>
              <a:rPr lang="en-US" dirty="0"/>
              <a:t>Other approaches?</a:t>
            </a:r>
          </a:p>
          <a:p>
            <a:pPr lvl="1"/>
            <a:r>
              <a:rPr lang="en-US" dirty="0"/>
              <a:t>Multiple simultaneous connections (</a:t>
            </a:r>
            <a:r>
              <a:rPr lang="en-US" dirty="0">
                <a:solidFill>
                  <a:srgbClr val="0000FF"/>
                </a:solidFill>
              </a:rPr>
              <a:t>hack but works today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Router-assisted approaches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4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(3): </a:t>
            </a:r>
            <a:br>
              <a:rPr lang="en-US" dirty="0"/>
            </a:br>
            <a:r>
              <a:rPr lang="en-US" dirty="0"/>
              <a:t>Rate-based 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throughput is swings between W/2 to W</a:t>
            </a:r>
          </a:p>
          <a:p>
            <a:r>
              <a:rPr lang="en-US" dirty="0"/>
              <a:t>Apps may prefer steady rates (e.g., streaming)</a:t>
            </a:r>
          </a:p>
          <a:p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Equation-Based Congestion Control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Ignore TCP’s increase/decrease rules and just follow the equation</a:t>
            </a:r>
          </a:p>
          <a:p>
            <a:pPr lvl="1"/>
            <a:r>
              <a:rPr lang="en-US" dirty="0"/>
              <a:t>Measure drop percentage p, and set rate accordingly</a:t>
            </a:r>
          </a:p>
          <a:p>
            <a:r>
              <a:rPr lang="en-US" dirty="0"/>
              <a:t>Following the TCP equation ensures “TCP friendliness”</a:t>
            </a:r>
          </a:p>
          <a:p>
            <a:pPr lvl="1"/>
            <a:r>
              <a:rPr lang="en-US" dirty="0"/>
              <a:t>i.e., use no more than TCP does in similar setting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4567"/>
              </p:ext>
            </p:extLst>
          </p:nvPr>
        </p:nvGraphicFramePr>
        <p:xfrm>
          <a:off x="5715000" y="261937"/>
          <a:ext cx="32686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Equation" r:id="rId3" imgW="1663700" imgH="469900" progId="Equation.3">
                  <p:embed/>
                </p:oleObj>
              </mc:Choice>
              <mc:Fallback>
                <p:oleObj name="Equation" r:id="rId3" imgW="16637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1937"/>
                        <a:ext cx="3268663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(4): </a:t>
            </a:r>
            <a:br>
              <a:rPr lang="en-US" dirty="0"/>
            </a:br>
            <a:r>
              <a:rPr lang="en-US" dirty="0"/>
              <a:t>Loss not due to congestion?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will confuse corruption with congestion</a:t>
            </a:r>
          </a:p>
          <a:p>
            <a:r>
              <a:rPr lang="en-US" dirty="0"/>
              <a:t>Flow will cut its rate</a:t>
            </a:r>
          </a:p>
          <a:p>
            <a:pPr lvl="1"/>
            <a:r>
              <a:rPr lang="en-US" dirty="0"/>
              <a:t>Throughput ~ 1/</a:t>
            </a:r>
            <a:r>
              <a:rPr lang="en-US" dirty="0" err="1"/>
              <a:t>sqrt</a:t>
            </a:r>
            <a:r>
              <a:rPr lang="en-US" dirty="0"/>
              <a:t>(p) where p is loss prob.</a:t>
            </a:r>
          </a:p>
          <a:p>
            <a:pPr lvl="1"/>
            <a:r>
              <a:rPr lang="en-US" dirty="0"/>
              <a:t>Applies even for non-congestion losses!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0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(5): </a:t>
            </a:r>
            <a:br>
              <a:rPr lang="en-US" dirty="0"/>
            </a:br>
            <a:r>
              <a:rPr lang="en-US" dirty="0"/>
              <a:t>Short flows cannot ramp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50% of flows have &lt; 1500B to send; 80% &lt; 100KB</a:t>
            </a:r>
          </a:p>
          <a:p>
            <a:r>
              <a:rPr lang="en-US">
                <a:sym typeface="Wingdings"/>
              </a:rPr>
              <a:t>Implications </a:t>
            </a:r>
          </a:p>
          <a:p>
            <a:pPr lvl="1"/>
            <a:r>
              <a:rPr lang="en-US">
                <a:sym typeface="Wingdings"/>
              </a:rPr>
              <a:t>Short flows never leave slow start!</a:t>
            </a:r>
          </a:p>
          <a:p>
            <a:pPr lvl="2"/>
            <a:r>
              <a:rPr lang="en-US">
                <a:sym typeface="Wingdings"/>
              </a:rPr>
              <a:t>They never attain their fair share</a:t>
            </a:r>
          </a:p>
          <a:p>
            <a:pPr lvl="1"/>
            <a:r>
              <a:rPr lang="en-US">
                <a:sym typeface="Wingdings"/>
              </a:rPr>
              <a:t>Too few packets to trigger dupACKs </a:t>
            </a:r>
          </a:p>
          <a:p>
            <a:pPr lvl="2"/>
            <a:r>
              <a:rPr lang="en-US">
                <a:sym typeface="Wingdings"/>
              </a:rPr>
              <a:t>Isolated loss may lead to timeouts</a:t>
            </a:r>
          </a:p>
          <a:p>
            <a:pPr lvl="2"/>
            <a:r>
              <a:rPr lang="en-US">
                <a:sym typeface="Wingdings"/>
              </a:rPr>
              <a:t>At  typical timeout values of ~500ms, might severely impact flow completion time</a:t>
            </a:r>
          </a:p>
          <a:p>
            <a:pPr lvl="1"/>
            <a:endParaRPr lang="en-US">
              <a:sym typeface="Wingdings"/>
            </a:endParaRPr>
          </a:p>
          <a:p>
            <a:pPr lvl="1"/>
            <a:endParaRPr lang="en-US" dirty="0">
              <a:sym typeface="Wingding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3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(6): </a:t>
            </a:r>
            <a:br>
              <a:rPr lang="en-US" dirty="0"/>
            </a:br>
            <a:r>
              <a:rPr lang="en-US" dirty="0"/>
              <a:t>Short flows share long delays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flow deliberately overshoots capacity, until it experiences a drop</a:t>
            </a:r>
          </a:p>
          <a:p>
            <a:r>
              <a:rPr lang="en-US" dirty="0"/>
              <a:t>Means that delays are large, and are large for everyone</a:t>
            </a:r>
          </a:p>
          <a:p>
            <a:pPr lvl="1"/>
            <a:r>
              <a:rPr lang="en-US" dirty="0"/>
              <a:t>Consider a flow transferring a 10GB file sharing a  </a:t>
            </a:r>
            <a:br>
              <a:rPr lang="en-US" dirty="0"/>
            </a:br>
            <a:r>
              <a:rPr lang="en-US" dirty="0"/>
              <a:t>bottleneck link with 10 flows transferring 100B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Larger flows dominate smaller ones</a:t>
            </a:r>
          </a:p>
          <a:p>
            <a:endParaRPr lang="en-US" dirty="0"/>
          </a:p>
          <a:p>
            <a:pPr lvl="3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98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97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Implications (7): </a:t>
            </a:r>
            <a:br>
              <a:rPr lang="en-US"/>
            </a:br>
            <a:r>
              <a:rPr lang="en-US"/>
              <a:t>Cheating</a:t>
            </a:r>
            <a:endParaRPr lang="en-US" dirty="0"/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1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(7): </a:t>
            </a:r>
            <a:br>
              <a:rPr lang="en-US" dirty="0"/>
            </a:br>
            <a:r>
              <a:rPr lang="en-US" dirty="0"/>
              <a:t>Cheating</a:t>
            </a:r>
          </a:p>
        </p:txBody>
      </p:sp>
      <p:sp>
        <p:nvSpPr>
          <p:cNvPr id="105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Three easy ways to cheat</a:t>
            </a:r>
          </a:p>
          <a:p>
            <a:pPr lvl="1"/>
            <a:r>
              <a:rPr lang="en-US" dirty="0"/>
              <a:t>Increasing CWND faster than +1 MSS per RTT</a:t>
            </a:r>
          </a:p>
          <a:p>
            <a:pPr lvl="1"/>
            <a:r>
              <a:rPr lang="en-US" dirty="0"/>
              <a:t>Using large initial CWND</a:t>
            </a:r>
          </a:p>
          <a:p>
            <a:pPr lvl="2"/>
            <a:r>
              <a:rPr lang="en-US" dirty="0"/>
              <a:t>Common practice by many companies</a:t>
            </a:r>
          </a:p>
          <a:p>
            <a:pPr lvl="1"/>
            <a:r>
              <a:rPr lang="en-US" dirty="0"/>
              <a:t>Opening many connections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90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many connections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 </a:t>
            </a:r>
          </a:p>
          <a:p>
            <a:pPr lvl="1"/>
            <a:r>
              <a:rPr lang="en-US" dirty="0"/>
              <a:t>A starts 10 connections to B</a:t>
            </a:r>
          </a:p>
          <a:p>
            <a:pPr lvl="1"/>
            <a:r>
              <a:rPr lang="en-US" dirty="0"/>
              <a:t>D starts 1 connection to E</a:t>
            </a:r>
          </a:p>
          <a:p>
            <a:pPr lvl="1"/>
            <a:r>
              <a:rPr lang="en-US" dirty="0"/>
              <a:t>Each connection gets about the same throughput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Then A gets 10 times more throughput than D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039813" y="1277938"/>
            <a:ext cx="74803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3556" name="Group 4"/>
          <p:cNvGrpSpPr>
            <a:grpSpLocks/>
          </p:cNvGrpSpPr>
          <p:nvPr/>
        </p:nvGrpSpPr>
        <p:grpSpPr bwMode="auto">
          <a:xfrm>
            <a:off x="1600200" y="1527175"/>
            <a:ext cx="5264150" cy="1673225"/>
            <a:chOff x="1309" y="834"/>
            <a:chExt cx="3316" cy="1054"/>
          </a:xfrm>
        </p:grpSpPr>
        <p:sp>
          <p:nvSpPr>
            <p:cNvPr id="1054725" name="Rectangle 5"/>
            <p:cNvSpPr>
              <a:spLocks noChangeArrowheads="1"/>
            </p:cNvSpPr>
            <p:nvPr/>
          </p:nvSpPr>
          <p:spPr bwMode="auto">
            <a:xfrm>
              <a:off x="1309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A</a:t>
              </a:r>
            </a:p>
          </p:txBody>
        </p:sp>
        <p:sp>
          <p:nvSpPr>
            <p:cNvPr id="1054726" name="Rectangle 6"/>
            <p:cNvSpPr>
              <a:spLocks noChangeArrowheads="1"/>
            </p:cNvSpPr>
            <p:nvPr/>
          </p:nvSpPr>
          <p:spPr bwMode="auto">
            <a:xfrm>
              <a:off x="2443" y="1180"/>
              <a:ext cx="1048" cy="3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7" name="Rectangle 7"/>
            <p:cNvSpPr>
              <a:spLocks noChangeArrowheads="1"/>
            </p:cNvSpPr>
            <p:nvPr/>
          </p:nvSpPr>
          <p:spPr bwMode="auto">
            <a:xfrm>
              <a:off x="4320" y="1006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B</a:t>
              </a:r>
            </a:p>
          </p:txBody>
        </p:sp>
        <p:sp>
          <p:nvSpPr>
            <p:cNvPr id="1054728" name="Line 8"/>
            <p:cNvSpPr>
              <a:spLocks noChangeShapeType="1"/>
            </p:cNvSpPr>
            <p:nvPr/>
          </p:nvSpPr>
          <p:spPr bwMode="auto">
            <a:xfrm>
              <a:off x="1614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29" name="Line 9"/>
            <p:cNvSpPr>
              <a:spLocks noChangeShapeType="1"/>
            </p:cNvSpPr>
            <p:nvPr/>
          </p:nvSpPr>
          <p:spPr bwMode="auto">
            <a:xfrm flipV="1">
              <a:off x="3491" y="1156"/>
              <a:ext cx="829" cy="109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0" name="Text Box 10"/>
            <p:cNvSpPr txBox="1">
              <a:spLocks noChangeArrowheads="1"/>
            </p:cNvSpPr>
            <p:nvPr/>
          </p:nvSpPr>
          <p:spPr bwMode="auto">
            <a:xfrm>
              <a:off x="3578" y="891"/>
              <a:ext cx="105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200" b="0">
                <a:latin typeface="Tahoma" charset="0"/>
                <a:cs typeface="+mn-cs"/>
              </a:endParaRPr>
            </a:p>
          </p:txBody>
        </p:sp>
        <p:sp>
          <p:nvSpPr>
            <p:cNvPr id="1054731" name="Text Box 11"/>
            <p:cNvSpPr txBox="1">
              <a:spLocks noChangeArrowheads="1"/>
            </p:cNvSpPr>
            <p:nvPr/>
          </p:nvSpPr>
          <p:spPr bwMode="auto">
            <a:xfrm>
              <a:off x="1833" y="834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CC0000"/>
                  </a:solidFill>
                  <a:latin typeface="Tahoma" charset="0"/>
                  <a:cs typeface="+mn-cs"/>
                </a:rPr>
                <a:t>x</a:t>
              </a:r>
            </a:p>
          </p:txBody>
        </p:sp>
        <p:sp>
          <p:nvSpPr>
            <p:cNvPr id="1054732" name="Rectangle 12"/>
            <p:cNvSpPr>
              <a:spLocks noChangeArrowheads="1"/>
            </p:cNvSpPr>
            <p:nvPr/>
          </p:nvSpPr>
          <p:spPr bwMode="auto">
            <a:xfrm>
              <a:off x="1309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D</a:t>
              </a:r>
            </a:p>
          </p:txBody>
        </p:sp>
        <p:sp>
          <p:nvSpPr>
            <p:cNvPr id="1054733" name="Rectangle 13"/>
            <p:cNvSpPr>
              <a:spLocks noChangeArrowheads="1"/>
            </p:cNvSpPr>
            <p:nvPr/>
          </p:nvSpPr>
          <p:spPr bwMode="auto">
            <a:xfrm>
              <a:off x="4320" y="1392"/>
              <a:ext cx="305" cy="30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 algn="ctr" defTabSz="820738" eaLnBrk="1" hangingPunct="1">
                <a:defRPr/>
              </a:pPr>
              <a:r>
                <a:rPr lang="en-US" sz="3200" b="0">
                  <a:latin typeface="Tahoma" charset="0"/>
                  <a:cs typeface="+mn-cs"/>
                </a:rPr>
                <a:t>E</a:t>
              </a:r>
            </a:p>
          </p:txBody>
        </p:sp>
        <p:sp>
          <p:nvSpPr>
            <p:cNvPr id="1054734" name="Line 14"/>
            <p:cNvSpPr>
              <a:spLocks noChangeShapeType="1"/>
            </p:cNvSpPr>
            <p:nvPr/>
          </p:nvSpPr>
          <p:spPr bwMode="auto">
            <a:xfrm flipV="1">
              <a:off x="1614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5" name="Line 15"/>
            <p:cNvSpPr>
              <a:spLocks noChangeShapeType="1"/>
            </p:cNvSpPr>
            <p:nvPr/>
          </p:nvSpPr>
          <p:spPr bwMode="auto">
            <a:xfrm>
              <a:off x="3491" y="1392"/>
              <a:ext cx="829" cy="127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/>
            <a:p>
              <a:pPr>
                <a:defRPr/>
              </a:pPr>
              <a:endParaRPr lang="en-US" b="0">
                <a:cs typeface="+mn-cs"/>
              </a:endParaRPr>
            </a:p>
          </p:txBody>
        </p:sp>
        <p:sp>
          <p:nvSpPr>
            <p:cNvPr id="1054736" name="Text Box 16"/>
            <p:cNvSpPr txBox="1">
              <a:spLocks noChangeArrowheads="1"/>
            </p:cNvSpPr>
            <p:nvPr/>
          </p:nvSpPr>
          <p:spPr bwMode="auto">
            <a:xfrm>
              <a:off x="1954" y="1566"/>
              <a:ext cx="106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endParaRPr lang="en-US" sz="2900" b="0">
                <a:latin typeface="Tahoma" charset="0"/>
                <a:cs typeface="+mn-cs"/>
              </a:endParaRPr>
            </a:p>
          </p:txBody>
        </p:sp>
        <p:sp>
          <p:nvSpPr>
            <p:cNvPr id="1054737" name="Text Box 17"/>
            <p:cNvSpPr txBox="1">
              <a:spLocks noChangeArrowheads="1"/>
            </p:cNvSpPr>
            <p:nvPr/>
          </p:nvSpPr>
          <p:spPr bwMode="auto">
            <a:xfrm>
              <a:off x="1833" y="1223"/>
              <a:ext cx="220" cy="3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34516" tIns="17257" rIns="34516" bIns="17257" anchor="ctr"/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en-US" sz="2900" b="0">
                  <a:solidFill>
                    <a:srgbClr val="0000FF"/>
                  </a:solidFill>
                  <a:latin typeface="Tahoma" charset="0"/>
                  <a:cs typeface="+mn-cs"/>
                </a:rPr>
                <a:t>y</a:t>
              </a:r>
            </a:p>
          </p:txBody>
        </p:sp>
      </p:grp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58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(8): </a:t>
            </a:r>
            <a:br>
              <a:rPr lang="en-US" dirty="0"/>
            </a:br>
            <a:r>
              <a:rPr lang="en-US" dirty="0"/>
              <a:t>CC intertwined with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CWND adjusted based on ACKs and timeouts</a:t>
            </a:r>
          </a:p>
          <a:p>
            <a:r>
              <a:rPr lang="en-US" dirty="0"/>
              <a:t>Cumulative ACKs and fast retransmit/recovery rules</a:t>
            </a:r>
          </a:p>
          <a:p>
            <a:r>
              <a:rPr lang="en-US" dirty="0"/>
              <a:t>Complicates evolution </a:t>
            </a:r>
          </a:p>
          <a:p>
            <a:pPr lvl="1"/>
            <a:r>
              <a:rPr lang="en-US" dirty="0"/>
              <a:t>Changing from cumulative to selective ACKs is hard</a:t>
            </a:r>
          </a:p>
          <a:p>
            <a:r>
              <a:rPr lang="en-US" dirty="0"/>
              <a:t>Sometimes we want CC but not reliability </a:t>
            </a:r>
          </a:p>
          <a:p>
            <a:pPr lvl="1"/>
            <a:r>
              <a:rPr lang="en-US" dirty="0"/>
              <a:t>e.g., real-time applications</a:t>
            </a:r>
          </a:p>
          <a:p>
            <a:r>
              <a:rPr lang="en-US" dirty="0"/>
              <a:t>We may also want </a:t>
            </a:r>
            <a:r>
              <a:rPr lang="en-US"/>
              <a:t>reliability without CC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48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2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ular Callout 18"/>
          <p:cNvSpPr/>
          <p:nvPr/>
        </p:nvSpPr>
        <p:spPr bwMode="auto">
          <a:xfrm>
            <a:off x="6858000" y="4800600"/>
            <a:ext cx="2207019" cy="762000"/>
          </a:xfrm>
          <a:prstGeom prst="wedgeRoundRectCallout">
            <a:avLst>
              <a:gd name="adj1" fmla="val -68501"/>
              <a:gd name="adj2" fmla="val 10318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Recap: TCP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Misled by non-congestion losses</a:t>
            </a:r>
          </a:p>
          <a:p>
            <a:r>
              <a:rPr lang="en-US" sz="2400" dirty="0"/>
              <a:t>Fills up queues leading to high delays</a:t>
            </a:r>
          </a:p>
          <a:p>
            <a:r>
              <a:rPr lang="en-US" sz="2400" dirty="0"/>
              <a:t>Short flows complete before discovering available capacity</a:t>
            </a:r>
          </a:p>
          <a:p>
            <a:r>
              <a:rPr lang="en-US" sz="2400" dirty="0"/>
              <a:t>AIMD impractical for high speed links </a:t>
            </a:r>
          </a:p>
          <a:p>
            <a:r>
              <a:rPr lang="en-US" sz="2400" dirty="0"/>
              <a:t>Saw tooth discovery too choppy for some apps</a:t>
            </a:r>
          </a:p>
          <a:p>
            <a:r>
              <a:rPr lang="en-US" sz="2400" dirty="0"/>
              <a:t>Unfair under heterogeneous RTTs</a:t>
            </a:r>
          </a:p>
          <a:p>
            <a:r>
              <a:rPr lang="en-US" sz="2400" dirty="0"/>
              <a:t>Tight coupling with reliability mechanisms</a:t>
            </a:r>
          </a:p>
          <a:p>
            <a:r>
              <a:rPr lang="en-US" sz="2400" dirty="0"/>
              <a:t>End hosts can cheat</a:t>
            </a:r>
          </a:p>
          <a:p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6705600" y="1295400"/>
            <a:ext cx="2362200" cy="762000"/>
            <a:chOff x="6248400" y="2057400"/>
            <a:chExt cx="2743865" cy="762000"/>
          </a:xfrm>
        </p:grpSpPr>
        <p:sp>
          <p:nvSpPr>
            <p:cNvPr id="7" name="Rounded Rectangular Callout 6"/>
            <p:cNvSpPr/>
            <p:nvPr/>
          </p:nvSpPr>
          <p:spPr bwMode="auto">
            <a:xfrm>
              <a:off x="6324600" y="2057400"/>
              <a:ext cx="2667000" cy="762000"/>
            </a:xfrm>
            <a:prstGeom prst="wedgeRoundRectCallout">
              <a:avLst>
                <a:gd name="adj1" fmla="val -59678"/>
                <a:gd name="adj2" fmla="val 3388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48400" y="2118955"/>
              <a:ext cx="2743865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 endpoints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 if they’re congested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993452" y="2895599"/>
            <a:ext cx="2133600" cy="1790993"/>
            <a:chOff x="6324600" y="2550885"/>
            <a:chExt cx="2743865" cy="741613"/>
          </a:xfrm>
        </p:grpSpPr>
        <p:sp>
          <p:nvSpPr>
            <p:cNvPr id="12" name="Rounded Rectangular Callout 11"/>
            <p:cNvSpPr/>
            <p:nvPr/>
          </p:nvSpPr>
          <p:spPr bwMode="auto">
            <a:xfrm>
              <a:off x="6324600" y="2550885"/>
              <a:ext cx="2667001" cy="378634"/>
            </a:xfrm>
            <a:prstGeom prst="wedgeRoundRectCallout">
              <a:avLst>
                <a:gd name="adj1" fmla="val -71945"/>
                <a:gd name="adj2" fmla="val -2260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324600" y="2567025"/>
              <a:ext cx="2743865" cy="7254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Routers tell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 endpoints what </a:t>
              </a:r>
              <a:br>
                <a:rPr lang="en-US" b="0" dirty="0">
                  <a:solidFill>
                    <a:srgbClr val="0000FF"/>
                  </a:solidFill>
                  <a:latin typeface="+mn-lt"/>
                </a:rPr>
              </a:br>
              <a:r>
                <a:rPr lang="en-US" b="0" dirty="0">
                  <a:solidFill>
                    <a:srgbClr val="0000FF"/>
                  </a:solidFill>
                  <a:latin typeface="+mn-lt"/>
                </a:rPr>
                <a:t>rate to send at</a:t>
              </a:r>
            </a:p>
          </p:txBody>
        </p:sp>
      </p:grpSp>
      <p:sp>
        <p:nvSpPr>
          <p:cNvPr id="15" name="Oval 14"/>
          <p:cNvSpPr/>
          <p:nvPr/>
        </p:nvSpPr>
        <p:spPr bwMode="auto">
          <a:xfrm>
            <a:off x="723900" y="1524000"/>
            <a:ext cx="5943600" cy="11430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152400" y="2438400"/>
            <a:ext cx="6477000" cy="2209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228600" y="4800600"/>
            <a:ext cx="6477000" cy="685800"/>
          </a:xfrm>
          <a:prstGeom prst="ellipse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40638" y="4915192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0000FF"/>
                </a:solidFill>
                <a:latin typeface="+mn-lt"/>
              </a:rPr>
              <a:t>Routers enforce</a:t>
            </a:r>
            <a:br>
              <a:rPr lang="en-US" b="0" dirty="0">
                <a:solidFill>
                  <a:srgbClr val="0000FF"/>
                </a:solidFill>
                <a:latin typeface="+mn-lt"/>
              </a:rPr>
            </a:br>
            <a:r>
              <a:rPr lang="en-US" b="0" dirty="0">
                <a:solidFill>
                  <a:srgbClr val="0000FF"/>
                </a:solidFill>
                <a:latin typeface="+mn-lt"/>
              </a:rPr>
              <a:t>fair sharing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85800" y="5791200"/>
            <a:ext cx="7924800" cy="762000"/>
            <a:chOff x="838200" y="5791200"/>
            <a:chExt cx="7620000" cy="762000"/>
          </a:xfrm>
        </p:grpSpPr>
        <p:sp>
          <p:nvSpPr>
            <p:cNvPr id="4" name="Rounded Rectangle 3"/>
            <p:cNvSpPr/>
            <p:nvPr/>
          </p:nvSpPr>
          <p:spPr bwMode="auto">
            <a:xfrm>
              <a:off x="838200" y="5791200"/>
              <a:ext cx="7620000" cy="762000"/>
            </a:xfrm>
            <a:prstGeom prst="roundRect">
              <a:avLst/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905090" y="5939135"/>
              <a:ext cx="7369175" cy="461665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b="0" dirty="0">
                  <a:solidFill>
                    <a:srgbClr val="0000FF"/>
                  </a:solidFill>
                  <a:latin typeface="+mn-lt"/>
                </a:rPr>
                <a:t>Could fix many of these with some help from routers!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79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build="p"/>
      <p:bldP spid="15" grpId="0" animBg="1"/>
      <p:bldP spid="16" grpId="0" animBg="1"/>
      <p:bldP spid="17" grpId="0" animBg="1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works even though it has many flaws</a:t>
            </a:r>
          </a:p>
          <a:p>
            <a:r>
              <a:rPr lang="en-US" dirty="0"/>
              <a:t>Many of them can be fixed via assistance from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few weeks: The Network Layer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61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9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6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solidFill>
                  <a:srgbClr val="0000FF"/>
                </a:solidFill>
                <a:latin typeface="Arial" charset="0"/>
              </a:rPr>
              <a:t>Slow-start restart:</a:t>
            </a:r>
            <a:r>
              <a:rPr lang="en-US" sz="2400" b="0" dirty="0">
                <a:latin typeface="Arial" charset="0"/>
              </a:rPr>
              <a:t>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7, 2019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10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0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1490453913</TotalTime>
  <Pages>7</Pages>
  <Words>2112</Words>
  <Application>Microsoft Macintosh PowerPoint</Application>
  <PresentationFormat>On-screen Show (4:3)</PresentationFormat>
  <Paragraphs>477</Paragraphs>
  <Slides>41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Zapf Dingbats</vt:lpstr>
      <vt:lpstr>dbllineb</vt:lpstr>
      <vt:lpstr>Equation</vt:lpstr>
      <vt:lpstr>EECS 489 Computer Networks  Fall 2019</vt:lpstr>
      <vt:lpstr>Agenda</vt:lpstr>
      <vt:lpstr>Recap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Not done yet!</vt:lpstr>
      <vt:lpstr>Example</vt:lpstr>
      <vt:lpstr>Timeline: [101, 102, …, 110]</vt:lpstr>
      <vt:lpstr>Solution: Fast recovery</vt:lpstr>
      <vt:lpstr>Example</vt:lpstr>
      <vt:lpstr>Timeline: [101, 102, …, 110]</vt:lpstr>
      <vt:lpstr> TCP state machine</vt:lpstr>
      <vt:lpstr>Timeouts ➔ Slow Start</vt:lpstr>
      <vt:lpstr>dupACKs ➔ Fast Recovery</vt:lpstr>
      <vt:lpstr>New ACK changes state ONLY from Fast Recovery</vt:lpstr>
      <vt:lpstr> TCP state machine</vt:lpstr>
      <vt:lpstr>TCP flavors </vt:lpstr>
      <vt:lpstr>How can they coexist? </vt:lpstr>
      <vt:lpstr>5-minute break!</vt:lpstr>
      <vt:lpstr>Announcements</vt:lpstr>
      <vt:lpstr>TCP Throughput Equation</vt:lpstr>
      <vt:lpstr>A simple model for TCP throughput</vt:lpstr>
      <vt:lpstr>A simple model for TCP throughput</vt:lpstr>
      <vt:lpstr>Implications (1):  Different RTTs</vt:lpstr>
      <vt:lpstr>Implications (2):  High-speed TCP</vt:lpstr>
      <vt:lpstr>Adapting TCP to high speed</vt:lpstr>
      <vt:lpstr>Implications (3):  Rate-based CC</vt:lpstr>
      <vt:lpstr>Implications (4):  Loss not due to congestion?</vt:lpstr>
      <vt:lpstr>Implications (5):  Short flows cannot ramp up</vt:lpstr>
      <vt:lpstr>Implications (6):  Short flows share long delays</vt:lpstr>
      <vt:lpstr>Implications (7):  Cheating</vt:lpstr>
      <vt:lpstr>Implications (7):  Cheating</vt:lpstr>
      <vt:lpstr>Implications (7):  Cheating</vt:lpstr>
      <vt:lpstr>Open many connections</vt:lpstr>
      <vt:lpstr>Implications (8):  CC intertwined with reliability</vt:lpstr>
      <vt:lpstr>Recap: TCP problems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N M Mosharaf</cp:lastModifiedBy>
  <cp:revision>1218</cp:revision>
  <cp:lastPrinted>1999-09-08T17:25:07Z</cp:lastPrinted>
  <dcterms:created xsi:type="dcterms:W3CDTF">2014-01-14T18:15:50Z</dcterms:created>
  <dcterms:modified xsi:type="dcterms:W3CDTF">2019-10-07T14:31:42Z</dcterms:modified>
  <cp:category/>
</cp:coreProperties>
</file>