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9" r:id="rId8"/>
    <p:sldId id="520" r:id="rId9"/>
    <p:sldId id="521" r:id="rId10"/>
    <p:sldId id="518" r:id="rId11"/>
    <p:sldId id="523" r:id="rId12"/>
    <p:sldId id="524" r:id="rId13"/>
    <p:sldId id="522" r:id="rId14"/>
    <p:sldId id="526" r:id="rId15"/>
    <p:sldId id="531" r:id="rId16"/>
    <p:sldId id="530" r:id="rId17"/>
    <p:sldId id="533" r:id="rId18"/>
    <p:sldId id="534" r:id="rId19"/>
    <p:sldId id="535" r:id="rId20"/>
    <p:sldId id="536" r:id="rId21"/>
    <p:sldId id="502" r:id="rId22"/>
    <p:sldId id="559" r:id="rId23"/>
    <p:sldId id="539" r:id="rId24"/>
    <p:sldId id="540" r:id="rId25"/>
    <p:sldId id="541" r:id="rId26"/>
    <p:sldId id="542" r:id="rId27"/>
    <p:sldId id="543" r:id="rId28"/>
    <p:sldId id="544" r:id="rId29"/>
    <p:sldId id="545" r:id="rId30"/>
    <p:sldId id="554" r:id="rId31"/>
    <p:sldId id="555" r:id="rId32"/>
    <p:sldId id="556" r:id="rId33"/>
    <p:sldId id="557" r:id="rId34"/>
    <p:sldId id="558" r:id="rId35"/>
    <p:sldId id="537" r:id="rId36"/>
    <p:sldId id="546" r:id="rId37"/>
    <p:sldId id="547" r:id="rId38"/>
    <p:sldId id="548" r:id="rId39"/>
    <p:sldId id="549" r:id="rId40"/>
    <p:sldId id="550" r:id="rId41"/>
    <p:sldId id="551" r:id="rId42"/>
    <p:sldId id="552" r:id="rId43"/>
    <p:sldId id="553" r:id="rId44"/>
    <p:sldId id="538" r:id="rId45"/>
    <p:sldId id="527" r:id="rId46"/>
    <p:sldId id="528" r:id="rId47"/>
    <p:sldId id="512" r:id="rId48"/>
    <p:sldId id="560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9900"/>
    <a:srgbClr val="D60093"/>
    <a:srgbClr val="333399"/>
    <a:srgbClr val="D3A600"/>
    <a:srgbClr val="FFCB05"/>
    <a:srgbClr val="00274C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5"/>
    <p:restoredTop sz="94663"/>
  </p:normalViewPr>
  <p:slideViewPr>
    <p:cSldViewPr>
      <p:cViewPr varScale="1">
        <p:scale>
          <a:sx n="112" d="100"/>
          <a:sy n="112" d="100"/>
        </p:scale>
        <p:origin x="16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9248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6741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710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6644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92889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30618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1223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893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56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138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10993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09793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87620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7859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5425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58852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3080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46291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7760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353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63981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778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46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325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34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09238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7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8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3,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13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eb.eecs.umich.edu/~jieyou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from convergence delay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6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38" name="Line 126"/>
          <p:cNvSpPr>
            <a:spLocks noChangeShapeType="1"/>
          </p:cNvSpPr>
          <p:nvPr/>
        </p:nvSpPr>
        <p:spPr bwMode="auto">
          <a:xfrm flipV="1">
            <a:off x="3246510" y="3468939"/>
            <a:ext cx="386781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28"/>
          <p:cNvSpPr>
            <a:spLocks noChangeShapeType="1"/>
          </p:cNvSpPr>
          <p:nvPr/>
        </p:nvSpPr>
        <p:spPr bwMode="auto">
          <a:xfrm>
            <a:off x="1856655" y="3640351"/>
            <a:ext cx="7620" cy="65836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Line 129"/>
          <p:cNvSpPr>
            <a:spLocks noChangeShapeType="1"/>
          </p:cNvSpPr>
          <p:nvPr/>
        </p:nvSpPr>
        <p:spPr bwMode="auto">
          <a:xfrm flipV="1">
            <a:off x="955563" y="2110866"/>
            <a:ext cx="728980" cy="119365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2" name="Line 130"/>
          <p:cNvSpPr>
            <a:spLocks noChangeShapeType="1"/>
          </p:cNvSpPr>
          <p:nvPr/>
        </p:nvSpPr>
        <p:spPr bwMode="auto">
          <a:xfrm flipV="1">
            <a:off x="1106184" y="3474182"/>
            <a:ext cx="58521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830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 and </a:t>
            </a:r>
            <a:r>
              <a:rPr lang="en-US" sz="2000" dirty="0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 think 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through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5080041" y="1905000"/>
            <a:ext cx="3225759" cy="2743200"/>
            <a:chOff x="381000" y="1981200"/>
            <a:chExt cx="4032199" cy="3429000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81000" y="1981200"/>
              <a:ext cx="4032199" cy="3429000"/>
              <a:chOff x="381000" y="1981200"/>
              <a:chExt cx="4029109" cy="3426372"/>
            </a:xfrm>
          </p:grpSpPr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1025587" y="3504032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1757574" y="2934332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566243" y="2186366"/>
                <a:ext cx="0" cy="74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>
                <a:off x="754534" y="3944533"/>
                <a:ext cx="9160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772069" y="2344303"/>
                <a:ext cx="0" cy="1433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 flipH="1">
                <a:off x="574799" y="2253414"/>
                <a:ext cx="976950" cy="1609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03816" y="2770435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5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>
                <a:off x="1782215" y="4019031"/>
                <a:ext cx="13045" cy="10578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Text Box 42"/>
              <p:cNvSpPr txBox="1">
                <a:spLocks noChangeArrowheads="1"/>
              </p:cNvSpPr>
              <p:nvPr/>
            </p:nvSpPr>
            <p:spPr bwMode="auto">
              <a:xfrm>
                <a:off x="1792362" y="4318516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555955" y="4050321"/>
                <a:ext cx="1246553" cy="1190488"/>
              </a:xfrm>
              <a:custGeom>
                <a:avLst/>
                <a:gdLst>
                  <a:gd name="T0" fmla="*/ 0 w 857"/>
                  <a:gd name="T1" fmla="*/ 0 h 1152"/>
                  <a:gd name="T2" fmla="*/ 562 w 857"/>
                  <a:gd name="T3" fmla="*/ 1152 h 1152"/>
                  <a:gd name="T4" fmla="*/ 857 w 857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152"/>
                  <a:gd name="T11" fmla="*/ 857 w 857"/>
                  <a:gd name="T12" fmla="*/ 1152 h 1152"/>
                  <a:gd name="connsiteX0" fmla="*/ 0 w 10000"/>
                  <a:gd name="connsiteY0" fmla="*/ 0 h 6928"/>
                  <a:gd name="connsiteX1" fmla="*/ 3770 w 10000"/>
                  <a:gd name="connsiteY1" fmla="*/ 6300 h 6928"/>
                  <a:gd name="connsiteX2" fmla="*/ 10000 w 10000"/>
                  <a:gd name="connsiteY2" fmla="*/ 6701 h 6928"/>
                  <a:gd name="connsiteX0" fmla="*/ 0 w 10000"/>
                  <a:gd name="connsiteY0" fmla="*/ 0 h 9871"/>
                  <a:gd name="connsiteX1" fmla="*/ 1802 w 10000"/>
                  <a:gd name="connsiteY1" fmla="*/ 7634 h 9871"/>
                  <a:gd name="connsiteX2" fmla="*/ 10000 w 10000"/>
                  <a:gd name="connsiteY2" fmla="*/ 9672 h 9871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32 w 10032"/>
                  <a:gd name="connsiteY0" fmla="*/ 0 h 10136"/>
                  <a:gd name="connsiteX1" fmla="*/ 1834 w 10032"/>
                  <a:gd name="connsiteY1" fmla="*/ 7734 h 10136"/>
                  <a:gd name="connsiteX2" fmla="*/ 10032 w 10032"/>
                  <a:gd name="connsiteY2" fmla="*/ 9798 h 1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32" h="10136">
                    <a:moveTo>
                      <a:pt x="32" y="0"/>
                    </a:moveTo>
                    <a:cubicBezTo>
                      <a:pt x="62" y="4573"/>
                      <a:pt x="-465" y="5047"/>
                      <a:pt x="1834" y="7734"/>
                    </a:cubicBezTo>
                    <a:cubicBezTo>
                      <a:pt x="4132" y="9414"/>
                      <a:pt x="9320" y="10802"/>
                      <a:pt x="10032" y="97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Text Box 44"/>
              <p:cNvSpPr txBox="1">
                <a:spLocks noChangeArrowheads="1"/>
              </p:cNvSpPr>
              <p:nvPr/>
            </p:nvSpPr>
            <p:spPr bwMode="auto">
              <a:xfrm>
                <a:off x="798018" y="457926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2433032" y="455989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2314175" y="3576145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8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3511445" y="3934103"/>
                <a:ext cx="510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3607111" y="3934103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2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863386" y="2207225"/>
                <a:ext cx="1398748" cy="1695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Text Box 68"/>
              <p:cNvSpPr txBox="1">
                <a:spLocks noChangeArrowheads="1"/>
              </p:cNvSpPr>
              <p:nvPr/>
            </p:nvSpPr>
            <p:spPr bwMode="auto">
              <a:xfrm>
                <a:off x="2542515" y="2733184"/>
                <a:ext cx="313087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1843094" y="2186366"/>
                <a:ext cx="40585" cy="20860"/>
              </a:xfrm>
              <a:custGeom>
                <a:avLst/>
                <a:gdLst>
                  <a:gd name="T0" fmla="*/ 0 w 28"/>
                  <a:gd name="T1" fmla="*/ 14 h 14"/>
                  <a:gd name="T2" fmla="*/ 28 w 28"/>
                  <a:gd name="T3" fmla="*/ 0 h 14"/>
                  <a:gd name="T4" fmla="*/ 0 w 28"/>
                  <a:gd name="T5" fmla="*/ 14 h 14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4"/>
                  <a:gd name="T11" fmla="*/ 28 w 2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4">
                    <a:moveTo>
                      <a:pt x="0" y="14"/>
                    </a:moveTo>
                    <a:cubicBezTo>
                      <a:pt x="9" y="9"/>
                      <a:pt x="28" y="0"/>
                      <a:pt x="28" y="0"/>
                    </a:cubicBezTo>
                    <a:cubicBezTo>
                      <a:pt x="28" y="0"/>
                      <a:pt x="9" y="9"/>
                      <a:pt x="0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863386" y="2220635"/>
                <a:ext cx="2362653" cy="1567451"/>
              </a:xfrm>
              <a:custGeom>
                <a:avLst/>
                <a:gdLst>
                  <a:gd name="T0" fmla="*/ 0 w 1510"/>
                  <a:gd name="T1" fmla="*/ 5 h 1052"/>
                  <a:gd name="T2" fmla="*/ 1102 w 1510"/>
                  <a:gd name="T3" fmla="*/ 174 h 1052"/>
                  <a:gd name="T4" fmla="*/ 1510 w 1510"/>
                  <a:gd name="T5" fmla="*/ 1052 h 1052"/>
                  <a:gd name="T6" fmla="*/ 0 60000 65536"/>
                  <a:gd name="T7" fmla="*/ 0 60000 65536"/>
                  <a:gd name="T8" fmla="*/ 0 60000 65536"/>
                  <a:gd name="T9" fmla="*/ 0 w 1510"/>
                  <a:gd name="T10" fmla="*/ 0 h 1052"/>
                  <a:gd name="T11" fmla="*/ 1510 w 1510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0" h="1052">
                    <a:moveTo>
                      <a:pt x="0" y="5"/>
                    </a:moveTo>
                    <a:cubicBezTo>
                      <a:pt x="184" y="33"/>
                      <a:pt x="851" y="0"/>
                      <a:pt x="1102" y="174"/>
                    </a:cubicBezTo>
                    <a:cubicBezTo>
                      <a:pt x="1353" y="348"/>
                      <a:pt x="1425" y="869"/>
                      <a:pt x="1510" y="10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Text Box 71"/>
              <p:cNvSpPr txBox="1">
                <a:spLocks noChangeArrowheads="1"/>
              </p:cNvSpPr>
              <p:nvPr/>
            </p:nvSpPr>
            <p:spPr bwMode="auto">
              <a:xfrm>
                <a:off x="3569424" y="2171554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9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1552903" y="1981200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x</a:t>
                </a:r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 bwMode="auto">
              <a:xfrm>
                <a:off x="381000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charset="0"/>
                  </a:rPr>
                  <a:t>u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>
                <a:off x="3952909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z</a:t>
                </a: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>
                <a:off x="1568668" y="495037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v</a:t>
                </a: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308642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y</a:t>
                </a:r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 bwMode="auto">
              <a:xfrm>
                <a:off x="156866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w</a:t>
                </a:r>
              </a:p>
            </p:txBody>
          </p: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2010102" y="3944533"/>
                <a:ext cx="1097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2011351" y="3944183"/>
              <a:ext cx="109812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52" name="Line 128"/>
            <p:cNvSpPr>
              <a:spLocks noChangeShapeType="1"/>
            </p:cNvSpPr>
            <p:nvPr/>
          </p:nvSpPr>
          <p:spPr bwMode="auto">
            <a:xfrm>
              <a:off x="1781018" y="4150389"/>
              <a:ext cx="9525" cy="822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3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0041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v</a:t>
            </a:r>
            <a:r>
              <a:rPr lang="en-US" sz="2000" b="0">
                <a:solidFill>
                  <a:schemeClr val="accent2"/>
                </a:solidFill>
              </a:rPr>
              <a:t> thinks </a:t>
            </a:r>
            <a:r>
              <a:rPr lang="en-US" sz="2000" b="0" dirty="0">
                <a:solidFill>
                  <a:schemeClr val="accent2"/>
                </a:solidFill>
              </a:rPr>
              <a:t>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</a:t>
            </a:r>
            <a:r>
              <a:rPr lang="en-US" sz="2000" b="0">
                <a:solidFill>
                  <a:schemeClr val="accent2"/>
                </a:solidFill>
              </a:rPr>
              <a:t>through </a:t>
            </a:r>
            <a:r>
              <a:rPr lang="en-US" sz="2000">
                <a:solidFill>
                  <a:schemeClr val="accent2"/>
                </a:solidFill>
              </a:rPr>
              <a:t>w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D4E49B-B5A4-5649-A95C-C631C52D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 animBg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during convergence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Looping packets</a:t>
            </a:r>
          </a:p>
          <a:p>
            <a:r>
              <a:rPr lang="en-US" dirty="0">
                <a:solidFill>
                  <a:srgbClr val="0000FF"/>
                </a:solidFill>
              </a:rPr>
              <a:t>Lost packets</a:t>
            </a:r>
            <a:r>
              <a:rPr lang="en-US" dirty="0"/>
              <a:t> due to black holes</a:t>
            </a:r>
          </a:p>
          <a:p>
            <a:r>
              <a:rPr lang="en-US" dirty="0">
                <a:solidFill>
                  <a:srgbClr val="0000FF"/>
                </a:solidFill>
              </a:rPr>
              <a:t>Out-of-order packets</a:t>
            </a:r>
            <a:r>
              <a:rPr lang="en-US" dirty="0"/>
              <a:t> reaching the destination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6BEC3-D712-B347-B472-4E53A429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O(NE) messages 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computation time </a:t>
            </a:r>
          </a:p>
          <a:p>
            <a:pPr lvl="1"/>
            <a:r>
              <a:rPr lang="en-US" dirty="0"/>
              <a:t>O(Network diameter) convergence delay</a:t>
            </a:r>
          </a:p>
          <a:p>
            <a:pPr lvl="1"/>
            <a:r>
              <a:rPr lang="en-US" dirty="0"/>
              <a:t>O(N) entries in forwarding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E1662-F4D3-7246-B69B-3593ED22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OSPF</a:t>
            </a:r>
            <a:r>
              <a:rPr lang="en-US" dirty="0"/>
              <a:t>: Open Shortest Path First</a:t>
            </a:r>
          </a:p>
          <a:p>
            <a:r>
              <a:rPr lang="en-US" dirty="0">
                <a:solidFill>
                  <a:srgbClr val="0000FF"/>
                </a:solidFill>
              </a:rPr>
              <a:t>IS-IS</a:t>
            </a:r>
            <a:r>
              <a:rPr lang="en-US" dirty="0"/>
              <a:t>: Intermediate System to Intermediate System</a:t>
            </a:r>
          </a:p>
          <a:p>
            <a:pPr lvl="1"/>
            <a:r>
              <a:rPr lang="en-US" dirty="0"/>
              <a:t>Similar to OSPF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CAAD-AD35-2F4B-B3A0-FE59780E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OSPF: </a:t>
            </a:r>
            <a:br>
              <a:rPr lang="en-US" dirty="0"/>
            </a:br>
            <a:r>
              <a:rPr lang="en-US" dirty="0"/>
              <a:t>Open Shortest-Path First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FF"/>
                </a:solidFill>
              </a:rPr>
              <a:t>Open</a:t>
            </a:r>
            <a:r>
              <a:rPr lang="en-US" altLang="ja-JP" dirty="0"/>
              <a:t>: publicly available</a:t>
            </a:r>
          </a:p>
          <a:p>
            <a:r>
              <a:rPr lang="en-US" dirty="0"/>
              <a:t>Uses link-state algorithm </a:t>
            </a:r>
          </a:p>
          <a:p>
            <a:pPr lvl="1"/>
            <a:r>
              <a:rPr lang="en-US" dirty="0"/>
              <a:t>Link-state packet dissemination</a:t>
            </a:r>
          </a:p>
          <a:p>
            <a:pPr lvl="1"/>
            <a:r>
              <a:rPr lang="en-US" dirty="0"/>
              <a:t>Topology map at each node</a:t>
            </a:r>
          </a:p>
          <a:p>
            <a:pPr lvl="1"/>
            <a:r>
              <a:rPr lang="en-US" dirty="0"/>
              <a:t>Route computation using Dijkstra’</a:t>
            </a:r>
            <a:r>
              <a:rPr lang="en-US" altLang="ja-JP" dirty="0"/>
              <a:t>s algorithm</a:t>
            </a:r>
          </a:p>
          <a:p>
            <a:r>
              <a:rPr lang="en-US" dirty="0"/>
              <a:t>Router floods OSPF link-state advertisements to all other routers in entire AS</a:t>
            </a:r>
          </a:p>
          <a:p>
            <a:pPr lvl="1"/>
            <a:r>
              <a:rPr lang="en-US" dirty="0"/>
              <a:t>Carried in OSPF messages </a:t>
            </a:r>
            <a:r>
              <a:rPr lang="en-US" dirty="0">
                <a:solidFill>
                  <a:srgbClr val="0000FF"/>
                </a:solidFill>
              </a:rPr>
              <a:t>directly over IP</a:t>
            </a:r>
            <a:r>
              <a:rPr lang="en-US" dirty="0"/>
              <a:t> (rather than TCP or UDP)</a:t>
            </a:r>
          </a:p>
          <a:p>
            <a:pPr lvl="2"/>
            <a:r>
              <a:rPr lang="en-US" dirty="0"/>
              <a:t>Requires reliable transmission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186CF5-551F-E14F-90E5-03A22064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 protocol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broadcasts</a:t>
            </a:r>
            <a:r>
              <a:rPr lang="en-US" dirty="0"/>
              <a:t> its </a:t>
            </a:r>
            <a:r>
              <a:rPr lang="en-US" dirty="0">
                <a:solidFill>
                  <a:srgbClr val="0000FF"/>
                </a:solidFill>
              </a:rPr>
              <a:t>local</a:t>
            </a:r>
            <a:r>
              <a:rPr lang="en-US" dirty="0"/>
              <a:t> information</a:t>
            </a:r>
          </a:p>
          <a:p>
            <a:endParaRPr lang="en-US" dirty="0"/>
          </a:p>
          <a:p>
            <a:r>
              <a:rPr lang="en-US" dirty="0"/>
              <a:t>Distance-vector routing protocol</a:t>
            </a:r>
          </a:p>
          <a:p>
            <a:pPr lvl="1"/>
            <a:r>
              <a:rPr lang="en-US" dirty="0"/>
              <a:t>The opposite (sort of)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tells its neighbors</a:t>
            </a:r>
            <a:r>
              <a:rPr lang="en-US" dirty="0"/>
              <a:t> about its </a:t>
            </a:r>
            <a:r>
              <a:rPr lang="en-US" dirty="0">
                <a:solidFill>
                  <a:srgbClr val="0000FF"/>
                </a:solidFill>
              </a:rPr>
              <a:t>global</a:t>
            </a:r>
            <a:r>
              <a:rPr lang="en-US" dirty="0"/>
              <a:t>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BA3A-9F6E-1248-8489-0F2E995F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r>
              <a:rPr lang="en-US" dirty="0"/>
              <a:t>Then</a:t>
            </a:r>
          </a:p>
          <a:p>
            <a:pPr lvl="1"/>
            <a:r>
              <a:rPr lang="hr-HR" dirty="0"/>
              <a:t>d</a:t>
            </a:r>
            <a:r>
              <a:rPr lang="hr-HR" baseline="-25000" dirty="0"/>
              <a:t>x</a:t>
            </a:r>
            <a:r>
              <a:rPr lang="hr-HR" dirty="0"/>
              <a:t>(y) = min</a:t>
            </a:r>
            <a:r>
              <a:rPr lang="hr-HR" baseline="-25000" dirty="0"/>
              <a:t>v</a:t>
            </a:r>
            <a:r>
              <a:rPr lang="hr-HR" dirty="0"/>
              <a:t> {c(x, v) + d</a:t>
            </a:r>
            <a:r>
              <a:rPr lang="hr-HR" baseline="-25000" dirty="0"/>
              <a:t>v</a:t>
            </a:r>
            <a:r>
              <a:rPr lang="hr-HR" dirty="0"/>
              <a:t>(y)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7838" y="4364335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cost to neighbor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16138" y="4826000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min</a:t>
            </a:r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 taken over all neighbors v of 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4062" y="3925307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  <a:ea typeface="Arial" charset="0"/>
                <a:cs typeface="Arial" charset="0"/>
              </a:rPr>
              <a:t>cost from neighbor v to destination 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68227" y="3505200"/>
            <a:ext cx="0" cy="1282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352800" y="3505200"/>
            <a:ext cx="0" cy="8921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572000" y="3505200"/>
            <a:ext cx="0" cy="4349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40F295-7334-A340-A35A-78911904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 </a:t>
            </a:r>
          </a:p>
        </p:txBody>
      </p: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d</a:t>
            </a:r>
            <a:r>
              <a:rPr lang="en-US" b="0" baseline="-25000" dirty="0">
                <a:solidFill>
                  <a:srgbClr val="0000FF"/>
                </a:solidFill>
              </a:rPr>
              <a:t>x</a:t>
            </a:r>
            <a:r>
              <a:rPr lang="en-US" b="0" dirty="0">
                <a:solidFill>
                  <a:srgbClr val="0000FF"/>
                </a:solidFill>
              </a:rPr>
              <a:t>(z) = 9, </a:t>
            </a:r>
            <a:r>
              <a:rPr lang="en-US" b="0" dirty="0" err="1">
                <a:solidFill>
                  <a:srgbClr val="0000FF"/>
                </a:solidFill>
              </a:rPr>
              <a:t>d</a:t>
            </a:r>
            <a:r>
              <a:rPr lang="en-US" b="0" baseline="-25000" dirty="0" err="1">
                <a:solidFill>
                  <a:srgbClr val="0000FF"/>
                </a:solidFill>
              </a:rPr>
              <a:t>w</a:t>
            </a:r>
            <a:r>
              <a:rPr lang="en-US" b="0" dirty="0">
                <a:solidFill>
                  <a:srgbClr val="0000FF"/>
                </a:solidFill>
              </a:rPr>
              <a:t>(z) = 9, d</a:t>
            </a:r>
            <a:r>
              <a:rPr lang="en-US" b="0" baseline="-25000" dirty="0">
                <a:solidFill>
                  <a:srgbClr val="0000FF"/>
                </a:solidFill>
              </a:rPr>
              <a:t>v</a:t>
            </a:r>
            <a:r>
              <a:rPr lang="en-US" b="0" dirty="0">
                <a:solidFill>
                  <a:srgbClr val="0000FF"/>
                </a:solidFill>
              </a:rPr>
              <a:t>(z) = 6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2851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379538" indent="-1379538"/>
            <a:r>
              <a:rPr lang="en-US" sz="2000" b="0" dirty="0">
                <a:solidFill>
                  <a:schemeClr val="accent2"/>
                </a:solidFill>
              </a:rPr>
              <a:t>d</a:t>
            </a:r>
            <a:r>
              <a:rPr lang="en-US" sz="2000" b="0" baseline="-25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(z) = min {c(</a:t>
            </a:r>
            <a:r>
              <a:rPr lang="en-US" sz="2000" b="0" dirty="0" err="1">
                <a:solidFill>
                  <a:schemeClr val="accent2"/>
                </a:solidFill>
              </a:rPr>
              <a:t>u,x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x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marL="1435100" indent="-55563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u,w</a:t>
            </a:r>
            <a:r>
              <a:rPr lang="en-US" sz="2000" b="0" dirty="0">
                <a:solidFill>
                  <a:schemeClr val="accent2"/>
                </a:solidFill>
              </a:rPr>
              <a:t>) + </a:t>
            </a:r>
            <a:r>
              <a:rPr lang="en-US" sz="2000" b="0" dirty="0" err="1">
                <a:solidFill>
                  <a:schemeClr val="accent2"/>
                </a:solidFill>
              </a:rPr>
              <a:t>d</a:t>
            </a:r>
            <a:r>
              <a:rPr lang="en-US" sz="2000" b="0" baseline="-25000" dirty="0" err="1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indent="1379538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u,v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v</a:t>
            </a:r>
            <a:r>
              <a:rPr lang="en-US" sz="2000" b="0" dirty="0">
                <a:solidFill>
                  <a:schemeClr val="accent2"/>
                </a:solidFill>
              </a:rPr>
              <a:t>(z) }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= min {5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</a:t>
            </a:r>
            <a:r>
              <a:rPr lang="en-US" sz="2000" b="0" dirty="0">
                <a:solidFill>
                  <a:srgbClr val="0000FF"/>
                </a:solidFill>
              </a:rPr>
              <a:t>3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7 + 6}  = </a:t>
            </a:r>
            <a:r>
              <a:rPr lang="en-US" sz="2000" b="0" dirty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7785357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0" dirty="0">
                <a:solidFill>
                  <a:srgbClr val="0000FF"/>
                </a:solidFill>
                <a:ea typeface="Arial" charset="0"/>
                <a:cs typeface="Arial" charset="0"/>
              </a:rPr>
              <a:t>Neighbor achieving the minimum (w) is next hop in shortest path, used in 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765550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</a:rPr>
              <a:t>B-F equation says: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6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2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15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2FDA0-539B-A84C-90DA-2184C228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</a:t>
            </a:r>
            <a:r>
              <a:rPr lang="en-US" dirty="0"/>
              <a:t> is the estimate of least cost from x to y</a:t>
            </a:r>
          </a:p>
          <a:p>
            <a:pPr lvl="1"/>
            <a:r>
              <a:rPr lang="en-US" dirty="0"/>
              <a:t>x maintains its own distance vector </a:t>
            </a:r>
            <a:r>
              <a:rPr lang="en-US" b="1" dirty="0" err="1">
                <a:solidFill>
                  <a:srgbClr val="0000FF"/>
                </a:solidFill>
              </a:rPr>
              <a:t>D</a:t>
            </a:r>
            <a:r>
              <a:rPr lang="en-US" b="1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 = [</a:t>
            </a:r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</a:rPr>
              <a:t> N]</a:t>
            </a:r>
          </a:p>
          <a:p>
            <a:r>
              <a:rPr lang="en-US" dirty="0"/>
              <a:t>Node x:</a:t>
            </a:r>
          </a:p>
          <a:p>
            <a:pPr lvl="1"/>
            <a:r>
              <a:rPr lang="en-US" dirty="0"/>
              <a:t>Knows cost to each neighbor v: </a:t>
            </a:r>
            <a:r>
              <a:rPr lang="en-US" dirty="0">
                <a:solidFill>
                  <a:srgbClr val="0000FF"/>
                </a:solidFill>
              </a:rPr>
              <a:t>c(</a:t>
            </a:r>
            <a:r>
              <a:rPr lang="en-US" dirty="0" err="1">
                <a:solidFill>
                  <a:srgbClr val="0000FF"/>
                </a:solidFill>
              </a:rPr>
              <a:t>x,v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Maintains its neighbors’</a:t>
            </a:r>
            <a:r>
              <a:rPr lang="en-US" altLang="ja-JP" dirty="0"/>
              <a:t> distance vectors</a:t>
            </a:r>
          </a:p>
          <a:p>
            <a:pPr lvl="2"/>
            <a:r>
              <a:rPr lang="en-US" altLang="ja-JP" dirty="0"/>
              <a:t>For each neighbor v, x has </a:t>
            </a:r>
            <a:r>
              <a:rPr lang="en-US" altLang="ja-JP" b="1" dirty="0" err="1">
                <a:solidFill>
                  <a:srgbClr val="0000FF"/>
                </a:solidFill>
              </a:rPr>
              <a:t>D</a:t>
            </a:r>
            <a:r>
              <a:rPr lang="en-US" altLang="ja-JP" b="1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 = [</a:t>
            </a:r>
            <a:r>
              <a:rPr lang="en-US" altLang="ja-JP" dirty="0" err="1">
                <a:solidFill>
                  <a:srgbClr val="0000FF"/>
                </a:solidFill>
              </a:rPr>
              <a:t>D</a:t>
            </a:r>
            <a:r>
              <a:rPr lang="en-US" altLang="ja-JP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altLang="ja-JP" dirty="0">
                <a:solidFill>
                  <a:srgbClr val="0000FF"/>
                </a:solidFill>
              </a:rPr>
              <a:t> N]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58FC8-99E2-CD4B-9E8D-B193B943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time-to-time, each node sends its own distance vector estimate to neighbors</a:t>
            </a:r>
          </a:p>
          <a:p>
            <a:r>
              <a:rPr lang="en-US" dirty="0"/>
              <a:t>When x receives new DV estimate from neighbor, it updates its own DV using B-F equation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 N</a:t>
            </a:r>
          </a:p>
          <a:p>
            <a:r>
              <a:rPr lang="en-US" dirty="0">
                <a:cs typeface="Times New Roman" charset="0"/>
              </a:rPr>
              <a:t>Eventually, the 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may</a:t>
            </a:r>
            <a:r>
              <a:rPr lang="en-US" dirty="0">
                <a:cs typeface="Times New Roman" charset="0"/>
              </a:rPr>
              <a:t> converge 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48F6B-A645-854C-BBE1-30590169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</a:t>
            </a:r>
          </a:p>
          <a:p>
            <a:r>
              <a:rPr lang="en-US" dirty="0"/>
              <a:t>Distance-vector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D8AAE-983E-5745-BE34-B97F76AE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Iterative, asynchronous</a:t>
            </a:r>
          </a:p>
          <a:p>
            <a:pPr lvl="1"/>
            <a:r>
              <a:rPr lang="en-US" sz="2000" dirty="0"/>
              <a:t>Local iterations caused by</a:t>
            </a:r>
          </a:p>
          <a:p>
            <a:pPr lvl="2"/>
            <a:r>
              <a:rPr lang="en-US" sz="1600" dirty="0"/>
              <a:t>Local link cost change</a:t>
            </a:r>
          </a:p>
          <a:p>
            <a:pPr lvl="2"/>
            <a:r>
              <a:rPr lang="en-US" sz="1600" dirty="0"/>
              <a:t>DV update message from neighbor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Distributed</a:t>
            </a:r>
          </a:p>
          <a:p>
            <a:pPr lvl="1"/>
            <a:r>
              <a:rPr lang="en-US" sz="2000" dirty="0"/>
              <a:t>Each node notifies neighbors only when its DV changes</a:t>
            </a:r>
          </a:p>
          <a:p>
            <a:pPr lvl="2"/>
            <a:r>
              <a:rPr lang="en-US" sz="1600" dirty="0"/>
              <a:t>Neighbors then notify their neighbors if necessary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37791" y="1600200"/>
            <a:ext cx="4080268" cy="4141788"/>
            <a:chOff x="4737791" y="1600200"/>
            <a:chExt cx="4080268" cy="414178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5293809" y="1956336"/>
              <a:ext cx="3524250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Wait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for (change in local link cost OR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msg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from neighbor)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Recompute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estimates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Notify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neighbors if DV to any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dest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has changed</a:t>
              </a:r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>
              <a:off x="6781800" y="314325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6791325" y="403860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9" name="Freeform 7"/>
            <p:cNvSpPr>
              <a:spLocks/>
            </p:cNvSpPr>
            <p:nvPr/>
          </p:nvSpPr>
          <p:spPr bwMode="auto">
            <a:xfrm>
              <a:off x="5229225" y="2160588"/>
              <a:ext cx="1562100" cy="3581400"/>
            </a:xfrm>
            <a:custGeom>
              <a:avLst/>
              <a:gdLst>
                <a:gd name="T0" fmla="*/ 2147483647 w 978"/>
                <a:gd name="T1" fmla="*/ 2147483647 h 2256"/>
                <a:gd name="T2" fmla="*/ 2147483647 w 978"/>
                <a:gd name="T3" fmla="*/ 2147483647 h 2256"/>
                <a:gd name="T4" fmla="*/ 0 w 978"/>
                <a:gd name="T5" fmla="*/ 2147483647 h 2256"/>
                <a:gd name="T6" fmla="*/ 0 w 978"/>
                <a:gd name="T7" fmla="*/ 0 h 2256"/>
                <a:gd name="T8" fmla="*/ 2147483647 w 978"/>
                <a:gd name="T9" fmla="*/ 0 h 2256"/>
                <a:gd name="T10" fmla="*/ 2147483647 w 978"/>
                <a:gd name="T11" fmla="*/ 2147483647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737791" y="1600200"/>
              <a:ext cx="20217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@each node: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1D164-16D9-0744-9995-5060E6F5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DDEBEC-A340-A544-BF7C-08F8BBB5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14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630225-FCCB-9847-B50B-51CA0A03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the midterm eval!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049841-2FCD-A54B-9486-4E4DF197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do much about</a:t>
            </a:r>
          </a:p>
          <a:p>
            <a:pPr lvl="1"/>
            <a:r>
              <a:rPr lang="en-US" dirty="0"/>
              <a:t>Not enough GSIs or IAs</a:t>
            </a:r>
          </a:p>
          <a:p>
            <a:pPr lvl="1"/>
            <a:r>
              <a:rPr lang="en-US" dirty="0"/>
              <a:t>Assignments take too long/hard to debug</a:t>
            </a:r>
          </a:p>
          <a:p>
            <a:pPr lvl="1"/>
            <a:r>
              <a:rPr lang="en-US" dirty="0"/>
              <a:t>Too many concepts</a:t>
            </a:r>
          </a:p>
          <a:p>
            <a:endParaRPr lang="en-US" dirty="0"/>
          </a:p>
          <a:p>
            <a:r>
              <a:rPr lang="en-US" dirty="0"/>
              <a:t>Will try to improve</a:t>
            </a:r>
          </a:p>
          <a:p>
            <a:pPr lvl="1"/>
            <a:r>
              <a:rPr lang="en-US" dirty="0"/>
              <a:t>Talk slowly</a:t>
            </a:r>
          </a:p>
          <a:p>
            <a:pPr lvl="1"/>
            <a:r>
              <a:rPr lang="en-US" dirty="0"/>
              <a:t>Talk less: “answer only the question asked, not give a history”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8F2C-DC17-5745-8D78-81EABF1E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8C3C8-FE66-0441-8220-22FA6A3B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86088-F8A7-2D47-B7BC-862F1D0C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68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solidFill>
              <a:schemeClr val="bg1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9900"/>
                </a:solidFill>
              </a:endParaRPr>
            </a:p>
          </p:txBody>
        </p:sp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19EBB-9192-DF42-9657-83B4CBD3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8426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dvAuto="0"/>
      <p:bldP spid="2493" grpId="0" advAuto="0"/>
      <p:bldP spid="2494" grpId="0" animBg="1" advAuto="0"/>
      <p:bldP spid="2495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B4BE-684D-C448-A098-81ED3BA6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3827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82" name="Shape 258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0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61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62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63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64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5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6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7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8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69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70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71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2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4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050DB-D6EF-EB48-97D8-599518B1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515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60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61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62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3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4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5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6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7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8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FF9900"/>
                  </a:solidFill>
                </a:rPr>
                <a:t>5</a:t>
              </a:r>
              <a:endParaRPr sz="2531" dirty="0">
                <a:solidFill>
                  <a:srgbClr val="FF9900"/>
                </a:solidFill>
              </a:endParaRPr>
            </a:p>
          </p:txBody>
        </p:sp>
        <p:sp>
          <p:nvSpPr>
            <p:cNvPr id="69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0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1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72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73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5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46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47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48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49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0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1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2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3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4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5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6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8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48C6D-1147-8C48-9A8B-36B60525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7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B050"/>
              </a:solidFill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F775-A8B3-7D4D-8217-5D8D06B5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33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9CBD-35CB-0145-91F6-A23356E1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70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1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2AE9C-F375-2D4C-BEEF-E0C8B5C7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06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Recap: 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  <a:p>
            <a:r>
              <a:rPr lang="en-US" dirty="0"/>
              <a:t>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4FB3A-0F8F-5948-AAC7-A9BCD37B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65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F545-6AEF-E64E-8A85-ACEDD789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783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0F95-D8AE-9A43-9A2D-BE5701BF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106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C4253-97B3-BD48-B118-71912766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512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98C1-A07B-4D45-B4E5-C290A44D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955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1" name="Shape 2991"/>
          <p:cNvSpPr/>
          <p:nvPr/>
        </p:nvSpPr>
        <p:spPr>
          <a:xfrm>
            <a:off x="839391" y="4619740"/>
            <a:ext cx="3473648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rgbClr val="0000FF"/>
                </a:solidFill>
              </a:rPr>
              <a:t>C</a:t>
            </a:r>
            <a:r>
              <a:rPr sz="2531" dirty="0">
                <a:solidFill>
                  <a:srgbClr val="0000FF"/>
                </a:solidFill>
              </a:rPr>
              <a:t>ount-to-infinity scenario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FD90-8C9E-4E41-B36A-9783E82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903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Bellman-Ford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loops</a:t>
            </a:r>
          </a:p>
          <a:p>
            <a:pPr lvl="1"/>
            <a:r>
              <a:rPr lang="en-US" dirty="0"/>
              <a:t>z routes through y, y routes through x</a:t>
            </a:r>
          </a:p>
          <a:p>
            <a:pPr lvl="1"/>
            <a:r>
              <a:rPr lang="en-US" dirty="0"/>
              <a:t>y loses connectivity to x</a:t>
            </a:r>
          </a:p>
          <a:p>
            <a:pPr lvl="1"/>
            <a:r>
              <a:rPr lang="en-US" dirty="0"/>
              <a:t>y decides to route through z</a:t>
            </a:r>
          </a:p>
          <a:p>
            <a:r>
              <a:rPr lang="en-US" dirty="0"/>
              <a:t>Can take a very long time to resolve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Count-to-infinity scenario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36601-E35D-0340-B635-DE03CC84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4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2AD50C-F49B-5A49-9A5E-17EA3361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3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E3AEE-E091-8541-AEFB-5E01C3435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52457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8EA1B-BF89-4F4F-AC09-AE144FD74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13643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EBAF45-151E-C349-9C4F-29D7A2E0E8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5111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</a:t>
            </a:r>
            <a:br>
              <a:rPr lang="en-US"/>
            </a:br>
            <a:r>
              <a:rPr lang="en-US"/>
              <a:t>Dijkstra’s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topology, link costs known to all nodes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Each node (“</a:t>
            </a:r>
            <a:r>
              <a:rPr lang="en-US" altLang="ja-JP" dirty="0"/>
              <a:t>src”) </a:t>
            </a:r>
            <a:r>
              <a:rPr lang="en-US" dirty="0"/>
              <a:t>computes least-cost paths </a:t>
            </a:r>
            <a:r>
              <a:rPr lang="en-US" altLang="ja-JP" dirty="0"/>
              <a:t>to all other nodes</a:t>
            </a:r>
          </a:p>
          <a:p>
            <a:pPr lvl="1"/>
            <a:r>
              <a:rPr lang="en-US" dirty="0"/>
              <a:t>After k iterations, know least-cost path to k destination</a:t>
            </a:r>
            <a:r>
              <a:rPr lang="en-US" altLang="ja-JP" dirty="0"/>
              <a:t>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7186D-609B-A04F-88EA-B4735552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2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0FC42-A1FB-C743-9003-7CA162E0C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533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828BDB-ACA3-B643-A1DA-7D80C7D862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515755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B19C2-2D75-A943-8088-1923089A6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8719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  <a:p>
            <a:r>
              <a:rPr lang="en-US" dirty="0">
                <a:solidFill>
                  <a:srgbClr val="0000FF"/>
                </a:solidFill>
              </a:rPr>
              <a:t>Not guaranteed</a:t>
            </a:r>
          </a:p>
          <a:p>
            <a:r>
              <a:rPr lang="en-US" dirty="0">
                <a:solidFill>
                  <a:srgbClr val="0000FF"/>
                </a:solidFill>
              </a:rPr>
              <a:t>Loop-free routing </a:t>
            </a:r>
            <a:r>
              <a:rPr lang="en-US" dirty="0"/>
              <a:t>examples include</a:t>
            </a:r>
          </a:p>
          <a:p>
            <a:pPr lvl="1"/>
            <a:r>
              <a:rPr lang="en-US" dirty="0"/>
              <a:t>Path vector</a:t>
            </a:r>
          </a:p>
          <a:p>
            <a:pPr lvl="1"/>
            <a:r>
              <a:rPr lang="en-US" dirty="0"/>
              <a:t>Source tracing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2C11-D41E-3F42-AA35-4614C29D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Distance-vector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Requires fewer messages than Link-State</a:t>
            </a:r>
          </a:p>
          <a:p>
            <a:pPr lvl="1"/>
            <a:r>
              <a:rPr lang="en-US" dirty="0"/>
              <a:t>O(N) update time on arrival of a new DV from neighbor</a:t>
            </a:r>
          </a:p>
          <a:p>
            <a:pPr lvl="1"/>
            <a:r>
              <a:rPr lang="en-US" dirty="0"/>
              <a:t>O(network diameter) convergence time </a:t>
            </a:r>
          </a:p>
          <a:p>
            <a:pPr lvl="1"/>
            <a:r>
              <a:rPr lang="en-US" dirty="0"/>
              <a:t>O(N) entries in forwarding table</a:t>
            </a:r>
          </a:p>
          <a:p>
            <a:endParaRPr lang="en-US" dirty="0"/>
          </a:p>
          <a:p>
            <a:r>
              <a:rPr lang="en-US" dirty="0"/>
              <a:t>RIP is a protocol that implements DV (IETF RFC 2080)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FA2A3-0B5D-7040-8864-AF6E4FB8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7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dirty="0"/>
              <a:t>Count-to-infinity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(error propagates)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9A172-AE33-3E40-B2DB-DD782C76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D1E3E9-8974-854A-9851-1FD0D568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Intra-AS routing</a:t>
            </a:r>
          </a:p>
          <a:p>
            <a:pPr lvl="1"/>
            <a:r>
              <a:rPr lang="en-US" dirty="0"/>
              <a:t>Link-state routing </a:t>
            </a:r>
          </a:p>
          <a:p>
            <a:pPr lvl="1"/>
            <a:r>
              <a:rPr lang="en-US" dirty="0"/>
              <a:t>Distance-vector routing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4524-8537-E142-B6CC-E0AC2919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7A6F-36DB-1449-B779-4B44C24D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Next class: Inter-AS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E215-0B91-F94D-9B1E-A2638EDC2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I’ll be away for a workshop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Jie You</a:t>
            </a:r>
            <a:r>
              <a:rPr lang="en-US" dirty="0"/>
              <a:t> will be teaching</a:t>
            </a:r>
          </a:p>
          <a:p>
            <a:pPr lvl="1"/>
            <a:r>
              <a:rPr lang="en-US" sz="2100" dirty="0"/>
              <a:t>6</a:t>
            </a:r>
            <a:r>
              <a:rPr lang="en-US" sz="2100" baseline="30000" dirty="0"/>
              <a:t>th</a:t>
            </a:r>
            <a:r>
              <a:rPr lang="en-US" sz="2100" dirty="0"/>
              <a:t>-year Ph.D. student in networking</a:t>
            </a:r>
          </a:p>
          <a:p>
            <a:pPr lvl="1"/>
            <a:r>
              <a:rPr lang="en-US" sz="2100" dirty="0"/>
              <a:t>Research:</a:t>
            </a:r>
          </a:p>
          <a:p>
            <a:pPr lvl="2"/>
            <a:r>
              <a:rPr lang="en-US" sz="1800" dirty="0"/>
              <a:t>Wide-area networking</a:t>
            </a:r>
          </a:p>
          <a:p>
            <a:pPr lvl="2"/>
            <a:r>
              <a:rPr lang="en-US" sz="1800" dirty="0"/>
              <a:t>Datacenter networking </a:t>
            </a:r>
          </a:p>
          <a:p>
            <a:pPr lvl="2"/>
            <a:r>
              <a:rPr lang="en-US" sz="1800" dirty="0"/>
              <a:t>Cloud computing</a:t>
            </a:r>
          </a:p>
          <a:p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A10DC62-8653-784A-B564-7B6FCD4043A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21" r="3448"/>
          <a:stretch/>
        </p:blipFill>
        <p:spPr bwMode="auto">
          <a:xfrm>
            <a:off x="4724400" y="1600200"/>
            <a:ext cx="3886200" cy="44196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7C217-F486-D749-9993-6BD73994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November 3, 2021</a:t>
            </a:r>
            <a:endParaRPr lang="en-US" b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F7940-5B64-5445-AE07-C2B687E7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EECS 489 – Lecture 13</a:t>
            </a:r>
            <a:endParaRPr lang="en-US" b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46338-377E-224E-AEE6-B112CB32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248400"/>
            <a:ext cx="609600" cy="4572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A190D881-957A-7944-A8D0-1584E528B88F}" type="slidenum">
              <a:rPr lang="en-US" smtClean="0"/>
              <a:pPr>
                <a:spcAft>
                  <a:spcPts val="600"/>
                </a:spcAft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0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From routing algorithm to protocol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Dijkstra’s is a local computation! </a:t>
            </a:r>
          </a:p>
          <a:p>
            <a:pPr lvl="1"/>
            <a:r>
              <a:rPr lang="en-US" dirty="0"/>
              <a:t>Computed by a node given complete network graph</a:t>
            </a:r>
          </a:p>
          <a:p>
            <a:r>
              <a:rPr lang="en-US" dirty="0"/>
              <a:t>Possibilities: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Option#1</a:t>
            </a:r>
            <a:r>
              <a:rPr lang="en-US" dirty="0"/>
              <a:t>: a separate machine runs the algorithm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Option#2</a:t>
            </a:r>
            <a:r>
              <a:rPr lang="en-US" dirty="0"/>
              <a:t>: every router runs the algorithm</a:t>
            </a:r>
          </a:p>
          <a:p>
            <a:r>
              <a:rPr lang="en-US" dirty="0"/>
              <a:t>The Internet currently uses Option#2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9AF61-EDCD-1741-BABA-BF91951C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92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router knows its local “link state” </a:t>
            </a:r>
          </a:p>
          <a:p>
            <a:pPr lvl="1"/>
            <a:r>
              <a:rPr lang="en-US" dirty="0"/>
              <a:t>Router u: “(</a:t>
            </a:r>
            <a:r>
              <a:rPr lang="en-US" dirty="0" err="1"/>
              <a:t>u,v</a:t>
            </a:r>
            <a:r>
              <a:rPr lang="en-US" dirty="0"/>
              <a:t>) with cost=2; (</a:t>
            </a:r>
            <a:r>
              <a:rPr lang="en-US" dirty="0" err="1"/>
              <a:t>u,x</a:t>
            </a:r>
            <a:r>
              <a:rPr lang="en-US" dirty="0"/>
              <a:t>) with cost=1”</a:t>
            </a:r>
          </a:p>
          <a:p>
            <a:r>
              <a:rPr lang="en-US" dirty="0"/>
              <a:t>Each router floods its </a:t>
            </a:r>
            <a:r>
              <a:rPr lang="en-US" dirty="0">
                <a:solidFill>
                  <a:srgbClr val="0000FF"/>
                </a:solidFill>
              </a:rPr>
              <a:t>local link state to all other routers </a:t>
            </a:r>
            <a:r>
              <a:rPr lang="en-US" dirty="0"/>
              <a:t>in the network</a:t>
            </a:r>
          </a:p>
          <a:p>
            <a:pPr lvl="1"/>
            <a:r>
              <a:rPr lang="en-US" dirty="0"/>
              <a:t>Does so periodically or when its link state changes</a:t>
            </a:r>
          </a:p>
          <a:p>
            <a:r>
              <a:rPr lang="en-US" dirty="0"/>
              <a:t>Every router learns the entire network graph</a:t>
            </a:r>
          </a:p>
          <a:p>
            <a:pPr lvl="1"/>
            <a:r>
              <a:rPr lang="en-US" dirty="0"/>
              <a:t>Each runs Dijkstra’s Shortest-Path First (SPF) algorithm locally to compute forwarding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5399E-5EB2-9141-8616-FDF36CC7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27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link state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  <a:p>
            <a:pPr lvl="1"/>
            <a:r>
              <a:rPr lang="en-US" dirty="0"/>
              <a:t>A node sends its link-state info out all of its links</a:t>
            </a:r>
          </a:p>
          <a:p>
            <a:pPr lvl="1"/>
            <a:r>
              <a:rPr lang="en-US" dirty="0"/>
              <a:t>The next node forwards the info on all of its links except the one the information arrived at</a:t>
            </a:r>
          </a:p>
          <a:p>
            <a:r>
              <a:rPr lang="en-US" dirty="0"/>
              <a:t>When to initiate flooding?</a:t>
            </a:r>
          </a:p>
          <a:p>
            <a:pPr lvl="1"/>
            <a:r>
              <a:rPr lang="en-US" dirty="0"/>
              <a:t>Topology change (e.g., link/node failure/recovery)</a:t>
            </a:r>
          </a:p>
          <a:p>
            <a:pPr lvl="1"/>
            <a:r>
              <a:rPr lang="en-US" dirty="0"/>
              <a:t>Configuration change (e.g., link cost change)</a:t>
            </a:r>
          </a:p>
          <a:p>
            <a:pPr lvl="1"/>
            <a:r>
              <a:rPr lang="en-US" dirty="0"/>
              <a:t>Periodically</a:t>
            </a:r>
          </a:p>
          <a:p>
            <a:pPr lvl="2"/>
            <a:r>
              <a:rPr lang="en-US" dirty="0"/>
              <a:t>To refresh link-state information (soft states)</a:t>
            </a:r>
          </a:p>
          <a:p>
            <a:pPr lvl="2"/>
            <a:r>
              <a:rPr lang="en-US" dirty="0"/>
              <a:t>Typically (say) every 30 minutes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D8413-AC62-1A4B-A8DC-D659D3E6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flood? </a:t>
            </a:r>
          </a:p>
          <a:p>
            <a:pPr lvl="1"/>
            <a:r>
              <a:rPr lang="en-US" dirty="0"/>
              <a:t>To get all the nodes in the network to </a:t>
            </a:r>
            <a:r>
              <a:rPr lang="en-US" dirty="0">
                <a:solidFill>
                  <a:srgbClr val="0000FF"/>
                </a:solidFill>
              </a:rPr>
              <a:t>converge </a:t>
            </a:r>
            <a:r>
              <a:rPr lang="en-US" dirty="0"/>
              <a:t>to the new topology</a:t>
            </a:r>
          </a:p>
          <a:p>
            <a:r>
              <a:rPr lang="en-US" dirty="0"/>
              <a:t>Upon convergence, all nodes will have </a:t>
            </a:r>
            <a:r>
              <a:rPr lang="en-US" dirty="0">
                <a:solidFill>
                  <a:srgbClr val="0000FF"/>
                </a:solidFill>
              </a:rPr>
              <a:t>consistent routing information</a:t>
            </a:r>
            <a:r>
              <a:rPr lang="en-US" dirty="0"/>
              <a:t> and can </a:t>
            </a:r>
            <a:r>
              <a:rPr lang="en-US" dirty="0">
                <a:solidFill>
                  <a:srgbClr val="0000FF"/>
                </a:solidFill>
              </a:rPr>
              <a:t>compute consistent forwarding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nodes have the same link-state database</a:t>
            </a:r>
          </a:p>
          <a:p>
            <a:pPr lvl="1"/>
            <a:r>
              <a:rPr lang="en-US" dirty="0"/>
              <a:t>All nodes forward packets on shortest paths</a:t>
            </a:r>
          </a:p>
          <a:p>
            <a:pPr lvl="1"/>
            <a:r>
              <a:rPr lang="en-US" dirty="0"/>
              <a:t>The next router on the path forwards to the expected next hop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92A2A9-18CB-204E-8984-09FA0E4F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delay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achieve convergence</a:t>
            </a:r>
          </a:p>
          <a:p>
            <a:r>
              <a:rPr lang="en-US" dirty="0"/>
              <a:t>Sources of convergence delay</a:t>
            </a:r>
          </a:p>
          <a:p>
            <a:pPr lvl="1"/>
            <a:r>
              <a:rPr lang="en-US" dirty="0"/>
              <a:t>Time to detect failure</a:t>
            </a:r>
          </a:p>
          <a:p>
            <a:pPr lvl="1"/>
            <a:r>
              <a:rPr lang="en-US" dirty="0"/>
              <a:t>Time to flood link-state information</a:t>
            </a:r>
          </a:p>
          <a:p>
            <a:pPr lvl="1"/>
            <a:r>
              <a:rPr lang="en-US" dirty="0"/>
              <a:t>Time to re-compute forwarding tables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if it takes too long to converge?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63179-FBC2-6C42-B583-56275729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1490454343</TotalTime>
  <Pages>7</Pages>
  <Words>2381</Words>
  <Application>Microsoft Macintosh PowerPoint</Application>
  <PresentationFormat>On-screen Show (4:3)</PresentationFormat>
  <Paragraphs>911</Paragraphs>
  <Slides>48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Black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2021</vt:lpstr>
      <vt:lpstr>Agenda</vt:lpstr>
      <vt:lpstr>Recap: Least-cost path routing</vt:lpstr>
      <vt:lpstr>Recap:  Dijkstra’s algorithm</vt:lpstr>
      <vt:lpstr>From routing algorithm to protocol</vt:lpstr>
      <vt:lpstr>Link-state routing</vt:lpstr>
      <vt:lpstr>Flooding link state</vt:lpstr>
      <vt:lpstr>Convergence</vt:lpstr>
      <vt:lpstr>Convergence delay</vt:lpstr>
      <vt:lpstr>Loop from convergence delay</vt:lpstr>
      <vt:lpstr>Performance during convergence period</vt:lpstr>
      <vt:lpstr>Link-state routing</vt:lpstr>
      <vt:lpstr>Link-state routing protocols</vt:lpstr>
      <vt:lpstr>OSPF:  Open Shortest-Path First</vt:lpstr>
      <vt:lpstr>Distance-vector protocol</vt:lpstr>
      <vt:lpstr>Bellman-Ford equation</vt:lpstr>
      <vt:lpstr>Bellman-Ford example </vt:lpstr>
      <vt:lpstr>Distance vector algorithm </vt:lpstr>
      <vt:lpstr>Distance vector algorithm </vt:lpstr>
      <vt:lpstr>Distance vector algorithm </vt:lpstr>
      <vt:lpstr>5-minute break!</vt:lpstr>
      <vt:lpstr>Thanks for the midterm eval!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Problems with Bellman-Ford</vt:lpstr>
      <vt:lpstr>Poisoned reverse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Poisoned reverse</vt:lpstr>
      <vt:lpstr>Distance-vector routing</vt:lpstr>
      <vt:lpstr>Comparison of LS and DV routing</vt:lpstr>
      <vt:lpstr>Similarities between LS and DV routing</vt:lpstr>
      <vt:lpstr>Summary</vt:lpstr>
      <vt:lpstr>Next class: Inter-AS routing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1281</cp:revision>
  <cp:lastPrinted>1999-09-08T17:25:07Z</cp:lastPrinted>
  <dcterms:created xsi:type="dcterms:W3CDTF">2014-01-14T18:15:50Z</dcterms:created>
  <dcterms:modified xsi:type="dcterms:W3CDTF">2021-11-03T20:15:07Z</dcterms:modified>
  <cp:category/>
</cp:coreProperties>
</file>